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7" r:id="rId5"/>
  </p:sldMasterIdLst>
  <p:notesMasterIdLst>
    <p:notesMasterId r:id="rId17"/>
  </p:notesMasterIdLst>
  <p:sldIdLst>
    <p:sldId id="258" r:id="rId6"/>
    <p:sldId id="275" r:id="rId7"/>
    <p:sldId id="260" r:id="rId8"/>
    <p:sldId id="262" r:id="rId9"/>
    <p:sldId id="276" r:id="rId10"/>
    <p:sldId id="278" r:id="rId11"/>
    <p:sldId id="266" r:id="rId12"/>
    <p:sldId id="277" r:id="rId13"/>
    <p:sldId id="268" r:id="rId14"/>
    <p:sldId id="279" r:id="rId15"/>
    <p:sldId id="274" r:id="rId16"/>
  </p:sldIdLst>
  <p:sldSz cx="9296400" cy="7002463"/>
  <p:notesSz cx="6797675" cy="9926638"/>
  <p:defaultTextStyle>
    <a:defPPr>
      <a:defRPr lang="en-US"/>
    </a:defPPr>
    <a:lvl1pPr marL="0" algn="l" defTabSz="931316" rtl="0" eaLnBrk="1" latinLnBrk="0" hangingPunct="1">
      <a:defRPr sz="1833" kern="1200">
        <a:solidFill>
          <a:schemeClr val="tx1"/>
        </a:solidFill>
        <a:latin typeface="+mn-lt"/>
        <a:ea typeface="+mn-ea"/>
        <a:cs typeface="+mn-cs"/>
      </a:defRPr>
    </a:lvl1pPr>
    <a:lvl2pPr marL="465658" algn="l" defTabSz="931316" rtl="0" eaLnBrk="1" latinLnBrk="0" hangingPunct="1">
      <a:defRPr sz="1833" kern="1200">
        <a:solidFill>
          <a:schemeClr val="tx1"/>
        </a:solidFill>
        <a:latin typeface="+mn-lt"/>
        <a:ea typeface="+mn-ea"/>
        <a:cs typeface="+mn-cs"/>
      </a:defRPr>
    </a:lvl2pPr>
    <a:lvl3pPr marL="931316" algn="l" defTabSz="931316" rtl="0" eaLnBrk="1" latinLnBrk="0" hangingPunct="1">
      <a:defRPr sz="1833" kern="1200">
        <a:solidFill>
          <a:schemeClr val="tx1"/>
        </a:solidFill>
        <a:latin typeface="+mn-lt"/>
        <a:ea typeface="+mn-ea"/>
        <a:cs typeface="+mn-cs"/>
      </a:defRPr>
    </a:lvl3pPr>
    <a:lvl4pPr marL="1396975" algn="l" defTabSz="931316" rtl="0" eaLnBrk="1" latinLnBrk="0" hangingPunct="1">
      <a:defRPr sz="1833" kern="1200">
        <a:solidFill>
          <a:schemeClr val="tx1"/>
        </a:solidFill>
        <a:latin typeface="+mn-lt"/>
        <a:ea typeface="+mn-ea"/>
        <a:cs typeface="+mn-cs"/>
      </a:defRPr>
    </a:lvl4pPr>
    <a:lvl5pPr marL="1862633" algn="l" defTabSz="931316" rtl="0" eaLnBrk="1" latinLnBrk="0" hangingPunct="1">
      <a:defRPr sz="1833" kern="1200">
        <a:solidFill>
          <a:schemeClr val="tx1"/>
        </a:solidFill>
        <a:latin typeface="+mn-lt"/>
        <a:ea typeface="+mn-ea"/>
        <a:cs typeface="+mn-cs"/>
      </a:defRPr>
    </a:lvl5pPr>
    <a:lvl6pPr marL="2328291" algn="l" defTabSz="931316" rtl="0" eaLnBrk="1" latinLnBrk="0" hangingPunct="1">
      <a:defRPr sz="1833" kern="1200">
        <a:solidFill>
          <a:schemeClr val="tx1"/>
        </a:solidFill>
        <a:latin typeface="+mn-lt"/>
        <a:ea typeface="+mn-ea"/>
        <a:cs typeface="+mn-cs"/>
      </a:defRPr>
    </a:lvl6pPr>
    <a:lvl7pPr marL="2793949" algn="l" defTabSz="931316" rtl="0" eaLnBrk="1" latinLnBrk="0" hangingPunct="1">
      <a:defRPr sz="1833" kern="1200">
        <a:solidFill>
          <a:schemeClr val="tx1"/>
        </a:solidFill>
        <a:latin typeface="+mn-lt"/>
        <a:ea typeface="+mn-ea"/>
        <a:cs typeface="+mn-cs"/>
      </a:defRPr>
    </a:lvl7pPr>
    <a:lvl8pPr marL="3259607" algn="l" defTabSz="931316" rtl="0" eaLnBrk="1" latinLnBrk="0" hangingPunct="1">
      <a:defRPr sz="1833" kern="1200">
        <a:solidFill>
          <a:schemeClr val="tx1"/>
        </a:solidFill>
        <a:latin typeface="+mn-lt"/>
        <a:ea typeface="+mn-ea"/>
        <a:cs typeface="+mn-cs"/>
      </a:defRPr>
    </a:lvl8pPr>
    <a:lvl9pPr marL="3725266" algn="l" defTabSz="931316" rtl="0" eaLnBrk="1" latinLnBrk="0" hangingPunct="1">
      <a:defRPr sz="183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6" userDrawn="1">
          <p15:clr>
            <a:srgbClr val="A4A3A4"/>
          </p15:clr>
        </p15:guide>
        <p15:guide id="2" pos="29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04" d="100"/>
          <a:sy n="104" d="100"/>
        </p:scale>
        <p:origin x="357" y="60"/>
      </p:cViewPr>
      <p:guideLst>
        <p:guide orient="horz" pos="2206"/>
        <p:guide pos="29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pson, Vicky: WCC" userId="53d97726-a57f-41ac-9726-fb7536d6119f" providerId="ADAL" clId="{277F1B1E-AC93-47A6-8D15-72D47F5B5CD3}"/>
    <pc:docChg chg="modSld">
      <pc:chgData name="Simpson, Vicky: WCC" userId="53d97726-a57f-41ac-9726-fb7536d6119f" providerId="ADAL" clId="{277F1B1E-AC93-47A6-8D15-72D47F5B5CD3}" dt="2022-09-26T15:49:18.056" v="9" actId="20577"/>
      <pc:docMkLst>
        <pc:docMk/>
      </pc:docMkLst>
      <pc:sldChg chg="modSp mod">
        <pc:chgData name="Simpson, Vicky: WCC" userId="53d97726-a57f-41ac-9726-fb7536d6119f" providerId="ADAL" clId="{277F1B1E-AC93-47A6-8D15-72D47F5B5CD3}" dt="2022-09-26T15:49:18.056" v="9" actId="20577"/>
        <pc:sldMkLst>
          <pc:docMk/>
          <pc:sldMk cId="2110545719" sldId="268"/>
        </pc:sldMkLst>
        <pc:graphicFrameChg chg="modGraphic">
          <ac:chgData name="Simpson, Vicky: WCC" userId="53d97726-a57f-41ac-9726-fb7536d6119f" providerId="ADAL" clId="{277F1B1E-AC93-47A6-8D15-72D47F5B5CD3}" dt="2022-09-26T15:49:18.056" v="9" actId="20577"/>
          <ac:graphicFrameMkLst>
            <pc:docMk/>
            <pc:sldMk cId="2110545719" sldId="268"/>
            <ac:graphicFrameMk id="2" creationId="{0BBC981F-41E8-11D4-1804-64F49371B1B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7A88B10-BC57-480C-8DA6-79E32DAE14EF}" type="datetimeFigureOut">
              <a:rPr lang="en-GB" smtClean="0"/>
              <a:t>26/09/2022</a:t>
            </a:fld>
            <a:endParaRPr lang="en-GB"/>
          </a:p>
        </p:txBody>
      </p:sp>
      <p:sp>
        <p:nvSpPr>
          <p:cNvPr id="4" name="Slide Image Placeholder 3"/>
          <p:cNvSpPr>
            <a:spLocks noGrp="1" noRot="1" noChangeAspect="1"/>
          </p:cNvSpPr>
          <p:nvPr>
            <p:ph type="sldImg" idx="2"/>
          </p:nvPr>
        </p:nvSpPr>
        <p:spPr>
          <a:xfrm>
            <a:off x="1176338" y="1241425"/>
            <a:ext cx="44450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3D115CE-1146-4250-AEBC-52EBD6AED0B7}" type="slidenum">
              <a:rPr lang="en-GB" smtClean="0"/>
              <a:t>‹#›</a:t>
            </a:fld>
            <a:endParaRPr lang="en-GB"/>
          </a:p>
        </p:txBody>
      </p:sp>
    </p:spTree>
    <p:extLst>
      <p:ext uri="{BB962C8B-B14F-4D97-AF65-F5344CB8AC3E}">
        <p14:creationId xmlns:p14="http://schemas.microsoft.com/office/powerpoint/2010/main" val="3960076812"/>
      </p:ext>
    </p:extLst>
  </p:cSld>
  <p:clrMap bg1="lt1" tx1="dk1" bg2="lt2" tx2="dk2" accent1="accent1" accent2="accent2" accent3="accent3" accent4="accent4" accent5="accent5" accent6="accent6" hlink="hlink" folHlink="folHlink"/>
  <p:notesStyle>
    <a:lvl1pPr marL="0" algn="l" defTabSz="931316" rtl="0" eaLnBrk="1" latinLnBrk="0" hangingPunct="1">
      <a:defRPr sz="1222" kern="1200">
        <a:solidFill>
          <a:schemeClr val="tx1"/>
        </a:solidFill>
        <a:latin typeface="+mn-lt"/>
        <a:ea typeface="+mn-ea"/>
        <a:cs typeface="+mn-cs"/>
      </a:defRPr>
    </a:lvl1pPr>
    <a:lvl2pPr marL="465658" algn="l" defTabSz="931316" rtl="0" eaLnBrk="1" latinLnBrk="0" hangingPunct="1">
      <a:defRPr sz="1222" kern="1200">
        <a:solidFill>
          <a:schemeClr val="tx1"/>
        </a:solidFill>
        <a:latin typeface="+mn-lt"/>
        <a:ea typeface="+mn-ea"/>
        <a:cs typeface="+mn-cs"/>
      </a:defRPr>
    </a:lvl2pPr>
    <a:lvl3pPr marL="931316" algn="l" defTabSz="931316" rtl="0" eaLnBrk="1" latinLnBrk="0" hangingPunct="1">
      <a:defRPr sz="1222" kern="1200">
        <a:solidFill>
          <a:schemeClr val="tx1"/>
        </a:solidFill>
        <a:latin typeface="+mn-lt"/>
        <a:ea typeface="+mn-ea"/>
        <a:cs typeface="+mn-cs"/>
      </a:defRPr>
    </a:lvl3pPr>
    <a:lvl4pPr marL="1396975" algn="l" defTabSz="931316" rtl="0" eaLnBrk="1" latinLnBrk="0" hangingPunct="1">
      <a:defRPr sz="1222" kern="1200">
        <a:solidFill>
          <a:schemeClr val="tx1"/>
        </a:solidFill>
        <a:latin typeface="+mn-lt"/>
        <a:ea typeface="+mn-ea"/>
        <a:cs typeface="+mn-cs"/>
      </a:defRPr>
    </a:lvl4pPr>
    <a:lvl5pPr marL="1862633" algn="l" defTabSz="931316" rtl="0" eaLnBrk="1" latinLnBrk="0" hangingPunct="1">
      <a:defRPr sz="1222" kern="1200">
        <a:solidFill>
          <a:schemeClr val="tx1"/>
        </a:solidFill>
        <a:latin typeface="+mn-lt"/>
        <a:ea typeface="+mn-ea"/>
        <a:cs typeface="+mn-cs"/>
      </a:defRPr>
    </a:lvl5pPr>
    <a:lvl6pPr marL="2328291" algn="l" defTabSz="931316" rtl="0" eaLnBrk="1" latinLnBrk="0" hangingPunct="1">
      <a:defRPr sz="1222" kern="1200">
        <a:solidFill>
          <a:schemeClr val="tx1"/>
        </a:solidFill>
        <a:latin typeface="+mn-lt"/>
        <a:ea typeface="+mn-ea"/>
        <a:cs typeface="+mn-cs"/>
      </a:defRPr>
    </a:lvl6pPr>
    <a:lvl7pPr marL="2793949" algn="l" defTabSz="931316" rtl="0" eaLnBrk="1" latinLnBrk="0" hangingPunct="1">
      <a:defRPr sz="1222" kern="1200">
        <a:solidFill>
          <a:schemeClr val="tx1"/>
        </a:solidFill>
        <a:latin typeface="+mn-lt"/>
        <a:ea typeface="+mn-ea"/>
        <a:cs typeface="+mn-cs"/>
      </a:defRPr>
    </a:lvl7pPr>
    <a:lvl8pPr marL="3259607" algn="l" defTabSz="931316" rtl="0" eaLnBrk="1" latinLnBrk="0" hangingPunct="1">
      <a:defRPr sz="1222" kern="1200">
        <a:solidFill>
          <a:schemeClr val="tx1"/>
        </a:solidFill>
        <a:latin typeface="+mn-lt"/>
        <a:ea typeface="+mn-ea"/>
        <a:cs typeface="+mn-cs"/>
      </a:defRPr>
    </a:lvl8pPr>
    <a:lvl9pPr marL="3725266" algn="l" defTabSz="931316" rtl="0" eaLnBrk="1" latinLnBrk="0" hangingPunct="1">
      <a:defRPr sz="122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GB"/>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GB"/>
              <a:t>Click to edit Master subtitle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383127"/>
            <a:ext cx="9366459" cy="3619336"/>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0000" y="5904000"/>
            <a:ext cx="1728000" cy="641301"/>
          </a:xfrm>
          <a:prstGeom prst="rect">
            <a:avLst/>
          </a:prstGeom>
        </p:spPr>
      </p:pic>
      <p:sp>
        <p:nvSpPr>
          <p:cNvPr id="11" name="Rectangle 10"/>
          <p:cNvSpPr/>
          <p:nvPr userDrawn="1"/>
        </p:nvSpPr>
        <p:spPr>
          <a:xfrm>
            <a:off x="457199" y="5904000"/>
            <a:ext cx="1239716" cy="282129"/>
          </a:xfrm>
          <a:prstGeom prst="rect">
            <a:avLst/>
          </a:prstGeom>
        </p:spPr>
        <p:txBody>
          <a:bodyPr wrap="square" lIns="0" tIns="0" rIns="0" bIns="0">
            <a:spAutoFit/>
          </a:bodyPr>
          <a:lstStyle/>
          <a:p>
            <a:pPr>
              <a:lnSpc>
                <a:spcPts val="1100"/>
              </a:lnSpc>
            </a:pPr>
            <a:r>
              <a:rPr lang="en-GB" sz="800" b="1" dirty="0">
                <a:solidFill>
                  <a:schemeClr val="bg1"/>
                </a:solidFill>
              </a:rPr>
              <a:t>Westminster City Council</a:t>
            </a:r>
          </a:p>
          <a:p>
            <a:pPr>
              <a:lnSpc>
                <a:spcPts val="1100"/>
              </a:lnSpc>
            </a:pPr>
            <a:r>
              <a:rPr lang="en-GB" sz="800" dirty="0">
                <a:solidFill>
                  <a:schemeClr val="bg1"/>
                </a:solidFill>
              </a:rPr>
              <a:t>westminster.gov.uk</a:t>
            </a:r>
          </a:p>
        </p:txBody>
      </p:sp>
    </p:spTree>
    <p:extLst>
      <p:ext uri="{BB962C8B-B14F-4D97-AF65-F5344CB8AC3E}">
        <p14:creationId xmlns:p14="http://schemas.microsoft.com/office/powerpoint/2010/main" val="230454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5"/>
          <p:cNvSpPr>
            <a:spLocks noGrp="1"/>
          </p:cNvSpPr>
          <p:nvPr>
            <p:ph type="dt" sz="half" idx="10"/>
          </p:nvPr>
        </p:nvSpPr>
        <p:spPr/>
        <p:txBody>
          <a:bodyPr/>
          <a:lstStyle/>
          <a:p>
            <a:r>
              <a:rPr lang="en-US"/>
              <a:t>4th July 2022</a:t>
            </a:r>
            <a:endParaRPr lang="en-GB"/>
          </a:p>
        </p:txBody>
      </p:sp>
      <p:sp>
        <p:nvSpPr>
          <p:cNvPr id="7" name="Footer Placeholder 6"/>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258002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4th July 2022</a:t>
            </a:r>
            <a:endParaRPr lang="en-GB"/>
          </a:p>
        </p:txBody>
      </p:sp>
      <p:sp>
        <p:nvSpPr>
          <p:cNvPr id="6" name="Footer Placeholder 5"/>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2976183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r>
              <a:rPr lang="en-US"/>
              <a:t>4th July 2022</a:t>
            </a:r>
            <a:endParaRPr lang="en-GB"/>
          </a:p>
        </p:txBody>
      </p:sp>
      <p:sp>
        <p:nvSpPr>
          <p:cNvPr id="8" name="Footer Placeholder 7"/>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GB"/>
              <a:t>Click to edit Master text styles</a:t>
            </a:r>
          </a:p>
        </p:txBody>
      </p:sp>
    </p:spTree>
    <p:extLst>
      <p:ext uri="{BB962C8B-B14F-4D97-AF65-F5344CB8AC3E}">
        <p14:creationId xmlns:p14="http://schemas.microsoft.com/office/powerpoint/2010/main" val="371676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199" y="2954212"/>
            <a:ext cx="4211515" cy="3405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4800600" y="2954212"/>
            <a:ext cx="4044462" cy="34055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8" name="Date Placeholder 7"/>
          <p:cNvSpPr>
            <a:spLocks noGrp="1"/>
          </p:cNvSpPr>
          <p:nvPr>
            <p:ph type="dt" sz="half" idx="10"/>
          </p:nvPr>
        </p:nvSpPr>
        <p:spPr/>
        <p:txBody>
          <a:bodyPr/>
          <a:lstStyle/>
          <a:p>
            <a:r>
              <a:rPr lang="en-US"/>
              <a:t>4th July 2022</a:t>
            </a:r>
            <a:endParaRPr lang="en-GB"/>
          </a:p>
        </p:txBody>
      </p:sp>
      <p:sp>
        <p:nvSpPr>
          <p:cNvPr id="9" name="Footer Placeholder 8"/>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GB"/>
              <a:t>Click to edit Master text styles</a:t>
            </a:r>
          </a:p>
        </p:txBody>
      </p:sp>
    </p:spTree>
    <p:extLst>
      <p:ext uri="{BB962C8B-B14F-4D97-AF65-F5344CB8AC3E}">
        <p14:creationId xmlns:p14="http://schemas.microsoft.com/office/powerpoint/2010/main" val="226925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6" name="Date Placeholder 5"/>
          <p:cNvSpPr>
            <a:spLocks noGrp="1"/>
          </p:cNvSpPr>
          <p:nvPr>
            <p:ph type="dt" sz="half" idx="10"/>
          </p:nvPr>
        </p:nvSpPr>
        <p:spPr/>
        <p:txBody>
          <a:bodyPr/>
          <a:lstStyle/>
          <a:p>
            <a:r>
              <a:rPr lang="en-US"/>
              <a:t>4th July 2022</a:t>
            </a:r>
            <a:endParaRPr lang="en-GB"/>
          </a:p>
        </p:txBody>
      </p:sp>
      <p:sp>
        <p:nvSpPr>
          <p:cNvPr id="7" name="Footer Placeholder 6"/>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156648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4th July 2022</a:t>
            </a:r>
            <a:endParaRPr lang="en-GB"/>
          </a:p>
        </p:txBody>
      </p:sp>
      <p:sp>
        <p:nvSpPr>
          <p:cNvPr id="6" name="Footer Placeholder 5"/>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15782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GB"/>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GB"/>
              <a:t>Click to edit Master subtitle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10199"/>
            <a:ext cx="9296400" cy="3592264"/>
          </a:xfrm>
          <a:prstGeom prst="rect">
            <a:avLst/>
          </a:prstGeom>
        </p:spPr>
      </p:pic>
      <p:sp>
        <p:nvSpPr>
          <p:cNvPr id="11" name="Rectangle 10"/>
          <p:cNvSpPr/>
          <p:nvPr userDrawn="1"/>
        </p:nvSpPr>
        <p:spPr>
          <a:xfrm>
            <a:off x="457199" y="457200"/>
            <a:ext cx="1239716" cy="282129"/>
          </a:xfrm>
          <a:prstGeom prst="rect">
            <a:avLst/>
          </a:prstGeom>
        </p:spPr>
        <p:txBody>
          <a:bodyPr wrap="square" lIns="0" tIns="0" rIns="0" bIns="0">
            <a:spAutoFit/>
          </a:bodyPr>
          <a:lstStyle/>
          <a:p>
            <a:pPr>
              <a:lnSpc>
                <a:spcPts val="1100"/>
              </a:lnSpc>
            </a:pPr>
            <a:r>
              <a:rPr lang="en-GB" sz="800" b="1" dirty="0">
                <a:solidFill>
                  <a:schemeClr val="tx2"/>
                </a:solidFill>
              </a:rPr>
              <a:t>Westminster City Council</a:t>
            </a:r>
          </a:p>
          <a:p>
            <a:pPr>
              <a:lnSpc>
                <a:spcPts val="1100"/>
              </a:lnSpc>
            </a:pPr>
            <a:r>
              <a:rPr lang="en-GB" sz="800" dirty="0">
                <a:solidFill>
                  <a:schemeClr val="tx2"/>
                </a:solidFill>
              </a:rPr>
              <a:t>westminster.gov.uk</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0000" y="457200"/>
            <a:ext cx="1728000" cy="643583"/>
          </a:xfrm>
          <a:prstGeom prst="rect">
            <a:avLst/>
          </a:prstGeom>
        </p:spPr>
      </p:pic>
    </p:spTree>
    <p:extLst>
      <p:ext uri="{BB962C8B-B14F-4D97-AF65-F5344CB8AC3E}">
        <p14:creationId xmlns:p14="http://schemas.microsoft.com/office/powerpoint/2010/main" val="404280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US" dirty="0"/>
              <a:t>Click to edit Master subtitle style</a:t>
            </a:r>
            <a:endParaRPr lang="en-GB" dirty="0"/>
          </a:p>
        </p:txBody>
      </p:sp>
      <p:sp>
        <p:nvSpPr>
          <p:cNvPr id="11" name="Rectangle 10"/>
          <p:cNvSpPr/>
          <p:nvPr userDrawn="1"/>
        </p:nvSpPr>
        <p:spPr>
          <a:xfrm>
            <a:off x="457199" y="457200"/>
            <a:ext cx="1239716" cy="282129"/>
          </a:xfrm>
          <a:prstGeom prst="rect">
            <a:avLst/>
          </a:prstGeom>
        </p:spPr>
        <p:txBody>
          <a:bodyPr wrap="square" lIns="0" tIns="0" rIns="0" bIns="0">
            <a:spAutoFit/>
          </a:bodyPr>
          <a:lstStyle/>
          <a:p>
            <a:pPr>
              <a:lnSpc>
                <a:spcPts val="1100"/>
              </a:lnSpc>
            </a:pPr>
            <a:r>
              <a:rPr lang="en-GB" sz="800" b="1" dirty="0">
                <a:solidFill>
                  <a:schemeClr val="tx2"/>
                </a:solidFill>
              </a:rPr>
              <a:t>Westminster City Council</a:t>
            </a:r>
          </a:p>
          <a:p>
            <a:pPr>
              <a:lnSpc>
                <a:spcPts val="1100"/>
              </a:lnSpc>
            </a:pPr>
            <a:r>
              <a:rPr lang="en-GB" sz="800" dirty="0">
                <a:solidFill>
                  <a:schemeClr val="tx2"/>
                </a:solidFill>
              </a:rPr>
              <a:t>westminster.gov.uk</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0000" y="457200"/>
            <a:ext cx="1728000" cy="64358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383127"/>
            <a:ext cx="9366459" cy="3619336"/>
          </a:xfrm>
          <a:prstGeom prst="rect">
            <a:avLst/>
          </a:prstGeom>
        </p:spPr>
      </p:pic>
      <p:sp>
        <p:nvSpPr>
          <p:cNvPr id="4" name="TextBox 3"/>
          <p:cNvSpPr txBox="1"/>
          <p:nvPr userDrawn="1"/>
        </p:nvSpPr>
        <p:spPr>
          <a:xfrm>
            <a:off x="9438640" y="3139298"/>
            <a:ext cx="184666" cy="374410"/>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6067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sz="half" idx="10"/>
          </p:nvPr>
        </p:nvSpPr>
        <p:spPr/>
        <p:txBody>
          <a:bodyPr/>
          <a:lstStyle/>
          <a:p>
            <a:r>
              <a:rPr lang="en-US"/>
              <a:t>4th July 2022</a:t>
            </a:r>
            <a:endParaRPr lang="en-GB"/>
          </a:p>
        </p:txBody>
      </p:sp>
      <p:sp>
        <p:nvSpPr>
          <p:cNvPr id="8" name="Footer Placeholder 7"/>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US" dirty="0"/>
              <a:t>Edit Master text styles</a:t>
            </a:r>
          </a:p>
        </p:txBody>
      </p:sp>
    </p:spTree>
    <p:extLst>
      <p:ext uri="{BB962C8B-B14F-4D97-AF65-F5344CB8AC3E}">
        <p14:creationId xmlns:p14="http://schemas.microsoft.com/office/powerpoint/2010/main" val="326319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199" y="2954212"/>
            <a:ext cx="4211515" cy="34056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800600" y="2954212"/>
            <a:ext cx="4044462" cy="340559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7"/>
          <p:cNvSpPr>
            <a:spLocks noGrp="1"/>
          </p:cNvSpPr>
          <p:nvPr>
            <p:ph type="dt" sz="half" idx="10"/>
          </p:nvPr>
        </p:nvSpPr>
        <p:spPr/>
        <p:txBody>
          <a:bodyPr/>
          <a:lstStyle/>
          <a:p>
            <a:r>
              <a:rPr lang="en-US"/>
              <a:t>4th July 2022</a:t>
            </a:r>
            <a:endParaRPr lang="en-GB"/>
          </a:p>
        </p:txBody>
      </p:sp>
      <p:sp>
        <p:nvSpPr>
          <p:cNvPr id="9" name="Footer Placeholder 8"/>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US" dirty="0"/>
              <a:t>Edit Master text styles</a:t>
            </a:r>
          </a:p>
        </p:txBody>
      </p:sp>
    </p:spTree>
    <p:extLst>
      <p:ext uri="{BB962C8B-B14F-4D97-AF65-F5344CB8AC3E}">
        <p14:creationId xmlns:p14="http://schemas.microsoft.com/office/powerpoint/2010/main" val="185933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88119"/>
            <a:ext cx="8387862" cy="753923"/>
          </a:xfrm>
          <a:prstGeom prst="rect">
            <a:avLst/>
          </a:prstGeom>
        </p:spPr>
        <p:txBody>
          <a:bodyPr vert="horz" lIns="0" tIns="0" rIns="0" bIns="0" rtlCol="0" anchor="t" anchorCtr="0">
            <a:normAutofit/>
          </a:bodyPr>
          <a:lstStyle/>
          <a:p>
            <a:r>
              <a:rPr lang="en-GB"/>
              <a:t>Click to edit Master title style</a:t>
            </a:r>
            <a:endParaRPr lang="en-GB" dirty="0"/>
          </a:p>
        </p:txBody>
      </p:sp>
      <p:sp>
        <p:nvSpPr>
          <p:cNvPr id="3" name="Text Placeholder 2"/>
          <p:cNvSpPr>
            <a:spLocks noGrp="1"/>
          </p:cNvSpPr>
          <p:nvPr>
            <p:ph type="body" idx="1"/>
          </p:nvPr>
        </p:nvSpPr>
        <p:spPr>
          <a:xfrm>
            <a:off x="457200" y="2954214"/>
            <a:ext cx="8387862" cy="340561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5597990" y="509954"/>
            <a:ext cx="2091690" cy="140400"/>
          </a:xfrm>
          <a:prstGeom prst="rect">
            <a:avLst/>
          </a:prstGeom>
        </p:spPr>
        <p:txBody>
          <a:bodyPr vert="horz" lIns="0" tIns="0" rIns="0" bIns="0" rtlCol="0" anchor="ctr"/>
          <a:lstStyle>
            <a:lvl1pPr algn="l">
              <a:defRPr sz="900">
                <a:solidFill>
                  <a:schemeClr val="tx2"/>
                </a:solidFill>
              </a:defRPr>
            </a:lvl1pPr>
          </a:lstStyle>
          <a:p>
            <a:r>
              <a:rPr lang="en-US"/>
              <a:t>4th July 2022</a:t>
            </a:r>
            <a:endParaRPr lang="en-GB"/>
          </a:p>
        </p:txBody>
      </p:sp>
      <p:sp>
        <p:nvSpPr>
          <p:cNvPr id="5" name="Footer Placeholder 4"/>
          <p:cNvSpPr>
            <a:spLocks noGrp="1"/>
          </p:cNvSpPr>
          <p:nvPr>
            <p:ph type="ftr" sz="quarter" idx="3"/>
          </p:nvPr>
        </p:nvSpPr>
        <p:spPr>
          <a:xfrm>
            <a:off x="2349673" y="511478"/>
            <a:ext cx="3092766" cy="372816"/>
          </a:xfrm>
          <a:prstGeom prst="rect">
            <a:avLst/>
          </a:prstGeom>
        </p:spPr>
        <p:txBody>
          <a:bodyPr vert="horz" lIns="0" tIns="0" rIns="0" bIns="0" rtlCol="0" anchor="t" anchorCtr="0"/>
          <a:lstStyle>
            <a:lvl1pPr algn="l">
              <a:lnSpc>
                <a:spcPts val="1200"/>
              </a:lnSpc>
              <a:defRPr sz="900">
                <a:solidFill>
                  <a:schemeClr val="tx2"/>
                </a:solidFill>
              </a:defRPr>
            </a:lvl1pPr>
          </a:lstStyle>
          <a:p>
            <a:r>
              <a:rPr lang="en-GB"/>
              <a:t>T169 – Lilestone Estate</a:t>
            </a:r>
            <a:endParaRPr lang="en-GB" dirty="0"/>
          </a:p>
        </p:txBody>
      </p:sp>
      <p:sp>
        <p:nvSpPr>
          <p:cNvPr id="7" name="TextBox 6"/>
          <p:cNvSpPr txBox="1"/>
          <p:nvPr/>
        </p:nvSpPr>
        <p:spPr>
          <a:xfrm>
            <a:off x="457200" y="509954"/>
            <a:ext cx="1397819" cy="138499"/>
          </a:xfrm>
          <a:prstGeom prst="rect">
            <a:avLst/>
          </a:prstGeom>
          <a:noFill/>
        </p:spPr>
        <p:txBody>
          <a:bodyPr wrap="none" lIns="0" tIns="0" rIns="0" bIns="0" rtlCol="0">
            <a:spAutoFit/>
          </a:bodyPr>
          <a:lstStyle/>
          <a:p>
            <a:r>
              <a:rPr lang="en-GB" sz="900" b="1" dirty="0">
                <a:solidFill>
                  <a:schemeClr val="tx2"/>
                </a:solidFill>
              </a:rPr>
              <a:t>Westminster City Council</a:t>
            </a:r>
          </a:p>
        </p:txBody>
      </p:sp>
      <p:cxnSp>
        <p:nvCxnSpPr>
          <p:cNvPr id="9" name="Straight Connector 8"/>
          <p:cNvCxnSpPr/>
          <p:nvPr/>
        </p:nvCxnSpPr>
        <p:spPr>
          <a:xfrm>
            <a:off x="457200" y="4572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0287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18000" y="555684"/>
            <a:ext cx="720000" cy="267209"/>
          </a:xfrm>
          <a:prstGeom prst="rect">
            <a:avLst/>
          </a:prstGeom>
        </p:spPr>
      </p:pic>
    </p:spTree>
    <p:extLst>
      <p:ext uri="{BB962C8B-B14F-4D97-AF65-F5344CB8AC3E}">
        <p14:creationId xmlns:p14="http://schemas.microsoft.com/office/powerpoint/2010/main" val="256583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Lst>
  <p:hf sldNum="0" hdr="0"/>
  <p:txStyles>
    <p:title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p:titleStyle>
    <p:body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p:bodyStyle>
    <p:otherStyle>
      <a:defPPr>
        <a:defRPr lang="en-US"/>
      </a:defPPr>
      <a:lvl1pPr marL="0" algn="l" defTabSz="697253" rtl="0" eaLnBrk="1" latinLnBrk="0" hangingPunct="1">
        <a:defRPr sz="1373" kern="1200">
          <a:solidFill>
            <a:schemeClr val="tx1"/>
          </a:solidFill>
          <a:latin typeface="+mn-lt"/>
          <a:ea typeface="+mn-ea"/>
          <a:cs typeface="+mn-cs"/>
        </a:defRPr>
      </a:lvl1pPr>
      <a:lvl2pPr marL="348626" algn="l" defTabSz="697253" rtl="0" eaLnBrk="1" latinLnBrk="0" hangingPunct="1">
        <a:defRPr sz="1373" kern="1200">
          <a:solidFill>
            <a:schemeClr val="tx1"/>
          </a:solidFill>
          <a:latin typeface="+mn-lt"/>
          <a:ea typeface="+mn-ea"/>
          <a:cs typeface="+mn-cs"/>
        </a:defRPr>
      </a:lvl2pPr>
      <a:lvl3pPr marL="697253" algn="l" defTabSz="697253" rtl="0" eaLnBrk="1" latinLnBrk="0" hangingPunct="1">
        <a:defRPr sz="1373" kern="1200">
          <a:solidFill>
            <a:schemeClr val="tx1"/>
          </a:solidFill>
          <a:latin typeface="+mn-lt"/>
          <a:ea typeface="+mn-ea"/>
          <a:cs typeface="+mn-cs"/>
        </a:defRPr>
      </a:lvl3pPr>
      <a:lvl4pPr marL="1045879" algn="l" defTabSz="697253" rtl="0" eaLnBrk="1" latinLnBrk="0" hangingPunct="1">
        <a:defRPr sz="1373" kern="1200">
          <a:solidFill>
            <a:schemeClr val="tx1"/>
          </a:solidFill>
          <a:latin typeface="+mn-lt"/>
          <a:ea typeface="+mn-ea"/>
          <a:cs typeface="+mn-cs"/>
        </a:defRPr>
      </a:lvl4pPr>
      <a:lvl5pPr marL="1394506" algn="l" defTabSz="697253" rtl="0" eaLnBrk="1" latinLnBrk="0" hangingPunct="1">
        <a:defRPr sz="1373" kern="1200">
          <a:solidFill>
            <a:schemeClr val="tx1"/>
          </a:solidFill>
          <a:latin typeface="+mn-lt"/>
          <a:ea typeface="+mn-ea"/>
          <a:cs typeface="+mn-cs"/>
        </a:defRPr>
      </a:lvl5pPr>
      <a:lvl6pPr marL="1743132" algn="l" defTabSz="697253" rtl="0" eaLnBrk="1" latinLnBrk="0" hangingPunct="1">
        <a:defRPr sz="1373" kern="1200">
          <a:solidFill>
            <a:schemeClr val="tx1"/>
          </a:solidFill>
          <a:latin typeface="+mn-lt"/>
          <a:ea typeface="+mn-ea"/>
          <a:cs typeface="+mn-cs"/>
        </a:defRPr>
      </a:lvl6pPr>
      <a:lvl7pPr marL="2091759" algn="l" defTabSz="697253" rtl="0" eaLnBrk="1" latinLnBrk="0" hangingPunct="1">
        <a:defRPr sz="1373" kern="1200">
          <a:solidFill>
            <a:schemeClr val="tx1"/>
          </a:solidFill>
          <a:latin typeface="+mn-lt"/>
          <a:ea typeface="+mn-ea"/>
          <a:cs typeface="+mn-cs"/>
        </a:defRPr>
      </a:lvl7pPr>
      <a:lvl8pPr marL="2440385" algn="l" defTabSz="697253" rtl="0" eaLnBrk="1" latinLnBrk="0" hangingPunct="1">
        <a:defRPr sz="1373" kern="1200">
          <a:solidFill>
            <a:schemeClr val="tx1"/>
          </a:solidFill>
          <a:latin typeface="+mn-lt"/>
          <a:ea typeface="+mn-ea"/>
          <a:cs typeface="+mn-cs"/>
        </a:defRPr>
      </a:lvl8pPr>
      <a:lvl9pPr marL="2789011" algn="l" defTabSz="697253" rtl="0" eaLnBrk="1" latinLnBrk="0" hangingPunct="1">
        <a:defRPr sz="137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88119"/>
            <a:ext cx="8387862" cy="753923"/>
          </a:xfrm>
          <a:prstGeom prst="rect">
            <a:avLst/>
          </a:prstGeom>
        </p:spPr>
        <p:txBody>
          <a:bodyPr vert="horz" lIns="0" tIns="0" rIns="0" bIns="0" rtlCol="0" anchor="t" anchorCtr="0">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2954214"/>
            <a:ext cx="8387862" cy="340561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5597990" y="509954"/>
            <a:ext cx="2091690" cy="140400"/>
          </a:xfrm>
          <a:prstGeom prst="rect">
            <a:avLst/>
          </a:prstGeom>
        </p:spPr>
        <p:txBody>
          <a:bodyPr vert="horz" lIns="0" tIns="0" rIns="0" bIns="0" rtlCol="0" anchor="ctr"/>
          <a:lstStyle>
            <a:lvl1pPr algn="l">
              <a:defRPr sz="900">
                <a:solidFill>
                  <a:schemeClr val="tx2"/>
                </a:solidFill>
              </a:defRPr>
            </a:lvl1pPr>
          </a:lstStyle>
          <a:p>
            <a:r>
              <a:rPr lang="en-US"/>
              <a:t>4th July 2022</a:t>
            </a:r>
            <a:endParaRPr lang="en-GB"/>
          </a:p>
        </p:txBody>
      </p:sp>
      <p:sp>
        <p:nvSpPr>
          <p:cNvPr id="5" name="Footer Placeholder 4"/>
          <p:cNvSpPr>
            <a:spLocks noGrp="1"/>
          </p:cNvSpPr>
          <p:nvPr>
            <p:ph type="ftr" sz="quarter" idx="3"/>
          </p:nvPr>
        </p:nvSpPr>
        <p:spPr>
          <a:xfrm>
            <a:off x="2349673" y="511478"/>
            <a:ext cx="3092766" cy="372816"/>
          </a:xfrm>
          <a:prstGeom prst="rect">
            <a:avLst/>
          </a:prstGeom>
        </p:spPr>
        <p:txBody>
          <a:bodyPr vert="horz" lIns="0" tIns="0" rIns="0" bIns="0" rtlCol="0" anchor="t" anchorCtr="0"/>
          <a:lstStyle>
            <a:lvl1pPr algn="l">
              <a:lnSpc>
                <a:spcPts val="1200"/>
              </a:lnSpc>
              <a:defRPr sz="900">
                <a:solidFill>
                  <a:schemeClr val="tx2"/>
                </a:solidFill>
              </a:defRPr>
            </a:lvl1pPr>
          </a:lstStyle>
          <a:p>
            <a:r>
              <a:rPr lang="en-GB"/>
              <a:t>T169 – Lilestone Estate</a:t>
            </a:r>
            <a:endParaRPr lang="en-GB" dirty="0"/>
          </a:p>
        </p:txBody>
      </p:sp>
      <p:sp>
        <p:nvSpPr>
          <p:cNvPr id="7" name="TextBox 6"/>
          <p:cNvSpPr txBox="1"/>
          <p:nvPr/>
        </p:nvSpPr>
        <p:spPr>
          <a:xfrm>
            <a:off x="457200" y="509954"/>
            <a:ext cx="1397819" cy="138499"/>
          </a:xfrm>
          <a:prstGeom prst="rect">
            <a:avLst/>
          </a:prstGeom>
          <a:noFill/>
        </p:spPr>
        <p:txBody>
          <a:bodyPr wrap="none" lIns="0" tIns="0" rIns="0" bIns="0" rtlCol="0">
            <a:spAutoFit/>
          </a:bodyPr>
          <a:lstStyle/>
          <a:p>
            <a:r>
              <a:rPr lang="en-GB" sz="900" b="1" dirty="0">
                <a:solidFill>
                  <a:schemeClr val="tx2"/>
                </a:solidFill>
              </a:rPr>
              <a:t>Westminster City Council</a:t>
            </a:r>
          </a:p>
        </p:txBody>
      </p:sp>
      <p:cxnSp>
        <p:nvCxnSpPr>
          <p:cNvPr id="9" name="Straight Connector 8"/>
          <p:cNvCxnSpPr/>
          <p:nvPr/>
        </p:nvCxnSpPr>
        <p:spPr>
          <a:xfrm>
            <a:off x="457200" y="4572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0287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18000" y="555684"/>
            <a:ext cx="720000" cy="267209"/>
          </a:xfrm>
          <a:prstGeom prst="rect">
            <a:avLst/>
          </a:prstGeom>
        </p:spPr>
      </p:pic>
    </p:spTree>
    <p:extLst>
      <p:ext uri="{BB962C8B-B14F-4D97-AF65-F5344CB8AC3E}">
        <p14:creationId xmlns:p14="http://schemas.microsoft.com/office/powerpoint/2010/main" val="1844329031"/>
      </p:ext>
    </p:extLst>
  </p:cSld>
  <p:clrMap bg1="lt1" tx1="dk1" bg2="lt2" tx2="dk2" accent1="accent1" accent2="accent2" accent3="accent3" accent4="accent4" accent5="accent5" accent6="accent6" hlink="hlink" folHlink="folHlink"/>
  <p:sldLayoutIdLst>
    <p:sldLayoutId id="2147483663" r:id="rId1"/>
    <p:sldLayoutId id="2147483659" r:id="rId2"/>
    <p:sldLayoutId id="2147483660" r:id="rId3"/>
    <p:sldLayoutId id="2147483661" r:id="rId4"/>
    <p:sldLayoutId id="2147483662" r:id="rId5"/>
  </p:sldLayoutIdLst>
  <p:hf sldNum="0" hdr="0"/>
  <p:txStyles>
    <p:title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p:titleStyle>
    <p:body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p:bodyStyle>
    <p:otherStyle>
      <a:defPPr>
        <a:defRPr lang="en-US"/>
      </a:defPPr>
      <a:lvl1pPr marL="0" algn="l" defTabSz="697253" rtl="0" eaLnBrk="1" latinLnBrk="0" hangingPunct="1">
        <a:defRPr sz="1373" kern="1200">
          <a:solidFill>
            <a:schemeClr val="tx1"/>
          </a:solidFill>
          <a:latin typeface="+mn-lt"/>
          <a:ea typeface="+mn-ea"/>
          <a:cs typeface="+mn-cs"/>
        </a:defRPr>
      </a:lvl1pPr>
      <a:lvl2pPr marL="348626" algn="l" defTabSz="697253" rtl="0" eaLnBrk="1" latinLnBrk="0" hangingPunct="1">
        <a:defRPr sz="1373" kern="1200">
          <a:solidFill>
            <a:schemeClr val="tx1"/>
          </a:solidFill>
          <a:latin typeface="+mn-lt"/>
          <a:ea typeface="+mn-ea"/>
          <a:cs typeface="+mn-cs"/>
        </a:defRPr>
      </a:lvl2pPr>
      <a:lvl3pPr marL="697253" algn="l" defTabSz="697253" rtl="0" eaLnBrk="1" latinLnBrk="0" hangingPunct="1">
        <a:defRPr sz="1373" kern="1200">
          <a:solidFill>
            <a:schemeClr val="tx1"/>
          </a:solidFill>
          <a:latin typeface="+mn-lt"/>
          <a:ea typeface="+mn-ea"/>
          <a:cs typeface="+mn-cs"/>
        </a:defRPr>
      </a:lvl3pPr>
      <a:lvl4pPr marL="1045879" algn="l" defTabSz="697253" rtl="0" eaLnBrk="1" latinLnBrk="0" hangingPunct="1">
        <a:defRPr sz="1373" kern="1200">
          <a:solidFill>
            <a:schemeClr val="tx1"/>
          </a:solidFill>
          <a:latin typeface="+mn-lt"/>
          <a:ea typeface="+mn-ea"/>
          <a:cs typeface="+mn-cs"/>
        </a:defRPr>
      </a:lvl4pPr>
      <a:lvl5pPr marL="1394506" algn="l" defTabSz="697253" rtl="0" eaLnBrk="1" latinLnBrk="0" hangingPunct="1">
        <a:defRPr sz="1373" kern="1200">
          <a:solidFill>
            <a:schemeClr val="tx1"/>
          </a:solidFill>
          <a:latin typeface="+mn-lt"/>
          <a:ea typeface="+mn-ea"/>
          <a:cs typeface="+mn-cs"/>
        </a:defRPr>
      </a:lvl5pPr>
      <a:lvl6pPr marL="1743132" algn="l" defTabSz="697253" rtl="0" eaLnBrk="1" latinLnBrk="0" hangingPunct="1">
        <a:defRPr sz="1373" kern="1200">
          <a:solidFill>
            <a:schemeClr val="tx1"/>
          </a:solidFill>
          <a:latin typeface="+mn-lt"/>
          <a:ea typeface="+mn-ea"/>
          <a:cs typeface="+mn-cs"/>
        </a:defRPr>
      </a:lvl6pPr>
      <a:lvl7pPr marL="2091759" algn="l" defTabSz="697253" rtl="0" eaLnBrk="1" latinLnBrk="0" hangingPunct="1">
        <a:defRPr sz="1373" kern="1200">
          <a:solidFill>
            <a:schemeClr val="tx1"/>
          </a:solidFill>
          <a:latin typeface="+mn-lt"/>
          <a:ea typeface="+mn-ea"/>
          <a:cs typeface="+mn-cs"/>
        </a:defRPr>
      </a:lvl7pPr>
      <a:lvl8pPr marL="2440385" algn="l" defTabSz="697253" rtl="0" eaLnBrk="1" latinLnBrk="0" hangingPunct="1">
        <a:defRPr sz="1373" kern="1200">
          <a:solidFill>
            <a:schemeClr val="tx1"/>
          </a:solidFill>
          <a:latin typeface="+mn-lt"/>
          <a:ea typeface="+mn-ea"/>
          <a:cs typeface="+mn-cs"/>
        </a:defRPr>
      </a:lvl8pPr>
      <a:lvl9pPr marL="2789011" algn="l" defTabSz="697253"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690640"/>
          </a:xfrm>
        </p:spPr>
        <p:txBody>
          <a:bodyPr>
            <a:normAutofit fontScale="90000"/>
          </a:bodyPr>
          <a:lstStyle/>
          <a:p>
            <a:pPr algn="ctr"/>
            <a:r>
              <a:rPr lang="en-GB" dirty="0"/>
              <a:t>X104 – Carlton Vale</a:t>
            </a:r>
            <a:br>
              <a:rPr lang="en-GB" dirty="0"/>
            </a:br>
            <a:br>
              <a:rPr lang="en-GB" dirty="0"/>
            </a:br>
            <a:r>
              <a:rPr lang="en-GB" dirty="0"/>
              <a:t>Resident Meeting</a:t>
            </a:r>
          </a:p>
        </p:txBody>
      </p:sp>
      <p:sp>
        <p:nvSpPr>
          <p:cNvPr id="3" name="Subtitle 2"/>
          <p:cNvSpPr>
            <a:spLocks noGrp="1"/>
          </p:cNvSpPr>
          <p:nvPr>
            <p:ph type="subTitle" idx="1"/>
          </p:nvPr>
        </p:nvSpPr>
        <p:spPr/>
        <p:txBody>
          <a:bodyPr/>
          <a:lstStyle/>
          <a:p>
            <a:pPr algn="ctr"/>
            <a:endParaRPr lang="en-GB" dirty="0"/>
          </a:p>
          <a:p>
            <a:pPr algn="ctr"/>
            <a:endParaRPr lang="en-GB" dirty="0"/>
          </a:p>
          <a:p>
            <a:pPr algn="ctr"/>
            <a:endParaRPr lang="en-GB" dirty="0"/>
          </a:p>
          <a:p>
            <a:pPr algn="ctr"/>
            <a:r>
              <a:rPr lang="en-GB" dirty="0"/>
              <a:t>21</a:t>
            </a:r>
            <a:r>
              <a:rPr lang="en-GB" baseline="30000" dirty="0"/>
              <a:t>st</a:t>
            </a:r>
            <a:r>
              <a:rPr lang="en-GB" dirty="0"/>
              <a:t> September 2022</a:t>
            </a:r>
          </a:p>
          <a:p>
            <a:pPr algn="ctr"/>
            <a:endParaRPr lang="en-GB" dirty="0"/>
          </a:p>
        </p:txBody>
      </p:sp>
    </p:spTree>
    <p:extLst>
      <p:ext uri="{BB962C8B-B14F-4D97-AF65-F5344CB8AC3E}">
        <p14:creationId xmlns:p14="http://schemas.microsoft.com/office/powerpoint/2010/main" val="268220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385B9CD8-3EFE-4B0F-AF52-6C4CFA15B788}"/>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7" name="Footer Placeholder 4">
            <a:extLst>
              <a:ext uri="{FF2B5EF4-FFF2-40B4-BE49-F238E27FC236}">
                <a16:creationId xmlns:a16="http://schemas.microsoft.com/office/drawing/2014/main" id="{CA3482BD-00E3-425B-8F81-90B8B1281522}"/>
              </a:ext>
            </a:extLst>
          </p:cNvPr>
          <p:cNvSpPr>
            <a:spLocks noGrp="1"/>
          </p:cNvSpPr>
          <p:nvPr>
            <p:ph type="ftr" sz="quarter" idx="11"/>
          </p:nvPr>
        </p:nvSpPr>
        <p:spPr>
          <a:xfrm>
            <a:off x="2152027" y="509954"/>
            <a:ext cx="3265361" cy="372816"/>
          </a:xfrm>
        </p:spPr>
        <p:txBody>
          <a:bodyPr/>
          <a:lstStyle/>
          <a:p>
            <a:r>
              <a:rPr lang="en-GB" dirty="0"/>
              <a:t>X104 – Carlton Vale</a:t>
            </a:r>
          </a:p>
          <a:p>
            <a:endParaRPr lang="en-GB" dirty="0"/>
          </a:p>
        </p:txBody>
      </p:sp>
      <p:sp>
        <p:nvSpPr>
          <p:cNvPr id="4" name="Content Placeholder 3">
            <a:extLst>
              <a:ext uri="{FF2B5EF4-FFF2-40B4-BE49-F238E27FC236}">
                <a16:creationId xmlns:a16="http://schemas.microsoft.com/office/drawing/2014/main" id="{37F6E919-B58D-4D02-B27B-B2A78B9CF4BF}"/>
              </a:ext>
            </a:extLst>
          </p:cNvPr>
          <p:cNvSpPr>
            <a:spLocks noGrp="1"/>
          </p:cNvSpPr>
          <p:nvPr>
            <p:ph idx="1"/>
          </p:nvPr>
        </p:nvSpPr>
        <p:spPr>
          <a:xfrm>
            <a:off x="415425" y="4282517"/>
            <a:ext cx="8387862" cy="2151620"/>
          </a:xfrm>
        </p:spPr>
        <p:txBody>
          <a:bodyPr>
            <a:normAutofit/>
          </a:bodyPr>
          <a:lstStyle/>
          <a:p>
            <a:pPr marL="348627" lvl="1" indent="0">
              <a:buNone/>
            </a:pPr>
            <a:endParaRPr lang="en-GB" sz="1600" dirty="0"/>
          </a:p>
          <a:p>
            <a:pPr marL="348627" lvl="1" indent="0">
              <a:buNone/>
            </a:pPr>
            <a:r>
              <a:rPr lang="en-GB" sz="1400" dirty="0">
                <a:solidFill>
                  <a:schemeClr val="accent1"/>
                </a:solidFill>
              </a:rPr>
              <a:t>* These costs are our budget estimates only based on scope of works listed. Accurate costs will only be available once the contractor has reviewed the proposed works and confirmed quantities and tendered core elements of the work. A section 20 consultation will take place with leaseholders in advance of the work starting. </a:t>
            </a:r>
          </a:p>
          <a:p>
            <a:endParaRPr lang="en-GB" dirty="0"/>
          </a:p>
        </p:txBody>
      </p:sp>
      <p:sp>
        <p:nvSpPr>
          <p:cNvPr id="9" name="Title 1">
            <a:extLst>
              <a:ext uri="{FF2B5EF4-FFF2-40B4-BE49-F238E27FC236}">
                <a16:creationId xmlns:a16="http://schemas.microsoft.com/office/drawing/2014/main" id="{D800EEA3-C8CA-3377-C805-A1115352AF0C}"/>
              </a:ext>
            </a:extLst>
          </p:cNvPr>
          <p:cNvSpPr>
            <a:spLocks noGrp="1"/>
          </p:cNvSpPr>
          <p:nvPr>
            <p:ph type="title"/>
          </p:nvPr>
        </p:nvSpPr>
        <p:spPr>
          <a:xfrm>
            <a:off x="457200" y="1488119"/>
            <a:ext cx="8387862" cy="753923"/>
          </a:xfrm>
        </p:spPr>
        <p:txBody>
          <a:bodyPr>
            <a:normAutofit/>
          </a:bodyPr>
          <a:lstStyle/>
          <a:p>
            <a:r>
              <a:rPr lang="en-GB" sz="3600" dirty="0">
                <a:solidFill>
                  <a:schemeClr val="tx2"/>
                </a:solidFill>
              </a:rPr>
              <a:t>5. Cost estimates </a:t>
            </a:r>
            <a:endParaRPr lang="en-GB" sz="3600" dirty="0"/>
          </a:p>
        </p:txBody>
      </p:sp>
      <p:sp>
        <p:nvSpPr>
          <p:cNvPr id="11" name="Content Placeholder 2">
            <a:extLst>
              <a:ext uri="{FF2B5EF4-FFF2-40B4-BE49-F238E27FC236}">
                <a16:creationId xmlns:a16="http://schemas.microsoft.com/office/drawing/2014/main" id="{411141BF-798F-E3C7-E939-B7C53E461951}"/>
              </a:ext>
            </a:extLst>
          </p:cNvPr>
          <p:cNvSpPr txBox="1">
            <a:spLocks/>
          </p:cNvSpPr>
          <p:nvPr/>
        </p:nvSpPr>
        <p:spPr>
          <a:xfrm>
            <a:off x="457200" y="2242041"/>
            <a:ext cx="8387862" cy="3781971"/>
          </a:xfrm>
          <a:prstGeom prst="rect">
            <a:avLst/>
          </a:prstGeom>
        </p:spPr>
        <p:txBody>
          <a:bodyPr vert="horz" lIns="0" tIns="0" rIns="0" bIns="0" rtlCol="0" anchor="t">
            <a:normAutofit/>
          </a:bodyPr>
          <a:lst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a:lstStyle>
          <a:p>
            <a:pPr marL="348615" lvl="1" indent="0">
              <a:buNone/>
            </a:pPr>
            <a:endParaRPr lang="en-GB" dirty="0">
              <a:solidFill>
                <a:schemeClr val="tx2"/>
              </a:solidFill>
              <a:highlight>
                <a:srgbClr val="FFFF00"/>
              </a:highlight>
              <a:cs typeface="Arial"/>
            </a:endParaRPr>
          </a:p>
          <a:p>
            <a:pPr marL="348615" lvl="1" indent="0">
              <a:buNone/>
            </a:pPr>
            <a:r>
              <a:rPr lang="en-GB" dirty="0">
                <a:solidFill>
                  <a:schemeClr val="tx2"/>
                </a:solidFill>
                <a:cs typeface="Arial"/>
              </a:rPr>
              <a:t>Total estimated budget cost for all blocks = £4,537,213* </a:t>
            </a:r>
            <a:endParaRPr lang="en-GB" sz="1400" dirty="0">
              <a:solidFill>
                <a:schemeClr val="tx2"/>
              </a:solidFill>
              <a:cs typeface="Arial"/>
            </a:endParaRPr>
          </a:p>
          <a:p>
            <a:pPr marL="522605" lvl="1" indent="-173990"/>
            <a:endParaRPr lang="en-GB" sz="1400" dirty="0">
              <a:solidFill>
                <a:schemeClr val="tx2"/>
              </a:solidFill>
              <a:cs typeface="Arial"/>
            </a:endParaRPr>
          </a:p>
          <a:p>
            <a:pPr marL="173990" indent="-173990"/>
            <a:endParaRPr lang="en-GB" dirty="0">
              <a:solidFill>
                <a:schemeClr val="tx2"/>
              </a:solidFill>
              <a:cs typeface="Arial"/>
            </a:endParaRPr>
          </a:p>
          <a:p>
            <a:pPr marL="173990" indent="-173990"/>
            <a:endParaRPr lang="en-GB" dirty="0">
              <a:solidFill>
                <a:schemeClr val="tx2"/>
              </a:solidFill>
              <a:cs typeface="Arial"/>
            </a:endParaRPr>
          </a:p>
          <a:p>
            <a:pPr marL="522605" lvl="1" indent="-173990"/>
            <a:endParaRPr lang="en-GB" sz="1400" dirty="0">
              <a:solidFill>
                <a:schemeClr val="tx2"/>
              </a:solidFill>
              <a:cs typeface="Arial"/>
            </a:endParaRPr>
          </a:p>
          <a:p>
            <a:pPr marL="0" indent="0">
              <a:buFont typeface="Arial" panose="020B0604020202020204" pitchFamily="34" charset="0"/>
              <a:buNone/>
            </a:pPr>
            <a:endParaRPr lang="en-GB" sz="2000" dirty="0"/>
          </a:p>
          <a:p>
            <a:pPr marL="0" indent="0">
              <a:buNone/>
            </a:pPr>
            <a:endParaRPr lang="en-GB" sz="2000" dirty="0">
              <a:cs typeface="Arial"/>
            </a:endParaRPr>
          </a:p>
        </p:txBody>
      </p:sp>
      <p:sp>
        <p:nvSpPr>
          <p:cNvPr id="12" name="Content Placeholder 2">
            <a:extLst>
              <a:ext uri="{FF2B5EF4-FFF2-40B4-BE49-F238E27FC236}">
                <a16:creationId xmlns:a16="http://schemas.microsoft.com/office/drawing/2014/main" id="{844D26B7-EF81-E915-AE8A-E7AF4B57D341}"/>
              </a:ext>
            </a:extLst>
          </p:cNvPr>
          <p:cNvSpPr txBox="1">
            <a:spLocks/>
          </p:cNvSpPr>
          <p:nvPr/>
        </p:nvSpPr>
        <p:spPr>
          <a:xfrm>
            <a:off x="451338" y="2380072"/>
            <a:ext cx="8387862" cy="2338466"/>
          </a:xfrm>
          <a:prstGeom prst="rect">
            <a:avLst/>
          </a:prstGeom>
        </p:spPr>
        <p:txBody>
          <a:bodyPr vert="horz" lIns="0" tIns="0" rIns="0" bIns="0" rtlCol="0">
            <a:normAutofit/>
          </a:bodyPr>
          <a:lst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a:lstStyle>
          <a:p>
            <a:pPr marL="0" indent="0">
              <a:buNone/>
            </a:pPr>
            <a:endParaRPr lang="en-GB" sz="1600" dirty="0">
              <a:solidFill>
                <a:schemeClr val="tx2"/>
              </a:solidFill>
            </a:endParaRPr>
          </a:p>
          <a:p>
            <a:pPr>
              <a:buFont typeface="+mj-lt"/>
              <a:buAutoNum type="arabicPeriod"/>
            </a:pPr>
            <a:endParaRPr lang="en-GB" sz="1600" dirty="0">
              <a:solidFill>
                <a:schemeClr val="tx2"/>
              </a:solidFill>
            </a:endParaRPr>
          </a:p>
          <a:p>
            <a:pPr marL="0" indent="0">
              <a:buFont typeface="Arial" panose="020B0604020202020204" pitchFamily="34" charset="0"/>
              <a:buNone/>
            </a:pPr>
            <a:endParaRPr lang="en-GB" sz="1600" dirty="0">
              <a:solidFill>
                <a:schemeClr val="tx2"/>
              </a:solidFill>
            </a:endParaRPr>
          </a:p>
          <a:p>
            <a:pPr marL="0" indent="0">
              <a:buFont typeface="Arial" panose="020B0604020202020204" pitchFamily="34" charset="0"/>
              <a:buNone/>
            </a:pPr>
            <a:endParaRPr lang="en-GB" sz="1050" dirty="0">
              <a:solidFill>
                <a:schemeClr val="tx2"/>
              </a:solidFill>
            </a:endParaRPr>
          </a:p>
        </p:txBody>
      </p:sp>
      <p:graphicFrame>
        <p:nvGraphicFramePr>
          <p:cNvPr id="13" name="Table 13">
            <a:extLst>
              <a:ext uri="{FF2B5EF4-FFF2-40B4-BE49-F238E27FC236}">
                <a16:creationId xmlns:a16="http://schemas.microsoft.com/office/drawing/2014/main" id="{F3E6F00B-C59A-54AD-E6F7-BDFFFAF71552}"/>
              </a:ext>
            </a:extLst>
          </p:cNvPr>
          <p:cNvGraphicFramePr>
            <a:graphicFrameLocks noGrp="1"/>
          </p:cNvGraphicFramePr>
          <p:nvPr>
            <p:extLst>
              <p:ext uri="{D42A27DB-BD31-4B8C-83A1-F6EECF244321}">
                <p14:modId xmlns:p14="http://schemas.microsoft.com/office/powerpoint/2010/main" val="2404698254"/>
              </p:ext>
            </p:extLst>
          </p:nvPr>
        </p:nvGraphicFramePr>
        <p:xfrm>
          <a:off x="1116578" y="3141482"/>
          <a:ext cx="6197601" cy="741680"/>
        </p:xfrm>
        <a:graphic>
          <a:graphicData uri="http://schemas.openxmlformats.org/drawingml/2006/table">
            <a:tbl>
              <a:tblPr firstRow="1" bandRow="1">
                <a:tableStyleId>{5C22544A-7EE6-4342-B048-85BDC9FD1C3A}</a:tableStyleId>
              </a:tblPr>
              <a:tblGrid>
                <a:gridCol w="2065867">
                  <a:extLst>
                    <a:ext uri="{9D8B030D-6E8A-4147-A177-3AD203B41FA5}">
                      <a16:colId xmlns:a16="http://schemas.microsoft.com/office/drawing/2014/main" val="3808330383"/>
                    </a:ext>
                  </a:extLst>
                </a:gridCol>
                <a:gridCol w="2065867">
                  <a:extLst>
                    <a:ext uri="{9D8B030D-6E8A-4147-A177-3AD203B41FA5}">
                      <a16:colId xmlns:a16="http://schemas.microsoft.com/office/drawing/2014/main" val="1865930596"/>
                    </a:ext>
                  </a:extLst>
                </a:gridCol>
                <a:gridCol w="2065867">
                  <a:extLst>
                    <a:ext uri="{9D8B030D-6E8A-4147-A177-3AD203B41FA5}">
                      <a16:colId xmlns:a16="http://schemas.microsoft.com/office/drawing/2014/main" val="4274577413"/>
                    </a:ext>
                  </a:extLst>
                </a:gridCol>
              </a:tblGrid>
              <a:tr h="370840">
                <a:tc>
                  <a:txBody>
                    <a:bodyPr/>
                    <a:lstStyle/>
                    <a:p>
                      <a:r>
                        <a:rPr lang="en-GB" dirty="0"/>
                        <a:t>Highest </a:t>
                      </a:r>
                    </a:p>
                  </a:txBody>
                  <a:tcPr/>
                </a:tc>
                <a:tc>
                  <a:txBody>
                    <a:bodyPr/>
                    <a:lstStyle/>
                    <a:p>
                      <a:r>
                        <a:rPr lang="en-GB" dirty="0"/>
                        <a:t>Lowest</a:t>
                      </a:r>
                    </a:p>
                  </a:txBody>
                  <a:tcPr/>
                </a:tc>
                <a:tc>
                  <a:txBody>
                    <a:bodyPr/>
                    <a:lstStyle/>
                    <a:p>
                      <a:r>
                        <a:rPr lang="en-GB" dirty="0"/>
                        <a:t>Average</a:t>
                      </a:r>
                    </a:p>
                  </a:txBody>
                  <a:tcPr/>
                </a:tc>
                <a:extLst>
                  <a:ext uri="{0D108BD9-81ED-4DB2-BD59-A6C34878D82A}">
                    <a16:rowId xmlns:a16="http://schemas.microsoft.com/office/drawing/2014/main" val="4032337091"/>
                  </a:ext>
                </a:extLst>
              </a:tr>
              <a:tr h="370840">
                <a:tc>
                  <a:txBody>
                    <a:bodyPr/>
                    <a:lstStyle/>
                    <a:p>
                      <a:r>
                        <a:rPr lang="en-GB" dirty="0"/>
                        <a:t>£51,427</a:t>
                      </a:r>
                    </a:p>
                  </a:txBody>
                  <a:tcPr/>
                </a:tc>
                <a:tc>
                  <a:txBody>
                    <a:bodyPr/>
                    <a:lstStyle/>
                    <a:p>
                      <a:r>
                        <a:rPr lang="en-GB" dirty="0"/>
                        <a:t>£8,489</a:t>
                      </a:r>
                    </a:p>
                  </a:txBody>
                  <a:tcPr/>
                </a:tc>
                <a:tc>
                  <a:txBody>
                    <a:bodyPr/>
                    <a:lstStyle/>
                    <a:p>
                      <a:r>
                        <a:rPr lang="en-GB" dirty="0"/>
                        <a:t>£39,601</a:t>
                      </a:r>
                    </a:p>
                  </a:txBody>
                  <a:tcPr/>
                </a:tc>
                <a:extLst>
                  <a:ext uri="{0D108BD9-81ED-4DB2-BD59-A6C34878D82A}">
                    <a16:rowId xmlns:a16="http://schemas.microsoft.com/office/drawing/2014/main" val="2427755240"/>
                  </a:ext>
                </a:extLst>
              </a:tr>
            </a:tbl>
          </a:graphicData>
        </a:graphic>
      </p:graphicFrame>
    </p:spTree>
    <p:extLst>
      <p:ext uri="{BB962C8B-B14F-4D97-AF65-F5344CB8AC3E}">
        <p14:creationId xmlns:p14="http://schemas.microsoft.com/office/powerpoint/2010/main" val="290269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385B9CD8-3EFE-4B0F-AF52-6C4CFA15B788}"/>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7" name="Footer Placeholder 4">
            <a:extLst>
              <a:ext uri="{FF2B5EF4-FFF2-40B4-BE49-F238E27FC236}">
                <a16:creationId xmlns:a16="http://schemas.microsoft.com/office/drawing/2014/main" id="{CA3482BD-00E3-425B-8F81-90B8B1281522}"/>
              </a:ext>
            </a:extLst>
          </p:cNvPr>
          <p:cNvSpPr>
            <a:spLocks noGrp="1"/>
          </p:cNvSpPr>
          <p:nvPr>
            <p:ph type="ftr" sz="quarter" idx="11"/>
          </p:nvPr>
        </p:nvSpPr>
        <p:spPr>
          <a:xfrm>
            <a:off x="2152027" y="509954"/>
            <a:ext cx="3265361" cy="372816"/>
          </a:xfrm>
        </p:spPr>
        <p:txBody>
          <a:bodyPr/>
          <a:lstStyle/>
          <a:p>
            <a:r>
              <a:rPr lang="en-GB" dirty="0"/>
              <a:t>X104 – Carlton Vale</a:t>
            </a:r>
          </a:p>
          <a:p>
            <a:endParaRPr lang="en-GB" dirty="0"/>
          </a:p>
        </p:txBody>
      </p:sp>
      <p:sp>
        <p:nvSpPr>
          <p:cNvPr id="8" name="Title 1">
            <a:extLst>
              <a:ext uri="{FF2B5EF4-FFF2-40B4-BE49-F238E27FC236}">
                <a16:creationId xmlns:a16="http://schemas.microsoft.com/office/drawing/2014/main" id="{04739DFE-80DF-E54B-8F47-5A18A843F5EE}"/>
              </a:ext>
            </a:extLst>
          </p:cNvPr>
          <p:cNvSpPr txBox="1">
            <a:spLocks/>
          </p:cNvSpPr>
          <p:nvPr/>
        </p:nvSpPr>
        <p:spPr>
          <a:xfrm>
            <a:off x="457200" y="1214635"/>
            <a:ext cx="8387862" cy="753923"/>
          </a:xfrm>
          <a:prstGeom prst="rect">
            <a:avLst/>
          </a:prstGeom>
        </p:spPr>
        <p:txBody>
          <a:bodyPr vert="horz" lIns="0" tIns="0" rIns="0" bIns="0" rtlCol="0" anchor="t" anchorCtr="0">
            <a:normAutofit/>
          </a:bodyPr>
          <a:lst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a:lstStyle>
          <a:p>
            <a:r>
              <a:rPr lang="en-GB" sz="3600" dirty="0">
                <a:solidFill>
                  <a:schemeClr val="tx2"/>
                </a:solidFill>
              </a:rPr>
              <a:t>6. Q&amp;A</a:t>
            </a:r>
            <a:endParaRPr lang="en-GB" sz="3600" b="0" i="1" dirty="0">
              <a:solidFill>
                <a:schemeClr val="tx2"/>
              </a:solidFill>
            </a:endParaRPr>
          </a:p>
        </p:txBody>
      </p:sp>
      <p:pic>
        <p:nvPicPr>
          <p:cNvPr id="9" name="Content Placeholder 2">
            <a:extLst>
              <a:ext uri="{FF2B5EF4-FFF2-40B4-BE49-F238E27FC236}">
                <a16:creationId xmlns:a16="http://schemas.microsoft.com/office/drawing/2014/main" id="{38263811-DCD1-02CD-4DF6-A886F49FA4E8}"/>
              </a:ext>
            </a:extLst>
          </p:cNvPr>
          <p:cNvPicPr>
            <a:picLocks noChangeAspect="1"/>
          </p:cNvPicPr>
          <p:nvPr/>
        </p:nvPicPr>
        <p:blipFill>
          <a:blip r:embed="rId2"/>
          <a:stretch>
            <a:fillRect/>
          </a:stretch>
        </p:blipFill>
        <p:spPr>
          <a:xfrm>
            <a:off x="2900059" y="2649657"/>
            <a:ext cx="3496281" cy="3138171"/>
          </a:xfrm>
          <a:prstGeom prst="rect">
            <a:avLst/>
          </a:prstGeom>
        </p:spPr>
      </p:pic>
    </p:spTree>
    <p:extLst>
      <p:ext uri="{BB962C8B-B14F-4D97-AF65-F5344CB8AC3E}">
        <p14:creationId xmlns:p14="http://schemas.microsoft.com/office/powerpoint/2010/main" val="24390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1E8-0DC0-49D1-89ED-4218A0185A81}"/>
              </a:ext>
            </a:extLst>
          </p:cNvPr>
          <p:cNvSpPr>
            <a:spLocks noGrp="1"/>
          </p:cNvSpPr>
          <p:nvPr>
            <p:ph type="title"/>
          </p:nvPr>
        </p:nvSpPr>
        <p:spPr>
          <a:xfrm>
            <a:off x="489365" y="1492714"/>
            <a:ext cx="8387862" cy="753923"/>
          </a:xfrm>
        </p:spPr>
        <p:txBody>
          <a:bodyPr>
            <a:normAutofit/>
          </a:bodyPr>
          <a:lstStyle/>
          <a:p>
            <a:r>
              <a:rPr lang="en-GB" sz="3600" dirty="0">
                <a:solidFill>
                  <a:schemeClr val="tx2"/>
                </a:solidFill>
              </a:rPr>
              <a:t>Contents</a:t>
            </a:r>
            <a:r>
              <a:rPr lang="en-GB" sz="3600" dirty="0"/>
              <a:t> </a:t>
            </a:r>
          </a:p>
        </p:txBody>
      </p:sp>
      <p:sp>
        <p:nvSpPr>
          <p:cNvPr id="4" name="Date Placeholder 3">
            <a:extLst>
              <a:ext uri="{FF2B5EF4-FFF2-40B4-BE49-F238E27FC236}">
                <a16:creationId xmlns:a16="http://schemas.microsoft.com/office/drawing/2014/main" id="{8F871056-2C38-441D-B670-B4B265C00DA3}"/>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5" name="Footer Placeholder 4">
            <a:extLst>
              <a:ext uri="{FF2B5EF4-FFF2-40B4-BE49-F238E27FC236}">
                <a16:creationId xmlns:a16="http://schemas.microsoft.com/office/drawing/2014/main" id="{75DFF18A-CC29-4B6F-A352-167B02DBA4FC}"/>
              </a:ext>
            </a:extLst>
          </p:cNvPr>
          <p:cNvSpPr>
            <a:spLocks noGrp="1"/>
          </p:cNvSpPr>
          <p:nvPr>
            <p:ph type="ftr" sz="quarter" idx="11"/>
          </p:nvPr>
        </p:nvSpPr>
        <p:spPr>
          <a:xfrm>
            <a:off x="2152027" y="509954"/>
            <a:ext cx="3265361" cy="372816"/>
          </a:xfrm>
        </p:spPr>
        <p:txBody>
          <a:bodyPr/>
          <a:lstStyle/>
          <a:p>
            <a:r>
              <a:rPr lang="en-GB" dirty="0"/>
              <a:t>X104 Carlton Vale</a:t>
            </a:r>
          </a:p>
        </p:txBody>
      </p:sp>
      <p:sp>
        <p:nvSpPr>
          <p:cNvPr id="7" name="Content Placeholder 2">
            <a:extLst>
              <a:ext uri="{FF2B5EF4-FFF2-40B4-BE49-F238E27FC236}">
                <a16:creationId xmlns:a16="http://schemas.microsoft.com/office/drawing/2014/main" id="{1FE9AE4C-16A3-44A4-8AD0-3F019DA16965}"/>
              </a:ext>
            </a:extLst>
          </p:cNvPr>
          <p:cNvSpPr>
            <a:spLocks noGrp="1"/>
          </p:cNvSpPr>
          <p:nvPr>
            <p:ph idx="1"/>
          </p:nvPr>
        </p:nvSpPr>
        <p:spPr>
          <a:xfrm>
            <a:off x="454269" y="2642487"/>
            <a:ext cx="8387862" cy="3405618"/>
          </a:xfrm>
        </p:spPr>
        <p:txBody>
          <a:bodyPr>
            <a:normAutofit/>
          </a:bodyPr>
          <a:lstStyle/>
          <a:p>
            <a:pPr>
              <a:buFont typeface="+mj-lt"/>
              <a:buAutoNum type="arabicPeriod"/>
            </a:pPr>
            <a:r>
              <a:rPr lang="en-GB" dirty="0">
                <a:solidFill>
                  <a:schemeClr val="tx2"/>
                </a:solidFill>
              </a:rPr>
              <a:t> Introductions</a:t>
            </a:r>
          </a:p>
          <a:p>
            <a:pPr>
              <a:buFont typeface="+mj-lt"/>
              <a:buAutoNum type="arabicPeriod"/>
            </a:pPr>
            <a:r>
              <a:rPr lang="en-GB" dirty="0">
                <a:solidFill>
                  <a:schemeClr val="tx2"/>
                </a:solidFill>
              </a:rPr>
              <a:t> Major works programme summary</a:t>
            </a:r>
          </a:p>
          <a:p>
            <a:pPr>
              <a:buFont typeface="+mj-lt"/>
              <a:buAutoNum type="arabicPeriod"/>
            </a:pPr>
            <a:r>
              <a:rPr lang="en-GB" dirty="0">
                <a:solidFill>
                  <a:schemeClr val="tx2"/>
                </a:solidFill>
              </a:rPr>
              <a:t> Proposed scope of works </a:t>
            </a:r>
          </a:p>
          <a:p>
            <a:pPr>
              <a:buFont typeface="+mj-lt"/>
              <a:buAutoNum type="arabicPeriod"/>
            </a:pPr>
            <a:r>
              <a:rPr lang="en-GB" dirty="0">
                <a:solidFill>
                  <a:schemeClr val="tx2"/>
                </a:solidFill>
              </a:rPr>
              <a:t> Timetable </a:t>
            </a:r>
          </a:p>
          <a:p>
            <a:pPr>
              <a:buFont typeface="+mj-lt"/>
              <a:buAutoNum type="arabicPeriod"/>
            </a:pPr>
            <a:r>
              <a:rPr lang="en-GB" dirty="0">
                <a:solidFill>
                  <a:schemeClr val="tx2"/>
                </a:solidFill>
              </a:rPr>
              <a:t> Cost estimates </a:t>
            </a:r>
          </a:p>
          <a:p>
            <a:pPr>
              <a:buFont typeface="+mj-lt"/>
              <a:buAutoNum type="arabicPeriod"/>
            </a:pPr>
            <a:r>
              <a:rPr lang="en-GB" dirty="0">
                <a:solidFill>
                  <a:schemeClr val="tx2"/>
                </a:solidFill>
              </a:rPr>
              <a:t> Questions &amp; Answers</a:t>
            </a:r>
          </a:p>
          <a:p>
            <a:pPr>
              <a:buFont typeface="+mj-lt"/>
              <a:buAutoNum type="arabicPeriod"/>
            </a:pPr>
            <a:endParaRPr lang="en-GB" sz="1600" dirty="0">
              <a:solidFill>
                <a:schemeClr val="tx2"/>
              </a:solidFill>
            </a:endParaRPr>
          </a:p>
          <a:p>
            <a:pPr>
              <a:buFont typeface="+mj-lt"/>
              <a:buAutoNum type="arabicPeriod"/>
            </a:pPr>
            <a:endParaRPr lang="en-GB" sz="1600" dirty="0">
              <a:solidFill>
                <a:schemeClr val="tx2"/>
              </a:solidFill>
            </a:endParaRPr>
          </a:p>
          <a:p>
            <a:pPr marL="0" indent="0">
              <a:buNone/>
            </a:pPr>
            <a:endParaRPr lang="en-GB" sz="1600" dirty="0">
              <a:solidFill>
                <a:schemeClr val="tx2"/>
              </a:solidFill>
            </a:endParaRPr>
          </a:p>
          <a:p>
            <a:pPr marL="0" indent="0">
              <a:buNone/>
            </a:pPr>
            <a:endParaRPr lang="en-GB" sz="1050" dirty="0">
              <a:solidFill>
                <a:schemeClr val="tx2"/>
              </a:solidFill>
            </a:endParaRPr>
          </a:p>
        </p:txBody>
      </p:sp>
    </p:spTree>
    <p:extLst>
      <p:ext uri="{BB962C8B-B14F-4D97-AF65-F5344CB8AC3E}">
        <p14:creationId xmlns:p14="http://schemas.microsoft.com/office/powerpoint/2010/main" val="71717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1E8-0DC0-49D1-89ED-4218A0185A81}"/>
              </a:ext>
            </a:extLst>
          </p:cNvPr>
          <p:cNvSpPr>
            <a:spLocks noGrp="1"/>
          </p:cNvSpPr>
          <p:nvPr>
            <p:ph type="title"/>
          </p:nvPr>
        </p:nvSpPr>
        <p:spPr>
          <a:xfrm>
            <a:off x="457200" y="1488120"/>
            <a:ext cx="8387862" cy="542860"/>
          </a:xfrm>
        </p:spPr>
        <p:txBody>
          <a:bodyPr>
            <a:normAutofit/>
          </a:bodyPr>
          <a:lstStyle/>
          <a:p>
            <a:r>
              <a:rPr lang="en-GB" sz="3200" dirty="0">
                <a:solidFill>
                  <a:schemeClr val="tx2"/>
                </a:solidFill>
              </a:rPr>
              <a:t>1. Introductions</a:t>
            </a:r>
          </a:p>
        </p:txBody>
      </p:sp>
      <p:sp>
        <p:nvSpPr>
          <p:cNvPr id="7" name="Content Placeholder 2">
            <a:extLst>
              <a:ext uri="{FF2B5EF4-FFF2-40B4-BE49-F238E27FC236}">
                <a16:creationId xmlns:a16="http://schemas.microsoft.com/office/drawing/2014/main" id="{E398C1CF-79D4-48C2-980B-92529892A036}"/>
              </a:ext>
            </a:extLst>
          </p:cNvPr>
          <p:cNvSpPr>
            <a:spLocks noGrp="1"/>
          </p:cNvSpPr>
          <p:nvPr>
            <p:ph idx="1"/>
          </p:nvPr>
        </p:nvSpPr>
        <p:spPr>
          <a:xfrm>
            <a:off x="454269" y="2030980"/>
            <a:ext cx="8387862" cy="4503074"/>
          </a:xfrm>
        </p:spPr>
        <p:txBody>
          <a:bodyPr>
            <a:noAutofit/>
          </a:bodyPr>
          <a:lstStyle/>
          <a:p>
            <a:pPr marL="0" indent="0">
              <a:buNone/>
            </a:pPr>
            <a:r>
              <a:rPr lang="en-GB" sz="1700" b="1" dirty="0">
                <a:solidFill>
                  <a:schemeClr val="tx2"/>
                </a:solidFill>
              </a:rPr>
              <a:t>Resident Advocacy Team: </a:t>
            </a:r>
          </a:p>
          <a:p>
            <a:r>
              <a:rPr lang="en-GB" sz="1700" dirty="0">
                <a:solidFill>
                  <a:schemeClr val="tx2"/>
                </a:solidFill>
              </a:rPr>
              <a:t>Responsible for engaging with residents about the planned works and keeping residents informed as plans develop. </a:t>
            </a:r>
          </a:p>
          <a:p>
            <a:r>
              <a:rPr lang="en-GB" sz="1700" dirty="0">
                <a:solidFill>
                  <a:schemeClr val="tx2"/>
                </a:solidFill>
              </a:rPr>
              <a:t>Ensure resident views are properly considered</a:t>
            </a:r>
          </a:p>
          <a:p>
            <a:r>
              <a:rPr lang="en-GB" sz="1700" dirty="0">
                <a:solidFill>
                  <a:schemeClr val="tx2"/>
                </a:solidFill>
              </a:rPr>
              <a:t>Support all stages of the project from early planning through to end of defects. </a:t>
            </a:r>
          </a:p>
          <a:p>
            <a:pPr marL="0" indent="0">
              <a:buNone/>
            </a:pPr>
            <a:endParaRPr lang="en-GB" sz="1700" b="1" dirty="0">
              <a:solidFill>
                <a:schemeClr val="tx2"/>
              </a:solidFill>
            </a:endParaRPr>
          </a:p>
          <a:p>
            <a:pPr marL="0" indent="0">
              <a:buNone/>
            </a:pPr>
            <a:r>
              <a:rPr lang="en-GB" sz="1700" b="1" dirty="0">
                <a:solidFill>
                  <a:schemeClr val="tx2"/>
                </a:solidFill>
              </a:rPr>
              <a:t>Asset Team: </a:t>
            </a:r>
          </a:p>
          <a:p>
            <a:pPr marL="173990" indent="-173990"/>
            <a:r>
              <a:rPr lang="en-GB" sz="1600" dirty="0">
                <a:solidFill>
                  <a:schemeClr val="tx2"/>
                </a:solidFill>
              </a:rPr>
              <a:t>Responsible for all planned major works in Westminster.</a:t>
            </a:r>
            <a:endParaRPr lang="en-GB" sz="1700" dirty="0">
              <a:solidFill>
                <a:schemeClr val="tx2"/>
              </a:solidFill>
            </a:endParaRPr>
          </a:p>
          <a:p>
            <a:pPr marL="173990" indent="-173990"/>
            <a:r>
              <a:rPr lang="en-GB" sz="1700" dirty="0">
                <a:solidFill>
                  <a:schemeClr val="tx2"/>
                </a:solidFill>
              </a:rPr>
              <a:t>Works are identified and prioritised through stock condition database, condition surveys, reports from WCC Housing Management Teams, Anti-Social Behaviour Teams, Ward Councillors, Fire Safety Team etc. </a:t>
            </a:r>
            <a:endParaRPr lang="en-GB" sz="1700" dirty="0">
              <a:solidFill>
                <a:schemeClr val="tx2"/>
              </a:solidFill>
              <a:cs typeface="Arial"/>
            </a:endParaRPr>
          </a:p>
          <a:p>
            <a:pPr marL="173990" indent="-173990"/>
            <a:r>
              <a:rPr lang="en-GB" sz="1700" dirty="0">
                <a:solidFill>
                  <a:schemeClr val="tx2"/>
                </a:solidFill>
              </a:rPr>
              <a:t>Responsible for developing client briefs for major works and using these to brief the Term Partnering Contractors. </a:t>
            </a:r>
          </a:p>
          <a:p>
            <a:pPr marL="173990" indent="-173990"/>
            <a:r>
              <a:rPr lang="en-GB" sz="1700" dirty="0">
                <a:solidFill>
                  <a:schemeClr val="tx2"/>
                </a:solidFill>
              </a:rPr>
              <a:t>Share our initial proposals with residents and other stakeholders.</a:t>
            </a:r>
          </a:p>
          <a:p>
            <a:r>
              <a:rPr lang="en-GB" sz="1700" dirty="0">
                <a:solidFill>
                  <a:schemeClr val="tx2"/>
                </a:solidFill>
              </a:rPr>
              <a:t>Gaining all stakeholder sign offs and pass to the commissioning team.</a:t>
            </a:r>
            <a:r>
              <a:rPr lang="en-GB" sz="1800" dirty="0">
                <a:solidFill>
                  <a:schemeClr val="tx2"/>
                </a:solidFill>
              </a:rPr>
              <a:t> </a:t>
            </a:r>
          </a:p>
          <a:p>
            <a:pPr marL="0" indent="0">
              <a:buNone/>
            </a:pPr>
            <a:endParaRPr lang="en-GB" sz="1700" dirty="0"/>
          </a:p>
        </p:txBody>
      </p:sp>
      <p:sp>
        <p:nvSpPr>
          <p:cNvPr id="6" name="Date Placeholder 3">
            <a:extLst>
              <a:ext uri="{FF2B5EF4-FFF2-40B4-BE49-F238E27FC236}">
                <a16:creationId xmlns:a16="http://schemas.microsoft.com/office/drawing/2014/main" id="{D55CACB8-67FE-426C-BE8C-2FE611052B9D}"/>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8" name="Footer Placeholder 4">
            <a:extLst>
              <a:ext uri="{FF2B5EF4-FFF2-40B4-BE49-F238E27FC236}">
                <a16:creationId xmlns:a16="http://schemas.microsoft.com/office/drawing/2014/main" id="{40C1AEF6-B206-4412-BE02-DC0CB7A02E7B}"/>
              </a:ext>
            </a:extLst>
          </p:cNvPr>
          <p:cNvSpPr>
            <a:spLocks noGrp="1"/>
          </p:cNvSpPr>
          <p:nvPr>
            <p:ph type="ftr" sz="quarter" idx="11"/>
          </p:nvPr>
        </p:nvSpPr>
        <p:spPr>
          <a:xfrm>
            <a:off x="2152027" y="509954"/>
            <a:ext cx="3265361" cy="372816"/>
          </a:xfrm>
        </p:spPr>
        <p:txBody>
          <a:bodyPr/>
          <a:lstStyle/>
          <a:p>
            <a:r>
              <a:rPr lang="en-GB" dirty="0"/>
              <a:t>X104 Carlton Vale</a:t>
            </a:r>
          </a:p>
          <a:p>
            <a:endParaRPr lang="en-GB" dirty="0"/>
          </a:p>
        </p:txBody>
      </p:sp>
    </p:spTree>
    <p:extLst>
      <p:ext uri="{BB962C8B-B14F-4D97-AF65-F5344CB8AC3E}">
        <p14:creationId xmlns:p14="http://schemas.microsoft.com/office/powerpoint/2010/main" val="123186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48104-5CFA-4B74-AADC-BBBFA7912211}"/>
              </a:ext>
            </a:extLst>
          </p:cNvPr>
          <p:cNvSpPr>
            <a:spLocks noGrp="1"/>
          </p:cNvSpPr>
          <p:nvPr>
            <p:ph type="title"/>
          </p:nvPr>
        </p:nvSpPr>
        <p:spPr/>
        <p:txBody>
          <a:bodyPr>
            <a:normAutofit/>
          </a:bodyPr>
          <a:lstStyle/>
          <a:p>
            <a:r>
              <a:rPr lang="en-GB" sz="3600" dirty="0">
                <a:solidFill>
                  <a:schemeClr val="tx2"/>
                </a:solidFill>
              </a:rPr>
              <a:t>2. Works Programme Summary</a:t>
            </a:r>
          </a:p>
        </p:txBody>
      </p:sp>
      <p:sp>
        <p:nvSpPr>
          <p:cNvPr id="7" name="Content Placeholder 2">
            <a:extLst>
              <a:ext uri="{FF2B5EF4-FFF2-40B4-BE49-F238E27FC236}">
                <a16:creationId xmlns:a16="http://schemas.microsoft.com/office/drawing/2014/main" id="{4CFCEAB7-E700-47FF-934A-CD612D7D3EAA}"/>
              </a:ext>
            </a:extLst>
          </p:cNvPr>
          <p:cNvSpPr>
            <a:spLocks noGrp="1"/>
          </p:cNvSpPr>
          <p:nvPr>
            <p:ph idx="1"/>
          </p:nvPr>
        </p:nvSpPr>
        <p:spPr>
          <a:xfrm>
            <a:off x="457200" y="2242041"/>
            <a:ext cx="8387862" cy="3710524"/>
          </a:xfrm>
        </p:spPr>
        <p:txBody>
          <a:bodyPr vert="horz" lIns="0" tIns="0" rIns="0" bIns="0" rtlCol="0" anchor="t">
            <a:normAutofit/>
          </a:bodyPr>
          <a:lstStyle/>
          <a:p>
            <a:pPr marL="522605" lvl="1" indent="-173990"/>
            <a:r>
              <a:rPr lang="en-GB" dirty="0">
                <a:solidFill>
                  <a:schemeClr val="tx2"/>
                </a:solidFill>
              </a:rPr>
              <a:t>Stage 1 – Client brief  (resident introductory meeting)</a:t>
            </a:r>
            <a:endParaRPr lang="en-GB" dirty="0">
              <a:solidFill>
                <a:schemeClr val="tx2"/>
              </a:solidFill>
              <a:cs typeface="Arial"/>
            </a:endParaRPr>
          </a:p>
          <a:p>
            <a:pPr marL="522605" lvl="1" indent="-173990"/>
            <a:r>
              <a:rPr lang="en-GB" dirty="0">
                <a:solidFill>
                  <a:schemeClr val="tx2"/>
                </a:solidFill>
              </a:rPr>
              <a:t>Stage 2 – Client brief issued to Commissioning Team &amp; Service Provider</a:t>
            </a:r>
            <a:endParaRPr lang="en-GB" dirty="0">
              <a:solidFill>
                <a:schemeClr val="tx2"/>
              </a:solidFill>
              <a:cs typeface="Arial"/>
            </a:endParaRPr>
          </a:p>
          <a:p>
            <a:pPr marL="522605" lvl="1" indent="-173990"/>
            <a:r>
              <a:rPr lang="en-GB" dirty="0">
                <a:solidFill>
                  <a:schemeClr val="tx2"/>
                </a:solidFill>
              </a:rPr>
              <a:t>Stage 3 – Project execution plan (resident review meeting)</a:t>
            </a:r>
            <a:endParaRPr lang="en-GB" dirty="0">
              <a:solidFill>
                <a:schemeClr val="tx2"/>
              </a:solidFill>
              <a:cs typeface="Arial"/>
            </a:endParaRPr>
          </a:p>
          <a:p>
            <a:pPr marL="522605" lvl="1" indent="-173990"/>
            <a:r>
              <a:rPr lang="en-GB" dirty="0">
                <a:solidFill>
                  <a:schemeClr val="tx2"/>
                </a:solidFill>
              </a:rPr>
              <a:t>Stage 4 – Pre-commencement order and detailed design stage </a:t>
            </a:r>
            <a:endParaRPr lang="en-GB" dirty="0">
              <a:solidFill>
                <a:schemeClr val="tx2"/>
              </a:solidFill>
              <a:cs typeface="Arial"/>
            </a:endParaRPr>
          </a:p>
          <a:p>
            <a:pPr marL="348615" lvl="1" indent="0">
              <a:buNone/>
            </a:pPr>
            <a:r>
              <a:rPr lang="en-GB" dirty="0">
                <a:solidFill>
                  <a:schemeClr val="tx2"/>
                </a:solidFill>
              </a:rPr>
              <a:t>                   (resident SPP review meeting)</a:t>
            </a:r>
            <a:endParaRPr lang="en-GB" dirty="0">
              <a:solidFill>
                <a:schemeClr val="tx2"/>
              </a:solidFill>
              <a:cs typeface="Arial"/>
            </a:endParaRPr>
          </a:p>
          <a:p>
            <a:pPr marL="522605" lvl="1" indent="-173990"/>
            <a:r>
              <a:rPr lang="en-GB" dirty="0">
                <a:solidFill>
                  <a:schemeClr val="tx2"/>
                </a:solidFill>
                <a:ea typeface="+mn-lt"/>
                <a:cs typeface="+mn-lt"/>
              </a:rPr>
              <a:t>Stage 5 – Section 20 Notice of Estimate (Leaseholders)</a:t>
            </a:r>
            <a:endParaRPr lang="en-GB" dirty="0">
              <a:solidFill>
                <a:schemeClr val="tx2"/>
              </a:solidFill>
              <a:cs typeface="Arial"/>
            </a:endParaRPr>
          </a:p>
          <a:p>
            <a:pPr marL="522605" lvl="1" indent="-173990"/>
            <a:r>
              <a:rPr lang="en-GB" dirty="0">
                <a:solidFill>
                  <a:schemeClr val="tx2"/>
                </a:solidFill>
              </a:rPr>
              <a:t>Stage 6 – Commencement order and mobilisation stage </a:t>
            </a:r>
          </a:p>
          <a:p>
            <a:pPr marL="348615" lvl="1" indent="0">
              <a:buNone/>
            </a:pPr>
            <a:r>
              <a:rPr lang="en-GB" dirty="0">
                <a:solidFill>
                  <a:schemeClr val="tx2"/>
                </a:solidFill>
              </a:rPr>
              <a:t>                   (meet the contractor session)</a:t>
            </a:r>
            <a:endParaRPr lang="en-GB" dirty="0">
              <a:solidFill>
                <a:schemeClr val="tx2"/>
              </a:solidFill>
              <a:cs typeface="Arial"/>
            </a:endParaRPr>
          </a:p>
          <a:p>
            <a:pPr marL="522605" lvl="1" indent="-173990"/>
            <a:r>
              <a:rPr lang="en-GB" dirty="0">
                <a:solidFill>
                  <a:schemeClr val="tx2"/>
                </a:solidFill>
              </a:rPr>
              <a:t>Stage 7 – Contract period (works on-site)</a:t>
            </a:r>
            <a:endParaRPr lang="en-GB" dirty="0">
              <a:solidFill>
                <a:schemeClr val="tx2"/>
              </a:solidFill>
              <a:cs typeface="Arial"/>
            </a:endParaRPr>
          </a:p>
          <a:p>
            <a:pPr marL="522605" lvl="1" indent="-173990"/>
            <a:r>
              <a:rPr lang="en-GB" dirty="0">
                <a:solidFill>
                  <a:schemeClr val="tx2"/>
                </a:solidFill>
              </a:rPr>
              <a:t>Stage 8 – Completion and 12 months defects period</a:t>
            </a:r>
            <a:endParaRPr lang="en-GB" dirty="0">
              <a:solidFill>
                <a:schemeClr val="tx2"/>
              </a:solidFill>
              <a:cs typeface="Arial"/>
            </a:endParaRPr>
          </a:p>
          <a:p>
            <a:pPr marL="522605" lvl="1" indent="-173990"/>
            <a:r>
              <a:rPr lang="en-GB" dirty="0">
                <a:solidFill>
                  <a:schemeClr val="tx2"/>
                </a:solidFill>
              </a:rPr>
              <a:t>Stage 9 – End of defects sign off</a:t>
            </a:r>
          </a:p>
          <a:p>
            <a:pPr marL="522605" lvl="1" indent="-173990"/>
            <a:endParaRPr lang="en-GB" dirty="0">
              <a:solidFill>
                <a:schemeClr val="tx2"/>
              </a:solidFill>
              <a:highlight>
                <a:srgbClr val="FFFF00"/>
              </a:highlight>
              <a:cs typeface="Arial"/>
            </a:endParaRPr>
          </a:p>
          <a:p>
            <a:pPr marL="522605" lvl="1" indent="-173990"/>
            <a:endParaRPr lang="en-GB" dirty="0">
              <a:solidFill>
                <a:schemeClr val="tx2"/>
              </a:solidFill>
              <a:highlight>
                <a:srgbClr val="FFFF00"/>
              </a:highlight>
              <a:cs typeface="Arial"/>
            </a:endParaRPr>
          </a:p>
          <a:p>
            <a:pPr marL="522605" lvl="1" indent="-173990"/>
            <a:endParaRPr lang="en-GB" sz="1400" dirty="0">
              <a:solidFill>
                <a:schemeClr val="tx2"/>
              </a:solidFill>
              <a:cs typeface="Arial"/>
            </a:endParaRPr>
          </a:p>
          <a:p>
            <a:pPr marL="522605" lvl="1" indent="-173990"/>
            <a:endParaRPr lang="en-GB" sz="1400" dirty="0">
              <a:solidFill>
                <a:schemeClr val="tx2"/>
              </a:solidFill>
              <a:cs typeface="Arial"/>
            </a:endParaRPr>
          </a:p>
          <a:p>
            <a:pPr marL="173990" indent="-173990"/>
            <a:endParaRPr lang="en-GB" sz="1800" dirty="0">
              <a:solidFill>
                <a:schemeClr val="tx2"/>
              </a:solidFill>
              <a:cs typeface="Arial"/>
            </a:endParaRPr>
          </a:p>
          <a:p>
            <a:pPr marL="173990" indent="-173990"/>
            <a:endParaRPr lang="en-GB" sz="1800" dirty="0">
              <a:solidFill>
                <a:schemeClr val="tx2"/>
              </a:solidFill>
              <a:cs typeface="Arial"/>
            </a:endParaRPr>
          </a:p>
          <a:p>
            <a:pPr marL="522605" lvl="1" indent="-173990"/>
            <a:endParaRPr lang="en-GB" sz="1400" dirty="0">
              <a:solidFill>
                <a:schemeClr val="tx2"/>
              </a:solidFill>
              <a:cs typeface="Arial"/>
            </a:endParaRPr>
          </a:p>
          <a:p>
            <a:pPr marL="0" indent="0">
              <a:buNone/>
            </a:pPr>
            <a:endParaRPr lang="en-GB" sz="2000" dirty="0"/>
          </a:p>
          <a:p>
            <a:pPr marL="173990" indent="-173990"/>
            <a:endParaRPr lang="en-GB" sz="2000" dirty="0">
              <a:cs typeface="Arial"/>
            </a:endParaRPr>
          </a:p>
          <a:p>
            <a:pPr marL="173990" indent="-173990"/>
            <a:endParaRPr lang="en-GB" sz="2000" dirty="0">
              <a:cs typeface="Arial"/>
            </a:endParaRPr>
          </a:p>
          <a:p>
            <a:pPr marL="173990" indent="-173990"/>
            <a:endParaRPr lang="en-GB" sz="2000" dirty="0">
              <a:cs typeface="Arial"/>
            </a:endParaRPr>
          </a:p>
        </p:txBody>
      </p:sp>
      <p:sp>
        <p:nvSpPr>
          <p:cNvPr id="6" name="Date Placeholder 3">
            <a:extLst>
              <a:ext uri="{FF2B5EF4-FFF2-40B4-BE49-F238E27FC236}">
                <a16:creationId xmlns:a16="http://schemas.microsoft.com/office/drawing/2014/main" id="{D4055C16-973F-44EB-A494-DDBDE88CEB6E}"/>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8" name="Footer Placeholder 4">
            <a:extLst>
              <a:ext uri="{FF2B5EF4-FFF2-40B4-BE49-F238E27FC236}">
                <a16:creationId xmlns:a16="http://schemas.microsoft.com/office/drawing/2014/main" id="{E68E29E9-B532-4D35-AC4D-29378037BCA5}"/>
              </a:ext>
            </a:extLst>
          </p:cNvPr>
          <p:cNvSpPr>
            <a:spLocks noGrp="1"/>
          </p:cNvSpPr>
          <p:nvPr>
            <p:ph type="ftr" sz="quarter" idx="11"/>
          </p:nvPr>
        </p:nvSpPr>
        <p:spPr>
          <a:xfrm>
            <a:off x="2152027" y="509954"/>
            <a:ext cx="3265361" cy="372816"/>
          </a:xfrm>
        </p:spPr>
        <p:txBody>
          <a:bodyPr/>
          <a:lstStyle/>
          <a:p>
            <a:r>
              <a:rPr lang="en-GB" dirty="0"/>
              <a:t>X104 Carlton Vale</a:t>
            </a:r>
          </a:p>
          <a:p>
            <a:endParaRPr lang="en-GB" dirty="0"/>
          </a:p>
        </p:txBody>
      </p:sp>
      <p:grpSp>
        <p:nvGrpSpPr>
          <p:cNvPr id="9" name="Group 8">
            <a:extLst>
              <a:ext uri="{FF2B5EF4-FFF2-40B4-BE49-F238E27FC236}">
                <a16:creationId xmlns:a16="http://schemas.microsoft.com/office/drawing/2014/main" id="{58C0429F-452F-A6CB-68D5-48AB8F0689AF}"/>
              </a:ext>
            </a:extLst>
          </p:cNvPr>
          <p:cNvGrpSpPr/>
          <p:nvPr/>
        </p:nvGrpSpPr>
        <p:grpSpPr>
          <a:xfrm>
            <a:off x="231453" y="6165095"/>
            <a:ext cx="8756430" cy="438220"/>
            <a:chOff x="231453" y="6165095"/>
            <a:chExt cx="8756430" cy="438220"/>
          </a:xfrm>
        </p:grpSpPr>
        <p:sp>
          <p:nvSpPr>
            <p:cNvPr id="10" name="Freeform: Shape 9">
              <a:extLst>
                <a:ext uri="{FF2B5EF4-FFF2-40B4-BE49-F238E27FC236}">
                  <a16:creationId xmlns:a16="http://schemas.microsoft.com/office/drawing/2014/main" id="{84E7EA91-AB0B-AF05-5F1B-63FB57CD55E5}"/>
                </a:ext>
              </a:extLst>
            </p:cNvPr>
            <p:cNvSpPr/>
            <p:nvPr/>
          </p:nvSpPr>
          <p:spPr>
            <a:xfrm>
              <a:off x="231453"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5">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Client Brief</a:t>
              </a:r>
            </a:p>
          </p:txBody>
        </p:sp>
        <p:sp>
          <p:nvSpPr>
            <p:cNvPr id="11" name="Freeform: Shape 10">
              <a:extLst>
                <a:ext uri="{FF2B5EF4-FFF2-40B4-BE49-F238E27FC236}">
                  <a16:creationId xmlns:a16="http://schemas.microsoft.com/office/drawing/2014/main" id="{8D1A3458-FF77-F630-FA93-F4CB8E84FF55}"/>
                </a:ext>
              </a:extLst>
            </p:cNvPr>
            <p:cNvSpPr/>
            <p:nvPr/>
          </p:nvSpPr>
          <p:spPr>
            <a:xfrm>
              <a:off x="131101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PEP</a:t>
              </a:r>
            </a:p>
          </p:txBody>
        </p:sp>
        <p:sp>
          <p:nvSpPr>
            <p:cNvPr id="12" name="Freeform: Shape 11">
              <a:extLst>
                <a:ext uri="{FF2B5EF4-FFF2-40B4-BE49-F238E27FC236}">
                  <a16:creationId xmlns:a16="http://schemas.microsoft.com/office/drawing/2014/main" id="{8DCD3FB4-E414-C012-AB9D-728AC14FBDC9}"/>
                </a:ext>
              </a:extLst>
            </p:cNvPr>
            <p:cNvSpPr/>
            <p:nvPr/>
          </p:nvSpPr>
          <p:spPr>
            <a:xfrm>
              <a:off x="239057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6">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PCO</a:t>
              </a:r>
            </a:p>
          </p:txBody>
        </p:sp>
        <p:sp>
          <p:nvSpPr>
            <p:cNvPr id="13" name="Freeform: Shape 12">
              <a:extLst>
                <a:ext uri="{FF2B5EF4-FFF2-40B4-BE49-F238E27FC236}">
                  <a16:creationId xmlns:a16="http://schemas.microsoft.com/office/drawing/2014/main" id="{84D954E7-5B8D-28C9-98FD-251608D6BAF7}"/>
                </a:ext>
              </a:extLst>
            </p:cNvPr>
            <p:cNvSpPr/>
            <p:nvPr/>
          </p:nvSpPr>
          <p:spPr>
            <a:xfrm>
              <a:off x="347013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SPP</a:t>
              </a:r>
            </a:p>
          </p:txBody>
        </p:sp>
        <p:sp>
          <p:nvSpPr>
            <p:cNvPr id="14" name="Freeform: Shape 13">
              <a:extLst>
                <a:ext uri="{FF2B5EF4-FFF2-40B4-BE49-F238E27FC236}">
                  <a16:creationId xmlns:a16="http://schemas.microsoft.com/office/drawing/2014/main" id="{B5B0E089-2E83-AE3B-9694-0640E39363ED}"/>
                </a:ext>
              </a:extLst>
            </p:cNvPr>
            <p:cNvSpPr/>
            <p:nvPr/>
          </p:nvSpPr>
          <p:spPr>
            <a:xfrm>
              <a:off x="454969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6">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NOE</a:t>
              </a:r>
            </a:p>
          </p:txBody>
        </p:sp>
        <p:sp>
          <p:nvSpPr>
            <p:cNvPr id="15" name="Freeform: Shape 14">
              <a:extLst>
                <a:ext uri="{FF2B5EF4-FFF2-40B4-BE49-F238E27FC236}">
                  <a16:creationId xmlns:a16="http://schemas.microsoft.com/office/drawing/2014/main" id="{E05A9AEC-AEDE-075E-7EE1-17BACEC352DB}"/>
                </a:ext>
              </a:extLst>
            </p:cNvPr>
            <p:cNvSpPr/>
            <p:nvPr/>
          </p:nvSpPr>
          <p:spPr>
            <a:xfrm>
              <a:off x="562925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6">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CO</a:t>
              </a:r>
            </a:p>
          </p:txBody>
        </p:sp>
        <p:sp>
          <p:nvSpPr>
            <p:cNvPr id="16" name="Freeform: Shape 15">
              <a:extLst>
                <a:ext uri="{FF2B5EF4-FFF2-40B4-BE49-F238E27FC236}">
                  <a16:creationId xmlns:a16="http://schemas.microsoft.com/office/drawing/2014/main" id="{59DD2F9A-5782-F279-9F29-1C669D2BA337}"/>
                </a:ext>
              </a:extLst>
            </p:cNvPr>
            <p:cNvSpPr/>
            <p:nvPr/>
          </p:nvSpPr>
          <p:spPr>
            <a:xfrm>
              <a:off x="670881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002060"/>
                  </a:solidFill>
                  <a:latin typeface="Arial" panose="020B0604020202020204" pitchFamily="34" charset="0"/>
                  <a:cs typeface="Arial" panose="020B0604020202020204" pitchFamily="34" charset="0"/>
                </a:rPr>
                <a:t>Works</a:t>
              </a:r>
            </a:p>
          </p:txBody>
        </p:sp>
        <p:sp>
          <p:nvSpPr>
            <p:cNvPr id="17" name="Freeform: Shape 16">
              <a:extLst>
                <a:ext uri="{FF2B5EF4-FFF2-40B4-BE49-F238E27FC236}">
                  <a16:creationId xmlns:a16="http://schemas.microsoft.com/office/drawing/2014/main" id="{08227565-5D63-6912-CC13-E7FDA8A0FD92}"/>
                </a:ext>
              </a:extLst>
            </p:cNvPr>
            <p:cNvSpPr/>
            <p:nvPr/>
          </p:nvSpPr>
          <p:spPr>
            <a:xfrm>
              <a:off x="7788372" y="6165095"/>
              <a:ext cx="1199511" cy="438220"/>
            </a:xfrm>
            <a:custGeom>
              <a:avLst/>
              <a:gdLst>
                <a:gd name="connsiteX0" fmla="*/ 0 w 1199511"/>
                <a:gd name="connsiteY0" fmla="*/ 0 h 438220"/>
                <a:gd name="connsiteX1" fmla="*/ 980401 w 1199511"/>
                <a:gd name="connsiteY1" fmla="*/ 0 h 438220"/>
                <a:gd name="connsiteX2" fmla="*/ 1199511 w 1199511"/>
                <a:gd name="connsiteY2" fmla="*/ 219110 h 438220"/>
                <a:gd name="connsiteX3" fmla="*/ 980401 w 1199511"/>
                <a:gd name="connsiteY3" fmla="*/ 438220 h 438220"/>
                <a:gd name="connsiteX4" fmla="*/ 0 w 1199511"/>
                <a:gd name="connsiteY4" fmla="*/ 438220 h 438220"/>
                <a:gd name="connsiteX5" fmla="*/ 219110 w 1199511"/>
                <a:gd name="connsiteY5" fmla="*/ 219110 h 438220"/>
                <a:gd name="connsiteX6" fmla="*/ 0 w 1199511"/>
                <a:gd name="connsiteY6" fmla="*/ 0 h 43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511" h="438220">
                  <a:moveTo>
                    <a:pt x="0" y="0"/>
                  </a:moveTo>
                  <a:lnTo>
                    <a:pt x="980401" y="0"/>
                  </a:lnTo>
                  <a:lnTo>
                    <a:pt x="1199511" y="219110"/>
                  </a:lnTo>
                  <a:lnTo>
                    <a:pt x="980401" y="438220"/>
                  </a:lnTo>
                  <a:lnTo>
                    <a:pt x="0" y="438220"/>
                  </a:lnTo>
                  <a:lnTo>
                    <a:pt x="219110" y="219110"/>
                  </a:lnTo>
                  <a:lnTo>
                    <a:pt x="0" y="0"/>
                  </a:lnTo>
                  <a:close/>
                </a:path>
              </a:pathLst>
            </a:cu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5117" tIns="18669" rIns="237779" bIns="18669" numCol="1" spcCol="1270" anchor="ctr" anchorCtr="0">
              <a:noAutofit/>
            </a:bodyPr>
            <a:lstStyle/>
            <a:p>
              <a:pPr marL="0" lvl="0" indent="0" algn="ctr" defTabSz="622300">
                <a:lnSpc>
                  <a:spcPct val="90000"/>
                </a:lnSpc>
                <a:spcBef>
                  <a:spcPct val="0"/>
                </a:spcBef>
                <a:spcAft>
                  <a:spcPct val="35000"/>
                </a:spcAft>
                <a:buNone/>
              </a:pPr>
              <a:r>
                <a:rPr lang="en-GB" sz="1400" b="1" dirty="0">
                  <a:solidFill>
                    <a:srgbClr val="002060"/>
                  </a:solidFill>
                  <a:latin typeface="Arial" panose="020B0604020202020204" pitchFamily="34" charset="0"/>
                  <a:cs typeface="Arial" panose="020B0604020202020204" pitchFamily="34" charset="0"/>
                </a:rPr>
                <a:t>EOD</a:t>
              </a:r>
              <a:endParaRPr lang="en-GB" sz="1400" b="1" kern="1200" dirty="0">
                <a:solidFill>
                  <a:srgbClr val="00206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04879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4489-86B3-4ED8-932D-F2B6C9FF0820}"/>
              </a:ext>
            </a:extLst>
          </p:cNvPr>
          <p:cNvSpPr>
            <a:spLocks noGrp="1"/>
          </p:cNvSpPr>
          <p:nvPr>
            <p:ph type="title"/>
          </p:nvPr>
        </p:nvSpPr>
        <p:spPr>
          <a:xfrm>
            <a:off x="454269" y="1171230"/>
            <a:ext cx="8387862" cy="753923"/>
          </a:xfrm>
        </p:spPr>
        <p:txBody>
          <a:bodyPr>
            <a:normAutofit/>
          </a:bodyPr>
          <a:lstStyle/>
          <a:p>
            <a:r>
              <a:rPr lang="en-GB" sz="3600" dirty="0">
                <a:solidFill>
                  <a:schemeClr val="tx2"/>
                </a:solidFill>
              </a:rPr>
              <a:t>3. Scope of Works </a:t>
            </a:r>
          </a:p>
        </p:txBody>
      </p:sp>
      <p:sp>
        <p:nvSpPr>
          <p:cNvPr id="7" name="Content Placeholder 2">
            <a:extLst>
              <a:ext uri="{FF2B5EF4-FFF2-40B4-BE49-F238E27FC236}">
                <a16:creationId xmlns:a16="http://schemas.microsoft.com/office/drawing/2014/main" id="{FDADA414-10FA-4F03-BF67-4150BF3045E8}"/>
              </a:ext>
            </a:extLst>
          </p:cNvPr>
          <p:cNvSpPr>
            <a:spLocks noGrp="1"/>
          </p:cNvSpPr>
          <p:nvPr>
            <p:ph idx="1"/>
          </p:nvPr>
        </p:nvSpPr>
        <p:spPr>
          <a:xfrm>
            <a:off x="457200" y="2393105"/>
            <a:ext cx="8387862" cy="3405618"/>
          </a:xfrm>
        </p:spPr>
        <p:txBody>
          <a:bodyPr/>
          <a:lstStyle/>
          <a:p>
            <a:pPr marL="348627" lvl="1" indent="0">
              <a:buNone/>
            </a:pPr>
            <a:endParaRPr lang="en-GB" sz="1600" dirty="0"/>
          </a:p>
          <a:p>
            <a:pPr lvl="1"/>
            <a:endParaRPr lang="en-GB" sz="1600" dirty="0"/>
          </a:p>
          <a:p>
            <a:pPr lvl="1"/>
            <a:endParaRPr lang="en-GB" sz="1600" dirty="0"/>
          </a:p>
          <a:p>
            <a:pPr lvl="1"/>
            <a:endParaRPr lang="en-GB" sz="1600" dirty="0"/>
          </a:p>
        </p:txBody>
      </p:sp>
      <p:graphicFrame>
        <p:nvGraphicFramePr>
          <p:cNvPr id="3" name="Table 5">
            <a:extLst>
              <a:ext uri="{FF2B5EF4-FFF2-40B4-BE49-F238E27FC236}">
                <a16:creationId xmlns:a16="http://schemas.microsoft.com/office/drawing/2014/main" id="{3C893D1E-7231-45D6-82CF-C0B6517988DF}"/>
              </a:ext>
            </a:extLst>
          </p:cNvPr>
          <p:cNvGraphicFramePr>
            <a:graphicFrameLocks noGrp="1"/>
          </p:cNvGraphicFramePr>
          <p:nvPr>
            <p:extLst>
              <p:ext uri="{D42A27DB-BD31-4B8C-83A1-F6EECF244321}">
                <p14:modId xmlns:p14="http://schemas.microsoft.com/office/powerpoint/2010/main" val="1146689679"/>
              </p:ext>
            </p:extLst>
          </p:nvPr>
        </p:nvGraphicFramePr>
        <p:xfrm>
          <a:off x="902557" y="1759082"/>
          <a:ext cx="7009990" cy="4829236"/>
        </p:xfrm>
        <a:graphic>
          <a:graphicData uri="http://schemas.openxmlformats.org/drawingml/2006/table">
            <a:tbl>
              <a:tblPr firstRow="1" bandRow="1">
                <a:tableStyleId>{7DF18680-E054-41AD-8BC1-D1AEF772440D}</a:tableStyleId>
              </a:tblPr>
              <a:tblGrid>
                <a:gridCol w="1793054">
                  <a:extLst>
                    <a:ext uri="{9D8B030D-6E8A-4147-A177-3AD203B41FA5}">
                      <a16:colId xmlns:a16="http://schemas.microsoft.com/office/drawing/2014/main" val="4120309868"/>
                    </a:ext>
                  </a:extLst>
                </a:gridCol>
                <a:gridCol w="5216936">
                  <a:extLst>
                    <a:ext uri="{9D8B030D-6E8A-4147-A177-3AD203B41FA5}">
                      <a16:colId xmlns:a16="http://schemas.microsoft.com/office/drawing/2014/main" val="1616932004"/>
                    </a:ext>
                  </a:extLst>
                </a:gridCol>
              </a:tblGrid>
              <a:tr h="284214">
                <a:tc>
                  <a:txBody>
                    <a:bodyPr/>
                    <a:lstStyle/>
                    <a:p>
                      <a:r>
                        <a:rPr lang="en-GB" dirty="0"/>
                        <a:t>Item</a:t>
                      </a:r>
                    </a:p>
                  </a:txBody>
                  <a:tcPr/>
                </a:tc>
                <a:tc>
                  <a:txBody>
                    <a:bodyPr/>
                    <a:lstStyle/>
                    <a:p>
                      <a:r>
                        <a:rPr lang="en-GB" dirty="0"/>
                        <a:t>Works Required &amp; Justification</a:t>
                      </a:r>
                    </a:p>
                  </a:txBody>
                  <a:tcPr/>
                </a:tc>
                <a:extLst>
                  <a:ext uri="{0D108BD9-81ED-4DB2-BD59-A6C34878D82A}">
                    <a16:rowId xmlns:a16="http://schemas.microsoft.com/office/drawing/2014/main" val="2151161052"/>
                  </a:ext>
                </a:extLst>
              </a:tr>
              <a:tr h="2333733">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sng" dirty="0">
                          <a:solidFill>
                            <a:srgbClr val="000000"/>
                          </a:solidFill>
                          <a:effectLst/>
                          <a:latin typeface="+mn-lt"/>
                        </a:rPr>
                        <a:t>Window Replacement </a:t>
                      </a:r>
                      <a:endParaRPr lang="en-GB" sz="1200" b="1" dirty="0">
                        <a:latin typeface="+mn-lt"/>
                      </a:endParaRPr>
                    </a:p>
                  </a:txBody>
                  <a:tcPr/>
                </a:tc>
                <a:tc>
                  <a:txBody>
                    <a:bodyPr/>
                    <a:lstStyle/>
                    <a:p>
                      <a:pPr rtl="0" fontAlgn="base"/>
                      <a:r>
                        <a:rPr lang="en-GB" sz="1200" b="0" i="0" kern="1200" dirty="0">
                          <a:solidFill>
                            <a:schemeClr val="dk1"/>
                          </a:solidFill>
                          <a:effectLst/>
                          <a:latin typeface="+mn-lt"/>
                          <a:ea typeface="+mn-ea"/>
                          <a:cs typeface="+mn-cs"/>
                        </a:rPr>
                        <a:t>​​The renewal of individual timber framed and metal framed single glazed windows to all properties (this includes balcony doors). Proposal to renew with Upvc double glazing. </a:t>
                      </a:r>
                    </a:p>
                    <a:p>
                      <a:pPr rtl="0" fontAlgn="base"/>
                      <a:endParaRPr lang="en-GB" sz="1200" b="0" i="0" kern="1200" dirty="0">
                        <a:solidFill>
                          <a:schemeClr val="dk1"/>
                        </a:solidFill>
                        <a:effectLst/>
                        <a:latin typeface="+mn-lt"/>
                        <a:ea typeface="+mn-ea"/>
                        <a:cs typeface="+mn-cs"/>
                      </a:endParaRPr>
                    </a:p>
                    <a:p>
                      <a:pPr rtl="0" fontAlgn="base"/>
                      <a:r>
                        <a:rPr lang="en-GB" sz="1200" b="0" i="0" kern="1200" dirty="0">
                          <a:solidFill>
                            <a:schemeClr val="dk1"/>
                          </a:solidFill>
                          <a:effectLst/>
                          <a:latin typeface="+mn-lt"/>
                          <a:ea typeface="+mn-ea"/>
                          <a:cs typeface="+mn-cs"/>
                        </a:rPr>
                        <a:t>Although not in a conservation area, replacement  must comply with the requirements set by Westminster’s planning department.  ​</a:t>
                      </a:r>
                    </a:p>
                    <a:p>
                      <a:pPr marL="0" marR="0" lvl="0" indent="0" algn="l" defTabSz="697253"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n-lt"/>
                          <a:ea typeface="+mn-ea"/>
                          <a:cs typeface="+mn-cs"/>
                        </a:rPr>
                        <a:t>Making good to disturbed areas around windows as a result of window installation works.</a:t>
                      </a:r>
                      <a:endParaRPr lang="en-GB" sz="1200" kern="1200" dirty="0">
                        <a:solidFill>
                          <a:schemeClr val="dk1"/>
                        </a:solidFill>
                        <a:effectLst/>
                        <a:latin typeface="+mn-lt"/>
                        <a:ea typeface="+mn-ea"/>
                        <a:cs typeface="+mn-cs"/>
                      </a:endParaRPr>
                    </a:p>
                    <a:p>
                      <a:pPr marL="0" marR="0" lvl="0" indent="0" algn="l" defTabSz="697253"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Note:  </a:t>
                      </a:r>
                      <a:r>
                        <a:rPr lang="en-GB" sz="1200" kern="1200" dirty="0">
                          <a:solidFill>
                            <a:schemeClr val="tx1"/>
                          </a:solidFill>
                          <a:effectLst/>
                          <a:latin typeface="+mn-lt"/>
                          <a:ea typeface="+mn-ea"/>
                          <a:cs typeface="+mn-cs"/>
                        </a:rPr>
                        <a:t>There are some private balconies that have been converted / extended with a window fitted to the perimeter. Where this exists, we will not replace the window. </a:t>
                      </a:r>
                    </a:p>
                    <a:p>
                      <a:pPr marL="0" marR="0" lvl="0" indent="0" algn="l" defTabSz="697253"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433697599"/>
                  </a:ext>
                </a:extLst>
              </a:tr>
              <a:tr h="1045070">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sng" kern="1200" dirty="0">
                          <a:solidFill>
                            <a:srgbClr val="000000"/>
                          </a:solidFill>
                          <a:effectLst/>
                          <a:latin typeface="+mn-lt"/>
                          <a:ea typeface="+mn-ea"/>
                          <a:cs typeface="+mn-cs"/>
                        </a:rPr>
                        <a:t>External Repairs &amp; Redecoration</a:t>
                      </a:r>
                    </a:p>
                  </a:txBody>
                  <a:tcPr/>
                </a:tc>
                <a:tc>
                  <a:txBody>
                    <a:bodyPr/>
                    <a:lstStyle/>
                    <a:p>
                      <a:r>
                        <a:rPr lang="en-GB" sz="1200" kern="1200" dirty="0">
                          <a:solidFill>
                            <a:schemeClr val="dk1"/>
                          </a:solidFill>
                          <a:effectLst/>
                          <a:latin typeface="+mn-lt"/>
                          <a:ea typeface="+mn-ea"/>
                          <a:cs typeface="+mn-cs"/>
                        </a:rPr>
                        <a:t>Cleaning and localised repairs to concrete, brick, stone, metalwork and pointing cracking, spalling and staining is visible to the building fabric. </a:t>
                      </a:r>
                    </a:p>
                    <a:p>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Full redecoration to all previously painted surfaces.</a:t>
                      </a:r>
                    </a:p>
                  </a:txBody>
                  <a:tcPr/>
                </a:tc>
                <a:extLst>
                  <a:ext uri="{0D108BD9-81ED-4DB2-BD59-A6C34878D82A}">
                    <a16:rowId xmlns:a16="http://schemas.microsoft.com/office/drawing/2014/main" val="1515138083"/>
                  </a:ext>
                </a:extLst>
              </a:tr>
              <a:tr h="1014613">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sng" kern="1200" dirty="0">
                          <a:solidFill>
                            <a:srgbClr val="000000"/>
                          </a:solidFill>
                          <a:effectLst/>
                          <a:latin typeface="+mn-lt"/>
                          <a:ea typeface="+mn-ea"/>
                          <a:cs typeface="+mn-cs"/>
                        </a:rPr>
                        <a:t>Roof &amp; Rainwater Goods</a:t>
                      </a:r>
                    </a:p>
                  </a:txBody>
                  <a:tcPr/>
                </a:tc>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n-lt"/>
                          <a:ea typeface="+mn-ea"/>
                          <a:cs typeface="+mn-cs"/>
                        </a:rPr>
                        <a:t>Replacement of existing asphalt flat roof systems.</a:t>
                      </a:r>
                    </a:p>
                    <a:p>
                      <a:pPr marL="0" marR="0" lvl="0" indent="0" algn="l" defTabSz="697253" rtl="0" eaLnBrk="1" fontAlgn="auto" latinLnBrk="0" hangingPunct="1">
                        <a:lnSpc>
                          <a:spcPct val="100000"/>
                        </a:lnSpc>
                        <a:spcBef>
                          <a:spcPts val="0"/>
                        </a:spcBef>
                        <a:spcAft>
                          <a:spcPts val="0"/>
                        </a:spcAft>
                        <a:buClrTx/>
                        <a:buSzTx/>
                        <a:buFontTx/>
                        <a:buNone/>
                        <a:tabLst/>
                        <a:defRPr/>
                      </a:pPr>
                      <a:endParaRPr lang="en-GB" sz="1200" b="0" i="0" kern="1200" dirty="0">
                        <a:solidFill>
                          <a:schemeClr val="dk1"/>
                        </a:solidFill>
                        <a:effectLst/>
                        <a:latin typeface="+mn-lt"/>
                        <a:ea typeface="+mn-ea"/>
                        <a:cs typeface="+mn-cs"/>
                      </a:endParaRPr>
                    </a:p>
                    <a:p>
                      <a:pPr marL="0" marR="0" lvl="0" indent="0" algn="l" defTabSz="697253"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n-lt"/>
                          <a:ea typeface="+mn-ea"/>
                          <a:cs typeface="+mn-cs"/>
                        </a:rPr>
                        <a:t>Works also involve review of all rainwater outlets across the entire estate.</a:t>
                      </a:r>
                    </a:p>
                    <a:p>
                      <a:pPr marL="0" marR="0" lvl="0" indent="0" algn="l" defTabSz="697253" rtl="0" eaLnBrk="1" fontAlgn="auto" latinLnBrk="0" hangingPunct="1">
                        <a:lnSpc>
                          <a:spcPct val="100000"/>
                        </a:lnSpc>
                        <a:spcBef>
                          <a:spcPts val="0"/>
                        </a:spcBef>
                        <a:spcAft>
                          <a:spcPts val="0"/>
                        </a:spcAft>
                        <a:buClrTx/>
                        <a:buSzTx/>
                        <a:buFontTx/>
                        <a:buNone/>
                        <a:tabLst/>
                        <a:defRPr/>
                      </a:pPr>
                      <a:endParaRPr lang="en-GB" sz="1200" b="0" i="0" kern="1200" dirty="0">
                        <a:solidFill>
                          <a:schemeClr val="dk1"/>
                        </a:solidFill>
                        <a:effectLst/>
                        <a:latin typeface="+mn-lt"/>
                        <a:ea typeface="+mn-ea"/>
                        <a:cs typeface="+mn-cs"/>
                      </a:endParaRPr>
                    </a:p>
                    <a:p>
                      <a:pPr marL="0" marR="0" lvl="0" indent="0" algn="l" defTabSz="697253"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n-lt"/>
                          <a:ea typeface="+mn-ea"/>
                          <a:cs typeface="+mn-cs"/>
                        </a:rPr>
                        <a:t>CCTV survey of underground drainage and repairs as identified. </a:t>
                      </a:r>
                    </a:p>
                  </a:txBody>
                  <a:tcPr/>
                </a:tc>
                <a:extLst>
                  <a:ext uri="{0D108BD9-81ED-4DB2-BD59-A6C34878D82A}">
                    <a16:rowId xmlns:a16="http://schemas.microsoft.com/office/drawing/2014/main" val="2635622908"/>
                  </a:ext>
                </a:extLst>
              </a:tr>
            </a:tbl>
          </a:graphicData>
        </a:graphic>
      </p:graphicFrame>
      <p:sp>
        <p:nvSpPr>
          <p:cNvPr id="8" name="Date Placeholder 3">
            <a:extLst>
              <a:ext uri="{FF2B5EF4-FFF2-40B4-BE49-F238E27FC236}">
                <a16:creationId xmlns:a16="http://schemas.microsoft.com/office/drawing/2014/main" id="{66ADEB34-E89D-453A-9B0E-B1C0B4A04643}"/>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9" name="Footer Placeholder 4">
            <a:extLst>
              <a:ext uri="{FF2B5EF4-FFF2-40B4-BE49-F238E27FC236}">
                <a16:creationId xmlns:a16="http://schemas.microsoft.com/office/drawing/2014/main" id="{2DBCE49C-35D4-46DA-8C05-C176AD689FBE}"/>
              </a:ext>
            </a:extLst>
          </p:cNvPr>
          <p:cNvSpPr>
            <a:spLocks noGrp="1"/>
          </p:cNvSpPr>
          <p:nvPr>
            <p:ph type="ftr" sz="quarter" idx="11"/>
          </p:nvPr>
        </p:nvSpPr>
        <p:spPr>
          <a:xfrm>
            <a:off x="1967610" y="520993"/>
            <a:ext cx="3265361" cy="372816"/>
          </a:xfrm>
        </p:spPr>
        <p:txBody>
          <a:bodyPr/>
          <a:lstStyle/>
          <a:p>
            <a:r>
              <a:rPr lang="en-GB" dirty="0"/>
              <a:t>X104 Carlton Vale</a:t>
            </a:r>
          </a:p>
          <a:p>
            <a:endParaRPr lang="en-GB" dirty="0"/>
          </a:p>
        </p:txBody>
      </p:sp>
    </p:spTree>
    <p:extLst>
      <p:ext uri="{BB962C8B-B14F-4D97-AF65-F5344CB8AC3E}">
        <p14:creationId xmlns:p14="http://schemas.microsoft.com/office/powerpoint/2010/main" val="102134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4489-86B3-4ED8-932D-F2B6C9FF0820}"/>
              </a:ext>
            </a:extLst>
          </p:cNvPr>
          <p:cNvSpPr>
            <a:spLocks noGrp="1"/>
          </p:cNvSpPr>
          <p:nvPr>
            <p:ph type="title"/>
          </p:nvPr>
        </p:nvSpPr>
        <p:spPr>
          <a:xfrm>
            <a:off x="454269" y="1171230"/>
            <a:ext cx="8387862" cy="753923"/>
          </a:xfrm>
        </p:spPr>
        <p:txBody>
          <a:bodyPr>
            <a:normAutofit/>
          </a:bodyPr>
          <a:lstStyle/>
          <a:p>
            <a:r>
              <a:rPr lang="en-GB" sz="3600" dirty="0">
                <a:solidFill>
                  <a:schemeClr val="tx2"/>
                </a:solidFill>
              </a:rPr>
              <a:t>3. Scope of Works </a:t>
            </a:r>
          </a:p>
        </p:txBody>
      </p:sp>
      <p:sp>
        <p:nvSpPr>
          <p:cNvPr id="7" name="Content Placeholder 2">
            <a:extLst>
              <a:ext uri="{FF2B5EF4-FFF2-40B4-BE49-F238E27FC236}">
                <a16:creationId xmlns:a16="http://schemas.microsoft.com/office/drawing/2014/main" id="{FDADA414-10FA-4F03-BF67-4150BF3045E8}"/>
              </a:ext>
            </a:extLst>
          </p:cNvPr>
          <p:cNvSpPr>
            <a:spLocks noGrp="1"/>
          </p:cNvSpPr>
          <p:nvPr>
            <p:ph idx="1"/>
          </p:nvPr>
        </p:nvSpPr>
        <p:spPr>
          <a:xfrm>
            <a:off x="457200" y="2393105"/>
            <a:ext cx="8387862" cy="3405618"/>
          </a:xfrm>
        </p:spPr>
        <p:txBody>
          <a:bodyPr/>
          <a:lstStyle/>
          <a:p>
            <a:pPr marL="348627" lvl="1" indent="0">
              <a:buNone/>
            </a:pPr>
            <a:endParaRPr lang="en-GB" sz="1600" dirty="0"/>
          </a:p>
          <a:p>
            <a:pPr lvl="1"/>
            <a:endParaRPr lang="en-GB" sz="1600" dirty="0"/>
          </a:p>
          <a:p>
            <a:pPr lvl="1"/>
            <a:endParaRPr lang="en-GB" sz="1600" dirty="0"/>
          </a:p>
          <a:p>
            <a:pPr lvl="1"/>
            <a:endParaRPr lang="en-GB" sz="1600" dirty="0"/>
          </a:p>
        </p:txBody>
      </p:sp>
      <p:graphicFrame>
        <p:nvGraphicFramePr>
          <p:cNvPr id="3" name="Table 5">
            <a:extLst>
              <a:ext uri="{FF2B5EF4-FFF2-40B4-BE49-F238E27FC236}">
                <a16:creationId xmlns:a16="http://schemas.microsoft.com/office/drawing/2014/main" id="{3C893D1E-7231-45D6-82CF-C0B6517988DF}"/>
              </a:ext>
            </a:extLst>
          </p:cNvPr>
          <p:cNvGraphicFramePr>
            <a:graphicFrameLocks noGrp="1"/>
          </p:cNvGraphicFramePr>
          <p:nvPr>
            <p:extLst>
              <p:ext uri="{D42A27DB-BD31-4B8C-83A1-F6EECF244321}">
                <p14:modId xmlns:p14="http://schemas.microsoft.com/office/powerpoint/2010/main" val="2161623961"/>
              </p:ext>
            </p:extLst>
          </p:nvPr>
        </p:nvGraphicFramePr>
        <p:xfrm>
          <a:off x="941970" y="1745297"/>
          <a:ext cx="6360617" cy="4213007"/>
        </p:xfrm>
        <a:graphic>
          <a:graphicData uri="http://schemas.openxmlformats.org/drawingml/2006/table">
            <a:tbl>
              <a:tblPr firstRow="1" bandRow="1">
                <a:tableStyleId>{7DF18680-E054-41AD-8BC1-D1AEF772440D}</a:tableStyleId>
              </a:tblPr>
              <a:tblGrid>
                <a:gridCol w="1624979">
                  <a:extLst>
                    <a:ext uri="{9D8B030D-6E8A-4147-A177-3AD203B41FA5}">
                      <a16:colId xmlns:a16="http://schemas.microsoft.com/office/drawing/2014/main" val="4120309868"/>
                    </a:ext>
                  </a:extLst>
                </a:gridCol>
                <a:gridCol w="4735638">
                  <a:extLst>
                    <a:ext uri="{9D8B030D-6E8A-4147-A177-3AD203B41FA5}">
                      <a16:colId xmlns:a16="http://schemas.microsoft.com/office/drawing/2014/main" val="1616932004"/>
                    </a:ext>
                  </a:extLst>
                </a:gridCol>
              </a:tblGrid>
              <a:tr h="153371">
                <a:tc>
                  <a:txBody>
                    <a:bodyPr/>
                    <a:lstStyle/>
                    <a:p>
                      <a:r>
                        <a:rPr lang="en-GB" dirty="0"/>
                        <a:t>Item</a:t>
                      </a:r>
                    </a:p>
                  </a:txBody>
                  <a:tcPr/>
                </a:tc>
                <a:tc>
                  <a:txBody>
                    <a:bodyPr/>
                    <a:lstStyle/>
                    <a:p>
                      <a:r>
                        <a:rPr lang="en-GB" dirty="0"/>
                        <a:t>Works Required &amp; Justification</a:t>
                      </a:r>
                    </a:p>
                  </a:txBody>
                  <a:tcPr/>
                </a:tc>
                <a:extLst>
                  <a:ext uri="{0D108BD9-81ED-4DB2-BD59-A6C34878D82A}">
                    <a16:rowId xmlns:a16="http://schemas.microsoft.com/office/drawing/2014/main" val="2151161052"/>
                  </a:ext>
                </a:extLst>
              </a:tr>
              <a:tr h="600736">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sng" kern="1200" dirty="0">
                          <a:solidFill>
                            <a:srgbClr val="000000"/>
                          </a:solidFill>
                          <a:effectLst/>
                          <a:latin typeface="+mn-lt"/>
                          <a:ea typeface="+mn-ea"/>
                          <a:cs typeface="+mn-cs"/>
                        </a:rPr>
                        <a:t>Communal walkways</a:t>
                      </a:r>
                    </a:p>
                  </a:txBody>
                  <a:tcPr/>
                </a:tc>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n-lt"/>
                          <a:ea typeface="+mn-ea"/>
                          <a:cs typeface="+mn-cs"/>
                        </a:rPr>
                        <a:t>Asphalt repairs and replacement of Georgian wired glazed panels where required. </a:t>
                      </a:r>
                    </a:p>
                  </a:txBody>
                  <a:tcPr/>
                </a:tc>
                <a:extLst>
                  <a:ext uri="{0D108BD9-81ED-4DB2-BD59-A6C34878D82A}">
                    <a16:rowId xmlns:a16="http://schemas.microsoft.com/office/drawing/2014/main" val="1430209302"/>
                  </a:ext>
                </a:extLst>
              </a:tr>
              <a:tr h="684651">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sng" kern="1200" dirty="0">
                          <a:solidFill>
                            <a:srgbClr val="000000"/>
                          </a:solidFill>
                          <a:effectLst/>
                          <a:latin typeface="+mn-lt"/>
                          <a:ea typeface="+mn-ea"/>
                          <a:cs typeface="+mn-cs"/>
                        </a:rPr>
                        <a:t>Estate works </a:t>
                      </a:r>
                    </a:p>
                  </a:txBody>
                  <a:tcPr/>
                </a:tc>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Tarmac repairs, boundary wall repairs, Paving, &amp; tree works to be included across the entire estate where required. </a:t>
                      </a:r>
                    </a:p>
                    <a:p>
                      <a:pPr marL="0" marR="0" lvl="0" indent="0" algn="l" defTabSz="697253" rtl="0" eaLnBrk="1" fontAlgn="auto" latinLnBrk="0" hangingPunct="1">
                        <a:lnSpc>
                          <a:spcPct val="100000"/>
                        </a:lnSpc>
                        <a:spcBef>
                          <a:spcPts val="0"/>
                        </a:spcBef>
                        <a:spcAft>
                          <a:spcPts val="0"/>
                        </a:spcAft>
                        <a:buClrTx/>
                        <a:buSzTx/>
                        <a:buFontTx/>
                        <a:buNone/>
                        <a:tabLst/>
                        <a:defRPr/>
                      </a:pPr>
                      <a:endParaRPr lang="en-GB" sz="1200" b="0" i="0" kern="1200" dirty="0">
                        <a:solidFill>
                          <a:schemeClr val="dk1"/>
                        </a:solidFill>
                        <a:effectLst/>
                        <a:latin typeface="+mn-lt"/>
                        <a:ea typeface="+mn-ea"/>
                        <a:cs typeface="+mn-cs"/>
                      </a:endParaRPr>
                    </a:p>
                  </a:txBody>
                  <a:tcPr/>
                </a:tc>
                <a:extLst>
                  <a:ext uri="{0D108BD9-81ED-4DB2-BD59-A6C34878D82A}">
                    <a16:rowId xmlns:a16="http://schemas.microsoft.com/office/drawing/2014/main" val="1220984364"/>
                  </a:ext>
                </a:extLst>
              </a:tr>
              <a:tr h="854665">
                <a:tc>
                  <a:txBody>
                    <a:bodyPr/>
                    <a:lstStyle/>
                    <a:p>
                      <a:pPr algn="l" rtl="0" fontAlgn="base"/>
                      <a:r>
                        <a:rPr lang="en-GB" sz="1200" b="1" i="0" u="sng" dirty="0">
                          <a:solidFill>
                            <a:srgbClr val="000000"/>
                          </a:solidFill>
                          <a:effectLst/>
                          <a:latin typeface="Arial" panose="020B0604020202020204" pitchFamily="34" charset="0"/>
                        </a:rPr>
                        <a:t>Out Buildings/Storage Sheds </a:t>
                      </a:r>
                      <a:endParaRPr lang="en-GB" sz="1200" b="1" i="0" u="sng" dirty="0">
                        <a:solidFill>
                          <a:srgbClr val="000000"/>
                        </a:solidFill>
                        <a:effectLst/>
                      </a:endParaRPr>
                    </a:p>
                  </a:txBody>
                  <a:tcPr/>
                </a:tc>
                <a:tc>
                  <a:txBody>
                    <a:bodyPr/>
                    <a:lstStyle/>
                    <a:p>
                      <a:pPr algn="l" rtl="0" fontAlgn="base"/>
                      <a:r>
                        <a:rPr lang="en-GB" sz="1200" b="0" i="0" dirty="0">
                          <a:solidFill>
                            <a:srgbClr val="000000"/>
                          </a:solidFill>
                          <a:effectLst/>
                          <a:latin typeface="Arial" panose="020B0604020202020204" pitchFamily="34" charset="0"/>
                        </a:rPr>
                        <a:t>Brickwork repairs and repointing to out buildings. Overhaul roofs and renewal of rainwater goods. Timber repairs and redecoration to doors &amp; frames. </a:t>
                      </a:r>
                      <a:endParaRPr lang="en-GB" sz="1200" b="0" i="0" dirty="0">
                        <a:solidFill>
                          <a:srgbClr val="000000"/>
                        </a:solidFill>
                        <a:effectLst/>
                      </a:endParaRPr>
                    </a:p>
                  </a:txBody>
                  <a:tcPr/>
                </a:tc>
                <a:extLst>
                  <a:ext uri="{0D108BD9-81ED-4DB2-BD59-A6C34878D82A}">
                    <a16:rowId xmlns:a16="http://schemas.microsoft.com/office/drawing/2014/main" val="1449537743"/>
                  </a:ext>
                </a:extLst>
              </a:tr>
              <a:tr h="583562">
                <a:tc>
                  <a:txBody>
                    <a:bodyPr/>
                    <a:lstStyle/>
                    <a:p>
                      <a:pPr algn="l" rtl="0" fontAlgn="base"/>
                      <a:r>
                        <a:rPr lang="en-GB" sz="1200" b="1" i="0" u="sng" dirty="0">
                          <a:solidFill>
                            <a:srgbClr val="000000"/>
                          </a:solidFill>
                          <a:effectLst/>
                          <a:latin typeface="Arial" panose="020B0604020202020204" pitchFamily="34" charset="0"/>
                        </a:rPr>
                        <a:t>External Cables​</a:t>
                      </a:r>
                      <a:endParaRPr lang="en-GB" sz="1200" b="1" i="0" u="sng" dirty="0">
                        <a:solidFill>
                          <a:srgbClr val="000000"/>
                        </a:solidFill>
                        <a:effectLst/>
                      </a:endParaRPr>
                    </a:p>
                  </a:txBody>
                  <a:tcPr/>
                </a:tc>
                <a:tc>
                  <a:txBody>
                    <a:bodyPr/>
                    <a:lstStyle/>
                    <a:p>
                      <a:pPr algn="just" rtl="0" fontAlgn="base"/>
                      <a:r>
                        <a:rPr lang="en-GB" sz="1200" b="0" i="0" dirty="0">
                          <a:solidFill>
                            <a:srgbClr val="000000"/>
                          </a:solidFill>
                          <a:effectLst/>
                          <a:latin typeface="Arial" panose="020B0604020202020204" pitchFamily="34" charset="0"/>
                        </a:rPr>
                        <a:t>Works to survey and tidy up BT and communication cables and provide new containment as required.​</a:t>
                      </a:r>
                      <a:endParaRPr lang="en-GB" sz="1200" b="0" i="0" dirty="0">
                        <a:solidFill>
                          <a:srgbClr val="000000"/>
                        </a:solidFill>
                        <a:effectLst/>
                      </a:endParaRPr>
                    </a:p>
                  </a:txBody>
                  <a:tcPr/>
                </a:tc>
                <a:extLst>
                  <a:ext uri="{0D108BD9-81ED-4DB2-BD59-A6C34878D82A}">
                    <a16:rowId xmlns:a16="http://schemas.microsoft.com/office/drawing/2014/main" val="3819794339"/>
                  </a:ext>
                </a:extLst>
              </a:tr>
              <a:tr h="1149177">
                <a:tc>
                  <a:txBody>
                    <a:bodyPr/>
                    <a:lstStyle/>
                    <a:p>
                      <a:pPr algn="l" rtl="0" fontAlgn="base"/>
                      <a:r>
                        <a:rPr lang="en-GB" sz="1200" b="1" i="0" u="sng" dirty="0">
                          <a:solidFill>
                            <a:srgbClr val="000000"/>
                          </a:solidFill>
                          <a:effectLst/>
                          <a:latin typeface="Arial" panose="020B0604020202020204" pitchFamily="34" charset="0"/>
                        </a:rPr>
                        <a:t>Private Balcony Works​</a:t>
                      </a:r>
                      <a:endParaRPr lang="en-GB" sz="1200" b="1" i="0" u="sng" dirty="0">
                        <a:solidFill>
                          <a:srgbClr val="000000"/>
                        </a:solidFill>
                        <a:effectLst/>
                      </a:endParaRPr>
                    </a:p>
                  </a:txBody>
                  <a:tcPr/>
                </a:tc>
                <a:tc>
                  <a:txBody>
                    <a:bodyPr/>
                    <a:lstStyle/>
                    <a:p>
                      <a:pPr algn="just" rtl="0" fontAlgn="base"/>
                      <a:r>
                        <a:rPr lang="en-GB" sz="1200" b="0" i="0" dirty="0">
                          <a:solidFill>
                            <a:srgbClr val="000000"/>
                          </a:solidFill>
                          <a:effectLst/>
                          <a:latin typeface="Arial" panose="020B0604020202020204" pitchFamily="34" charset="0"/>
                        </a:rPr>
                        <a:t>The metal balustrades on the private balconies will require redecoration. ​</a:t>
                      </a:r>
                      <a:endParaRPr lang="en-GB" sz="1200" b="0" i="0" dirty="0">
                        <a:solidFill>
                          <a:srgbClr val="000000"/>
                        </a:solidFill>
                        <a:effectLst/>
                      </a:endParaRPr>
                    </a:p>
                    <a:p>
                      <a:pPr algn="just" rtl="0" fontAlgn="base"/>
                      <a:r>
                        <a:rPr lang="en-GB" sz="1200" b="0" i="0" dirty="0">
                          <a:solidFill>
                            <a:srgbClr val="000000"/>
                          </a:solidFill>
                          <a:effectLst/>
                          <a:latin typeface="Arial" panose="020B0604020202020204" pitchFamily="34" charset="0"/>
                        </a:rPr>
                        <a:t>The service provider will identify additional required works through a condition survey but anticipated repair works may include but not limited to repairing or renewing the asphalt on the tenant balconies.​</a:t>
                      </a:r>
                      <a:endParaRPr lang="en-GB" sz="1200" b="0" i="0" dirty="0">
                        <a:solidFill>
                          <a:srgbClr val="000000"/>
                        </a:solidFill>
                        <a:effectLst/>
                      </a:endParaRPr>
                    </a:p>
                    <a:p>
                      <a:pPr algn="l" rtl="0" fontAlgn="base"/>
                      <a:r>
                        <a:rPr lang="en-GB" sz="1200" b="0" i="0" dirty="0">
                          <a:solidFill>
                            <a:srgbClr val="000000"/>
                          </a:solidFill>
                          <a:effectLst/>
                          <a:latin typeface="Arial" panose="020B0604020202020204" pitchFamily="34" charset="0"/>
                        </a:rPr>
                        <a:t>​</a:t>
                      </a:r>
                      <a:endParaRPr lang="en-GB" sz="1200" b="0" i="0" dirty="0">
                        <a:solidFill>
                          <a:srgbClr val="000000"/>
                        </a:solidFill>
                        <a:effectLst/>
                      </a:endParaRPr>
                    </a:p>
                  </a:txBody>
                  <a:tcPr/>
                </a:tc>
                <a:extLst>
                  <a:ext uri="{0D108BD9-81ED-4DB2-BD59-A6C34878D82A}">
                    <a16:rowId xmlns:a16="http://schemas.microsoft.com/office/drawing/2014/main" val="831656327"/>
                  </a:ext>
                </a:extLst>
              </a:tr>
            </a:tbl>
          </a:graphicData>
        </a:graphic>
      </p:graphicFrame>
      <p:sp>
        <p:nvSpPr>
          <p:cNvPr id="8" name="Date Placeholder 3">
            <a:extLst>
              <a:ext uri="{FF2B5EF4-FFF2-40B4-BE49-F238E27FC236}">
                <a16:creationId xmlns:a16="http://schemas.microsoft.com/office/drawing/2014/main" id="{66ADEB34-E89D-453A-9B0E-B1C0B4A04643}"/>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9" name="Footer Placeholder 4">
            <a:extLst>
              <a:ext uri="{FF2B5EF4-FFF2-40B4-BE49-F238E27FC236}">
                <a16:creationId xmlns:a16="http://schemas.microsoft.com/office/drawing/2014/main" id="{2DBCE49C-35D4-46DA-8C05-C176AD689FBE}"/>
              </a:ext>
            </a:extLst>
          </p:cNvPr>
          <p:cNvSpPr>
            <a:spLocks noGrp="1"/>
          </p:cNvSpPr>
          <p:nvPr>
            <p:ph type="ftr" sz="quarter" idx="11"/>
          </p:nvPr>
        </p:nvSpPr>
        <p:spPr>
          <a:xfrm>
            <a:off x="1967610" y="520993"/>
            <a:ext cx="3265361" cy="372816"/>
          </a:xfrm>
        </p:spPr>
        <p:txBody>
          <a:bodyPr/>
          <a:lstStyle/>
          <a:p>
            <a:r>
              <a:rPr lang="en-GB" dirty="0"/>
              <a:t>X104 Carlton Vale</a:t>
            </a:r>
          </a:p>
          <a:p>
            <a:endParaRPr lang="en-GB" dirty="0"/>
          </a:p>
        </p:txBody>
      </p:sp>
    </p:spTree>
    <p:extLst>
      <p:ext uri="{BB962C8B-B14F-4D97-AF65-F5344CB8AC3E}">
        <p14:creationId xmlns:p14="http://schemas.microsoft.com/office/powerpoint/2010/main" val="664157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4489-86B3-4ED8-932D-F2B6C9FF0820}"/>
              </a:ext>
            </a:extLst>
          </p:cNvPr>
          <p:cNvSpPr>
            <a:spLocks noGrp="1"/>
          </p:cNvSpPr>
          <p:nvPr>
            <p:ph type="title"/>
          </p:nvPr>
        </p:nvSpPr>
        <p:spPr>
          <a:xfrm>
            <a:off x="457200" y="1214635"/>
            <a:ext cx="8387862" cy="753923"/>
          </a:xfrm>
        </p:spPr>
        <p:txBody>
          <a:bodyPr>
            <a:normAutofit/>
          </a:bodyPr>
          <a:lstStyle/>
          <a:p>
            <a:r>
              <a:rPr lang="en-GB" sz="3600" dirty="0">
                <a:solidFill>
                  <a:schemeClr val="tx2"/>
                </a:solidFill>
              </a:rPr>
              <a:t>Scope of Works </a:t>
            </a:r>
            <a:r>
              <a:rPr lang="en-GB" sz="3200" b="0" dirty="0">
                <a:solidFill>
                  <a:schemeClr val="tx2"/>
                </a:solidFill>
              </a:rPr>
              <a:t>- </a:t>
            </a:r>
            <a:r>
              <a:rPr lang="en-GB" sz="3200" b="0" i="1" dirty="0">
                <a:solidFill>
                  <a:schemeClr val="tx2"/>
                </a:solidFill>
              </a:rPr>
              <a:t>continued</a:t>
            </a:r>
          </a:p>
        </p:txBody>
      </p:sp>
      <p:sp>
        <p:nvSpPr>
          <p:cNvPr id="7" name="Content Placeholder 2">
            <a:extLst>
              <a:ext uri="{FF2B5EF4-FFF2-40B4-BE49-F238E27FC236}">
                <a16:creationId xmlns:a16="http://schemas.microsoft.com/office/drawing/2014/main" id="{FDADA414-10FA-4F03-BF67-4150BF3045E8}"/>
              </a:ext>
            </a:extLst>
          </p:cNvPr>
          <p:cNvSpPr>
            <a:spLocks noGrp="1"/>
          </p:cNvSpPr>
          <p:nvPr>
            <p:ph idx="1"/>
          </p:nvPr>
        </p:nvSpPr>
        <p:spPr>
          <a:xfrm>
            <a:off x="457200" y="2393105"/>
            <a:ext cx="8387862" cy="3405618"/>
          </a:xfrm>
        </p:spPr>
        <p:txBody>
          <a:bodyPr/>
          <a:lstStyle/>
          <a:p>
            <a:pPr marL="348627" lvl="1" indent="0">
              <a:buNone/>
            </a:pPr>
            <a:endParaRPr lang="en-GB" sz="1600" dirty="0"/>
          </a:p>
          <a:p>
            <a:pPr lvl="1"/>
            <a:endParaRPr lang="en-GB" sz="1600" dirty="0"/>
          </a:p>
          <a:p>
            <a:pPr lvl="1"/>
            <a:endParaRPr lang="en-GB" sz="1600" dirty="0"/>
          </a:p>
          <a:p>
            <a:pPr lvl="1"/>
            <a:endParaRPr lang="en-GB" sz="1600" dirty="0"/>
          </a:p>
        </p:txBody>
      </p:sp>
      <p:sp>
        <p:nvSpPr>
          <p:cNvPr id="9" name="Date Placeholder 3">
            <a:extLst>
              <a:ext uri="{FF2B5EF4-FFF2-40B4-BE49-F238E27FC236}">
                <a16:creationId xmlns:a16="http://schemas.microsoft.com/office/drawing/2014/main" id="{5B58B5EB-29BB-42E5-B5A9-B3E921C6957F}"/>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10" name="Footer Placeholder 4">
            <a:extLst>
              <a:ext uri="{FF2B5EF4-FFF2-40B4-BE49-F238E27FC236}">
                <a16:creationId xmlns:a16="http://schemas.microsoft.com/office/drawing/2014/main" id="{6591728B-4D50-45AA-9D78-72E95149C2C6}"/>
              </a:ext>
            </a:extLst>
          </p:cNvPr>
          <p:cNvSpPr>
            <a:spLocks noGrp="1"/>
          </p:cNvSpPr>
          <p:nvPr>
            <p:ph type="ftr" sz="quarter" idx="11"/>
          </p:nvPr>
        </p:nvSpPr>
        <p:spPr>
          <a:xfrm>
            <a:off x="2152027" y="509954"/>
            <a:ext cx="3265361" cy="372816"/>
          </a:xfrm>
        </p:spPr>
        <p:txBody>
          <a:bodyPr/>
          <a:lstStyle/>
          <a:p>
            <a:r>
              <a:rPr lang="en-GB" dirty="0"/>
              <a:t>X104 Carlton Vale</a:t>
            </a:r>
          </a:p>
          <a:p>
            <a:endParaRPr lang="en-GB" dirty="0"/>
          </a:p>
        </p:txBody>
      </p:sp>
      <p:graphicFrame>
        <p:nvGraphicFramePr>
          <p:cNvPr id="11" name="Table 5">
            <a:extLst>
              <a:ext uri="{FF2B5EF4-FFF2-40B4-BE49-F238E27FC236}">
                <a16:creationId xmlns:a16="http://schemas.microsoft.com/office/drawing/2014/main" id="{EDB2C0EE-FF41-410F-A5C6-CA0747E32AA8}"/>
              </a:ext>
            </a:extLst>
          </p:cNvPr>
          <p:cNvGraphicFramePr>
            <a:graphicFrameLocks noGrp="1"/>
          </p:cNvGraphicFramePr>
          <p:nvPr>
            <p:extLst>
              <p:ext uri="{D42A27DB-BD31-4B8C-83A1-F6EECF244321}">
                <p14:modId xmlns:p14="http://schemas.microsoft.com/office/powerpoint/2010/main" val="1023573705"/>
              </p:ext>
            </p:extLst>
          </p:nvPr>
        </p:nvGraphicFramePr>
        <p:xfrm>
          <a:off x="1167124" y="1840189"/>
          <a:ext cx="6375128" cy="4506913"/>
        </p:xfrm>
        <a:graphic>
          <a:graphicData uri="http://schemas.openxmlformats.org/drawingml/2006/table">
            <a:tbl>
              <a:tblPr firstRow="1" bandRow="1">
                <a:tableStyleId>{7DF18680-E054-41AD-8BC1-D1AEF772440D}</a:tableStyleId>
              </a:tblPr>
              <a:tblGrid>
                <a:gridCol w="1657778">
                  <a:extLst>
                    <a:ext uri="{9D8B030D-6E8A-4147-A177-3AD203B41FA5}">
                      <a16:colId xmlns:a16="http://schemas.microsoft.com/office/drawing/2014/main" val="4120309868"/>
                    </a:ext>
                  </a:extLst>
                </a:gridCol>
                <a:gridCol w="4717350">
                  <a:extLst>
                    <a:ext uri="{9D8B030D-6E8A-4147-A177-3AD203B41FA5}">
                      <a16:colId xmlns:a16="http://schemas.microsoft.com/office/drawing/2014/main" val="1616932004"/>
                    </a:ext>
                  </a:extLst>
                </a:gridCol>
              </a:tblGrid>
              <a:tr h="286907">
                <a:tc>
                  <a:txBody>
                    <a:bodyPr/>
                    <a:lstStyle/>
                    <a:p>
                      <a:r>
                        <a:rPr lang="en-GB" dirty="0"/>
                        <a:t>Item</a:t>
                      </a:r>
                    </a:p>
                  </a:txBody>
                  <a:tcPr/>
                </a:tc>
                <a:tc>
                  <a:txBody>
                    <a:bodyPr/>
                    <a:lstStyle/>
                    <a:p>
                      <a:r>
                        <a:rPr lang="en-GB" dirty="0"/>
                        <a:t>Works Required &amp; Justification</a:t>
                      </a:r>
                    </a:p>
                  </a:txBody>
                  <a:tcPr/>
                </a:tc>
                <a:extLst>
                  <a:ext uri="{0D108BD9-81ED-4DB2-BD59-A6C34878D82A}">
                    <a16:rowId xmlns:a16="http://schemas.microsoft.com/office/drawing/2014/main" val="2151161052"/>
                  </a:ext>
                </a:extLst>
              </a:tr>
              <a:tr h="372572">
                <a:tc>
                  <a:txBody>
                    <a:bodyPr/>
                    <a:lstStyle/>
                    <a:p>
                      <a:r>
                        <a:rPr lang="en-GB" sz="1200" b="1" u="sng" dirty="0">
                          <a:latin typeface="+mn-lt"/>
                        </a:rPr>
                        <a:t>Access</a:t>
                      </a:r>
                    </a:p>
                  </a:txBody>
                  <a:tcPr/>
                </a:tc>
                <a:tc>
                  <a:txBody>
                    <a:bodyPr/>
                    <a:lstStyle/>
                    <a:p>
                      <a:r>
                        <a:rPr lang="en-GB" sz="1200" kern="1200" dirty="0">
                          <a:solidFill>
                            <a:schemeClr val="dk1"/>
                          </a:solidFill>
                          <a:effectLst/>
                          <a:latin typeface="+mn-lt"/>
                          <a:ea typeface="+mn-ea"/>
                          <a:cs typeface="+mn-cs"/>
                        </a:rPr>
                        <a:t>Repairs to rear access gates and replace where necessary. </a:t>
                      </a:r>
                    </a:p>
                    <a:p>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New door entry system to Helmsdale House. </a:t>
                      </a:r>
                    </a:p>
                    <a:p>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4180401319"/>
                  </a:ext>
                </a:extLst>
              </a:tr>
              <a:tr h="372572">
                <a:tc>
                  <a:txBody>
                    <a:bodyPr/>
                    <a:lstStyle/>
                    <a:p>
                      <a:r>
                        <a:rPr lang="en-GB" sz="1200" b="1" u="sng" dirty="0">
                          <a:latin typeface="+mn-lt"/>
                        </a:rPr>
                        <a:t>Internal repairs &amp; Redecoration</a:t>
                      </a:r>
                    </a:p>
                  </a:txBody>
                  <a:tcPr/>
                </a:tc>
                <a:tc>
                  <a:txBody>
                    <a:bodyPr/>
                    <a:lstStyle/>
                    <a:p>
                      <a:r>
                        <a:rPr lang="en-GB" sz="1200" b="0" i="0" kern="1200" dirty="0">
                          <a:solidFill>
                            <a:schemeClr val="dk1"/>
                          </a:solidFill>
                          <a:effectLst/>
                          <a:latin typeface="+mn-lt"/>
                          <a:ea typeface="+mn-ea"/>
                          <a:cs typeface="+mn-cs"/>
                        </a:rPr>
                        <a:t>Repairs to internal fabric finishes ensuring they are ready to receive redecoration.</a:t>
                      </a:r>
                    </a:p>
                    <a:p>
                      <a:endParaRPr lang="en-GB" sz="1200" b="0" i="0" kern="1200" dirty="0">
                        <a:solidFill>
                          <a:schemeClr val="dk1"/>
                        </a:solidFill>
                        <a:effectLst/>
                        <a:latin typeface="+mn-lt"/>
                        <a:ea typeface="+mn-ea"/>
                        <a:cs typeface="+mn-cs"/>
                      </a:endParaRPr>
                    </a:p>
                    <a:p>
                      <a:pPr rtl="0" fontAlgn="base"/>
                      <a:r>
                        <a:rPr lang="en-GB" sz="1200" b="0" i="0" kern="1200" dirty="0">
                          <a:solidFill>
                            <a:schemeClr val="dk1"/>
                          </a:solidFill>
                          <a:effectLst/>
                          <a:latin typeface="+mn-lt"/>
                          <a:ea typeface="+mn-ea"/>
                          <a:cs typeface="+mn-cs"/>
                        </a:rPr>
                        <a:t>Redecoration of all previously decorated internal surfaces.</a:t>
                      </a:r>
                      <a:r>
                        <a:rPr lang="en-US" sz="1200" b="0" i="0" kern="1200" dirty="0">
                          <a:solidFill>
                            <a:schemeClr val="dk1"/>
                          </a:solidFill>
                          <a:effectLst/>
                          <a:latin typeface="+mn-lt"/>
                          <a:ea typeface="+mn-ea"/>
                          <a:cs typeface="+mn-cs"/>
                        </a:rPr>
                        <a:t>​</a:t>
                      </a:r>
                    </a:p>
                    <a:p>
                      <a:pPr rtl="0" fontAlgn="base"/>
                      <a:r>
                        <a:rPr lang="en-GB" sz="1200" b="0" i="0" kern="1200" dirty="0">
                          <a:solidFill>
                            <a:schemeClr val="dk1"/>
                          </a:solidFill>
                          <a:effectLst/>
                          <a:latin typeface="+mn-lt"/>
                          <a:ea typeface="+mn-ea"/>
                          <a:cs typeface="+mn-cs"/>
                        </a:rPr>
                        <a:t>Class 0 performance required to walls, ceilings, strings and soffits including necessary preparations. </a:t>
                      </a:r>
                    </a:p>
                    <a:p>
                      <a:pPr rtl="0" fontAlgn="base"/>
                      <a:endParaRPr lang="en-GB" sz="1200" b="0" i="0" kern="1200" dirty="0">
                        <a:solidFill>
                          <a:schemeClr val="dk1"/>
                        </a:solidFill>
                        <a:effectLst/>
                        <a:latin typeface="+mn-lt"/>
                        <a:ea typeface="+mn-ea"/>
                        <a:cs typeface="+mn-cs"/>
                      </a:endParaRPr>
                    </a:p>
                    <a:p>
                      <a:pPr rtl="0" fontAlgn="base"/>
                      <a:r>
                        <a:rPr lang="en-GB" sz="1200" b="0" i="0" kern="1200" dirty="0">
                          <a:solidFill>
                            <a:schemeClr val="dk1"/>
                          </a:solidFill>
                          <a:effectLst/>
                          <a:latin typeface="+mn-lt"/>
                          <a:ea typeface="+mn-ea"/>
                          <a:cs typeface="+mn-cs"/>
                        </a:rPr>
                        <a:t>New floor coverings and block signage </a:t>
                      </a:r>
                      <a:endParaRPr lang="en-US" sz="1200" b="0" i="0" kern="1200" dirty="0">
                        <a:solidFill>
                          <a:schemeClr val="dk1"/>
                        </a:solidFill>
                        <a:effectLst/>
                        <a:latin typeface="+mn-lt"/>
                        <a:ea typeface="+mn-ea"/>
                        <a:cs typeface="+mn-cs"/>
                      </a:endParaRPr>
                    </a:p>
                    <a:p>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4261449021"/>
                  </a:ext>
                </a:extLst>
              </a:tr>
              <a:tr h="372572">
                <a:tc>
                  <a:txBody>
                    <a:bodyPr/>
                    <a:lstStyle/>
                    <a:p>
                      <a:r>
                        <a:rPr lang="en-GB" sz="1200" b="1" u="sng" dirty="0">
                          <a:latin typeface="+mn-lt"/>
                        </a:rPr>
                        <a:t>Mechanical &amp; Electrical </a:t>
                      </a:r>
                    </a:p>
                  </a:txBody>
                  <a:tcPr/>
                </a:tc>
                <a:tc>
                  <a:txBody>
                    <a:bodyPr/>
                    <a:lstStyle/>
                    <a:p>
                      <a:r>
                        <a:rPr lang="en-GB" sz="1200" kern="1200" dirty="0">
                          <a:solidFill>
                            <a:schemeClr val="dk1"/>
                          </a:solidFill>
                          <a:effectLst/>
                          <a:latin typeface="+mn-lt"/>
                          <a:ea typeface="+mn-ea"/>
                          <a:cs typeface="+mn-cs"/>
                        </a:rPr>
                        <a:t>Renewal of lighting and lateral mains, subject to full survey. </a:t>
                      </a:r>
                    </a:p>
                    <a:p>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Overhaul water tanks at roof level to certain blocks. </a:t>
                      </a:r>
                    </a:p>
                    <a:p>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1702966281"/>
                  </a:ext>
                </a:extLst>
              </a:tr>
              <a:tr h="372572">
                <a:tc>
                  <a:txBody>
                    <a:bodyPr/>
                    <a:lstStyle/>
                    <a:p>
                      <a:pPr algn="l" rtl="0" fontAlgn="base"/>
                      <a:r>
                        <a:rPr lang="en-GB" sz="1200" b="1" i="0" u="sng" dirty="0">
                          <a:solidFill>
                            <a:srgbClr val="000000"/>
                          </a:solidFill>
                          <a:effectLst/>
                          <a:latin typeface="Arial" panose="020B0604020202020204" pitchFamily="34" charset="0"/>
                        </a:rPr>
                        <a:t>Extractor Fans​</a:t>
                      </a:r>
                      <a:endParaRPr lang="en-GB" sz="1200" b="1" i="0" u="sng" dirty="0">
                        <a:solidFill>
                          <a:srgbClr val="000000"/>
                        </a:solidFill>
                        <a:effectLst/>
                      </a:endParaRPr>
                    </a:p>
                  </a:txBody>
                  <a:tcPr/>
                </a:tc>
                <a:tc>
                  <a:txBody>
                    <a:bodyPr/>
                    <a:lstStyle/>
                    <a:p>
                      <a:pPr algn="l" rtl="0" fontAlgn="base"/>
                      <a:r>
                        <a:rPr lang="en-GB" sz="1200" b="0" i="0" dirty="0">
                          <a:solidFill>
                            <a:srgbClr val="000000"/>
                          </a:solidFill>
                          <a:effectLst/>
                          <a:latin typeface="Arial"/>
                        </a:rPr>
                        <a:t>Some extractor fans may need to be removed from the glazed windows and relocated. The service provider is to survey each property and advise (tenant properties only). </a:t>
                      </a:r>
                    </a:p>
                    <a:p>
                      <a:pPr algn="just" rtl="0" fontAlgn="base"/>
                      <a:r>
                        <a:rPr lang="en-GB" sz="1200" b="0" i="0" dirty="0">
                          <a:solidFill>
                            <a:srgbClr val="000000"/>
                          </a:solidFill>
                          <a:effectLst/>
                          <a:latin typeface="Arial" panose="020B0604020202020204" pitchFamily="34" charset="0"/>
                        </a:rPr>
                        <a:t>​</a:t>
                      </a:r>
                      <a:endParaRPr lang="en-GB" sz="1200" b="0" i="0" dirty="0">
                        <a:solidFill>
                          <a:srgbClr val="000000"/>
                        </a:solidFill>
                        <a:effectLst/>
                      </a:endParaRPr>
                    </a:p>
                  </a:txBody>
                  <a:tcPr/>
                </a:tc>
                <a:extLst>
                  <a:ext uri="{0D108BD9-81ED-4DB2-BD59-A6C34878D82A}">
                    <a16:rowId xmlns:a16="http://schemas.microsoft.com/office/drawing/2014/main" val="232280859"/>
                  </a:ext>
                </a:extLst>
              </a:tr>
            </a:tbl>
          </a:graphicData>
        </a:graphic>
      </p:graphicFrame>
    </p:spTree>
    <p:extLst>
      <p:ext uri="{BB962C8B-B14F-4D97-AF65-F5344CB8AC3E}">
        <p14:creationId xmlns:p14="http://schemas.microsoft.com/office/powerpoint/2010/main" val="1004629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4489-86B3-4ED8-932D-F2B6C9FF0820}"/>
              </a:ext>
            </a:extLst>
          </p:cNvPr>
          <p:cNvSpPr>
            <a:spLocks noGrp="1"/>
          </p:cNvSpPr>
          <p:nvPr>
            <p:ph type="title"/>
          </p:nvPr>
        </p:nvSpPr>
        <p:spPr>
          <a:xfrm>
            <a:off x="457200" y="1214635"/>
            <a:ext cx="8387862" cy="753923"/>
          </a:xfrm>
        </p:spPr>
        <p:txBody>
          <a:bodyPr>
            <a:normAutofit/>
          </a:bodyPr>
          <a:lstStyle/>
          <a:p>
            <a:r>
              <a:rPr lang="en-GB" sz="3600" dirty="0">
                <a:solidFill>
                  <a:schemeClr val="tx2"/>
                </a:solidFill>
              </a:rPr>
              <a:t>Scope of Works </a:t>
            </a:r>
            <a:r>
              <a:rPr lang="en-GB" sz="3200" b="0" dirty="0">
                <a:solidFill>
                  <a:schemeClr val="tx2"/>
                </a:solidFill>
              </a:rPr>
              <a:t>- </a:t>
            </a:r>
            <a:r>
              <a:rPr lang="en-GB" sz="3200" b="0" i="1" dirty="0">
                <a:solidFill>
                  <a:schemeClr val="tx2"/>
                </a:solidFill>
              </a:rPr>
              <a:t>continued</a:t>
            </a:r>
          </a:p>
        </p:txBody>
      </p:sp>
      <p:sp>
        <p:nvSpPr>
          <p:cNvPr id="7" name="Content Placeholder 2">
            <a:extLst>
              <a:ext uri="{FF2B5EF4-FFF2-40B4-BE49-F238E27FC236}">
                <a16:creationId xmlns:a16="http://schemas.microsoft.com/office/drawing/2014/main" id="{FDADA414-10FA-4F03-BF67-4150BF3045E8}"/>
              </a:ext>
            </a:extLst>
          </p:cNvPr>
          <p:cNvSpPr>
            <a:spLocks noGrp="1"/>
          </p:cNvSpPr>
          <p:nvPr>
            <p:ph idx="1"/>
          </p:nvPr>
        </p:nvSpPr>
        <p:spPr>
          <a:xfrm>
            <a:off x="457200" y="2393105"/>
            <a:ext cx="8387862" cy="3405618"/>
          </a:xfrm>
        </p:spPr>
        <p:txBody>
          <a:bodyPr/>
          <a:lstStyle/>
          <a:p>
            <a:pPr marL="348627" lvl="1" indent="0">
              <a:buNone/>
            </a:pPr>
            <a:endParaRPr lang="en-GB" sz="1600" dirty="0"/>
          </a:p>
          <a:p>
            <a:pPr lvl="1"/>
            <a:endParaRPr lang="en-GB" sz="1600" dirty="0"/>
          </a:p>
          <a:p>
            <a:pPr lvl="1"/>
            <a:endParaRPr lang="en-GB" sz="1600" dirty="0"/>
          </a:p>
          <a:p>
            <a:pPr lvl="1"/>
            <a:endParaRPr lang="en-GB" sz="1600" dirty="0"/>
          </a:p>
        </p:txBody>
      </p:sp>
      <p:sp>
        <p:nvSpPr>
          <p:cNvPr id="9" name="Date Placeholder 3">
            <a:extLst>
              <a:ext uri="{FF2B5EF4-FFF2-40B4-BE49-F238E27FC236}">
                <a16:creationId xmlns:a16="http://schemas.microsoft.com/office/drawing/2014/main" id="{5B58B5EB-29BB-42E5-B5A9-B3E921C6957F}"/>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10" name="Footer Placeholder 4">
            <a:extLst>
              <a:ext uri="{FF2B5EF4-FFF2-40B4-BE49-F238E27FC236}">
                <a16:creationId xmlns:a16="http://schemas.microsoft.com/office/drawing/2014/main" id="{6591728B-4D50-45AA-9D78-72E95149C2C6}"/>
              </a:ext>
            </a:extLst>
          </p:cNvPr>
          <p:cNvSpPr>
            <a:spLocks noGrp="1"/>
          </p:cNvSpPr>
          <p:nvPr>
            <p:ph type="ftr" sz="quarter" idx="11"/>
          </p:nvPr>
        </p:nvSpPr>
        <p:spPr>
          <a:xfrm>
            <a:off x="2152027" y="509954"/>
            <a:ext cx="3265361" cy="372816"/>
          </a:xfrm>
        </p:spPr>
        <p:txBody>
          <a:bodyPr/>
          <a:lstStyle/>
          <a:p>
            <a:r>
              <a:rPr lang="en-GB" dirty="0"/>
              <a:t>X104 Carlton Vale</a:t>
            </a:r>
          </a:p>
          <a:p>
            <a:endParaRPr lang="en-GB" dirty="0"/>
          </a:p>
        </p:txBody>
      </p:sp>
      <p:graphicFrame>
        <p:nvGraphicFramePr>
          <p:cNvPr id="11" name="Table 5">
            <a:extLst>
              <a:ext uri="{FF2B5EF4-FFF2-40B4-BE49-F238E27FC236}">
                <a16:creationId xmlns:a16="http://schemas.microsoft.com/office/drawing/2014/main" id="{EDB2C0EE-FF41-410F-A5C6-CA0747E32AA8}"/>
              </a:ext>
            </a:extLst>
          </p:cNvPr>
          <p:cNvGraphicFramePr>
            <a:graphicFrameLocks noGrp="1"/>
          </p:cNvGraphicFramePr>
          <p:nvPr>
            <p:extLst>
              <p:ext uri="{D42A27DB-BD31-4B8C-83A1-F6EECF244321}">
                <p14:modId xmlns:p14="http://schemas.microsoft.com/office/powerpoint/2010/main" val="725363615"/>
              </p:ext>
            </p:extLst>
          </p:nvPr>
        </p:nvGraphicFramePr>
        <p:xfrm>
          <a:off x="1169838" y="1840189"/>
          <a:ext cx="6372414" cy="2860993"/>
        </p:xfrm>
        <a:graphic>
          <a:graphicData uri="http://schemas.openxmlformats.org/drawingml/2006/table">
            <a:tbl>
              <a:tblPr firstRow="1" bandRow="1">
                <a:tableStyleId>{7DF18680-E054-41AD-8BC1-D1AEF772440D}</a:tableStyleId>
              </a:tblPr>
              <a:tblGrid>
                <a:gridCol w="1655064">
                  <a:extLst>
                    <a:ext uri="{9D8B030D-6E8A-4147-A177-3AD203B41FA5}">
                      <a16:colId xmlns:a16="http://schemas.microsoft.com/office/drawing/2014/main" val="4120309868"/>
                    </a:ext>
                  </a:extLst>
                </a:gridCol>
                <a:gridCol w="4717350">
                  <a:extLst>
                    <a:ext uri="{9D8B030D-6E8A-4147-A177-3AD203B41FA5}">
                      <a16:colId xmlns:a16="http://schemas.microsoft.com/office/drawing/2014/main" val="1616932004"/>
                    </a:ext>
                  </a:extLst>
                </a:gridCol>
              </a:tblGrid>
              <a:tr h="286907">
                <a:tc>
                  <a:txBody>
                    <a:bodyPr/>
                    <a:lstStyle/>
                    <a:p>
                      <a:r>
                        <a:rPr lang="en-GB" dirty="0"/>
                        <a:t>Item</a:t>
                      </a:r>
                    </a:p>
                  </a:txBody>
                  <a:tcPr/>
                </a:tc>
                <a:tc>
                  <a:txBody>
                    <a:bodyPr/>
                    <a:lstStyle/>
                    <a:p>
                      <a:r>
                        <a:rPr lang="en-GB" dirty="0"/>
                        <a:t>Works Required &amp; Justification</a:t>
                      </a:r>
                    </a:p>
                  </a:txBody>
                  <a:tcPr/>
                </a:tc>
                <a:extLst>
                  <a:ext uri="{0D108BD9-81ED-4DB2-BD59-A6C34878D82A}">
                    <a16:rowId xmlns:a16="http://schemas.microsoft.com/office/drawing/2014/main" val="2151161052"/>
                  </a:ext>
                </a:extLst>
              </a:tr>
              <a:tr h="372572">
                <a:tc>
                  <a:txBody>
                    <a:bodyPr/>
                    <a:lstStyle/>
                    <a:p>
                      <a:r>
                        <a:rPr lang="en-GB" sz="1200" b="1" u="sng" dirty="0">
                          <a:latin typeface="+mn-lt"/>
                        </a:rPr>
                        <a:t>Fire safety works </a:t>
                      </a:r>
                    </a:p>
                  </a:txBody>
                  <a:tcPr/>
                </a:tc>
                <a:tc>
                  <a:txBody>
                    <a:bodyPr/>
                    <a:lstStyle/>
                    <a:p>
                      <a:r>
                        <a:rPr lang="en-GB" sz="1200" kern="1200" dirty="0">
                          <a:solidFill>
                            <a:schemeClr val="dk1"/>
                          </a:solidFill>
                          <a:effectLst/>
                          <a:latin typeface="+mn-lt"/>
                          <a:ea typeface="+mn-ea"/>
                          <a:cs typeface="+mn-cs"/>
                        </a:rPr>
                        <a:t>Fire compartmentation works in the internal communal areas and Works will also involve upgrading of fire safety signage where necessary.  </a:t>
                      </a:r>
                    </a:p>
                    <a:p>
                      <a:endParaRPr lang="en-GB" sz="1200" kern="1200" dirty="0">
                        <a:solidFill>
                          <a:schemeClr val="dk1"/>
                        </a:solidFill>
                        <a:effectLst/>
                        <a:latin typeface="+mn-lt"/>
                        <a:ea typeface="+mn-ea"/>
                        <a:cs typeface="+mn-cs"/>
                      </a:endParaRPr>
                    </a:p>
                    <a:p>
                      <a:endParaRPr lang="en-GB" sz="1200" kern="1200" dirty="0">
                        <a:solidFill>
                          <a:schemeClr val="dk1"/>
                        </a:solidFill>
                        <a:effectLst/>
                        <a:latin typeface="+mn-lt"/>
                        <a:ea typeface="+mn-ea"/>
                        <a:cs typeface="+mn-cs"/>
                      </a:endParaRPr>
                    </a:p>
                  </a:txBody>
                  <a:tcPr/>
                </a:tc>
                <a:extLst>
                  <a:ext uri="{0D108BD9-81ED-4DB2-BD59-A6C34878D82A}">
                    <a16:rowId xmlns:a16="http://schemas.microsoft.com/office/drawing/2014/main" val="3539158776"/>
                  </a:ext>
                </a:extLst>
              </a:tr>
              <a:tr h="372572">
                <a:tc>
                  <a:txBody>
                    <a:bodyPr/>
                    <a:lstStyle/>
                    <a:p>
                      <a:pPr algn="l" rtl="0" fontAlgn="base"/>
                      <a:r>
                        <a:rPr lang="en-GB" sz="1200" b="1" i="0" u="sng" dirty="0">
                          <a:solidFill>
                            <a:srgbClr val="000000"/>
                          </a:solidFill>
                          <a:effectLst/>
                          <a:latin typeface="Arial" panose="020B0604020202020204" pitchFamily="34" charset="0"/>
                        </a:rPr>
                        <a:t>Sustainability​</a:t>
                      </a:r>
                      <a:endParaRPr lang="en-GB" sz="1200" b="1" i="0" u="sng" dirty="0">
                        <a:solidFill>
                          <a:srgbClr val="000000"/>
                        </a:solidFill>
                        <a:effectLst/>
                      </a:endParaRPr>
                    </a:p>
                  </a:txBody>
                  <a:tcPr/>
                </a:tc>
                <a:tc>
                  <a:txBody>
                    <a:bodyPr/>
                    <a:lstStyle/>
                    <a:p>
                      <a:pPr algn="l" rtl="0" fontAlgn="base"/>
                      <a:r>
                        <a:rPr lang="en-GB" sz="1200" b="0" i="0" dirty="0">
                          <a:solidFill>
                            <a:srgbClr val="000000"/>
                          </a:solidFill>
                          <a:effectLst/>
                          <a:latin typeface="Arial"/>
                        </a:rPr>
                        <a:t>Internal Wall Insulation - Tenanted properties will have the opportunity to have internal wall insulation.  The installations adds approximately 100mm to the depth of the wall and helps reduce resident's energy bills.​</a:t>
                      </a:r>
                    </a:p>
                    <a:p>
                      <a:pPr algn="l" rtl="0" fontAlgn="base"/>
                      <a:r>
                        <a:rPr lang="en-GB" sz="1200" b="0" i="0" dirty="0">
                          <a:solidFill>
                            <a:srgbClr val="000000"/>
                          </a:solidFill>
                          <a:effectLst/>
                          <a:latin typeface="Arial" panose="020B0604020202020204" pitchFamily="34" charset="0"/>
                        </a:rPr>
                        <a:t>Solar PV – The contractor shall assess the blocks to see if it’s feasible to install roof mounted PV panels.  This works is not chargeable to leaseholders but would help reduce energy bills for the block.  (Existing panels will be retained). </a:t>
                      </a:r>
                      <a:endParaRPr lang="en-GB" sz="1200" b="0" i="0" dirty="0">
                        <a:solidFill>
                          <a:srgbClr val="000000"/>
                        </a:solidFill>
                        <a:effectLst/>
                      </a:endParaRPr>
                    </a:p>
                  </a:txBody>
                  <a:tcPr anchor="ctr"/>
                </a:tc>
                <a:extLst>
                  <a:ext uri="{0D108BD9-81ED-4DB2-BD59-A6C34878D82A}">
                    <a16:rowId xmlns:a16="http://schemas.microsoft.com/office/drawing/2014/main" val="3766912442"/>
                  </a:ext>
                </a:extLst>
              </a:tr>
            </a:tbl>
          </a:graphicData>
        </a:graphic>
      </p:graphicFrame>
    </p:spTree>
    <p:extLst>
      <p:ext uri="{BB962C8B-B14F-4D97-AF65-F5344CB8AC3E}">
        <p14:creationId xmlns:p14="http://schemas.microsoft.com/office/powerpoint/2010/main" val="2588965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385B9CD8-3EFE-4B0F-AF52-6C4CFA15B788}"/>
              </a:ext>
            </a:extLst>
          </p:cNvPr>
          <p:cNvSpPr>
            <a:spLocks noGrp="1"/>
          </p:cNvSpPr>
          <p:nvPr>
            <p:ph type="dt" sz="half" idx="10"/>
          </p:nvPr>
        </p:nvSpPr>
        <p:spPr>
          <a:xfrm>
            <a:off x="5960299" y="509954"/>
            <a:ext cx="2091690" cy="140400"/>
          </a:xfrm>
        </p:spPr>
        <p:txBody>
          <a:bodyPr/>
          <a:lstStyle/>
          <a:p>
            <a:r>
              <a:rPr lang="en-GB" dirty="0"/>
              <a:t>21</a:t>
            </a:r>
            <a:r>
              <a:rPr lang="en-GB" baseline="30000" dirty="0"/>
              <a:t>st</a:t>
            </a:r>
            <a:r>
              <a:rPr lang="en-GB" dirty="0"/>
              <a:t> September 2022</a:t>
            </a:r>
          </a:p>
        </p:txBody>
      </p:sp>
      <p:sp>
        <p:nvSpPr>
          <p:cNvPr id="7" name="Footer Placeholder 4">
            <a:extLst>
              <a:ext uri="{FF2B5EF4-FFF2-40B4-BE49-F238E27FC236}">
                <a16:creationId xmlns:a16="http://schemas.microsoft.com/office/drawing/2014/main" id="{CA3482BD-00E3-425B-8F81-90B8B1281522}"/>
              </a:ext>
            </a:extLst>
          </p:cNvPr>
          <p:cNvSpPr>
            <a:spLocks noGrp="1"/>
          </p:cNvSpPr>
          <p:nvPr>
            <p:ph type="ftr" sz="quarter" idx="11"/>
          </p:nvPr>
        </p:nvSpPr>
        <p:spPr>
          <a:xfrm>
            <a:off x="2152027" y="509954"/>
            <a:ext cx="3265361" cy="372816"/>
          </a:xfrm>
        </p:spPr>
        <p:txBody>
          <a:bodyPr/>
          <a:lstStyle/>
          <a:p>
            <a:r>
              <a:rPr lang="en-GB" dirty="0"/>
              <a:t>X104 – Carlton Vale</a:t>
            </a:r>
          </a:p>
          <a:p>
            <a:endParaRPr lang="en-GB" dirty="0"/>
          </a:p>
        </p:txBody>
      </p:sp>
      <p:sp>
        <p:nvSpPr>
          <p:cNvPr id="4" name="Content Placeholder 3">
            <a:extLst>
              <a:ext uri="{FF2B5EF4-FFF2-40B4-BE49-F238E27FC236}">
                <a16:creationId xmlns:a16="http://schemas.microsoft.com/office/drawing/2014/main" id="{37F6E919-B58D-4D02-B27B-B2A78B9CF4BF}"/>
              </a:ext>
            </a:extLst>
          </p:cNvPr>
          <p:cNvSpPr>
            <a:spLocks noGrp="1"/>
          </p:cNvSpPr>
          <p:nvPr>
            <p:ph idx="1"/>
          </p:nvPr>
        </p:nvSpPr>
        <p:spPr>
          <a:xfrm>
            <a:off x="415425" y="5795963"/>
            <a:ext cx="8387862" cy="638174"/>
          </a:xfrm>
        </p:spPr>
        <p:txBody>
          <a:bodyPr>
            <a:normAutofit/>
          </a:bodyPr>
          <a:lstStyle/>
          <a:p>
            <a:pPr marL="348627" lvl="1" indent="0">
              <a:buNone/>
            </a:pPr>
            <a:endParaRPr lang="en-GB" sz="1600" dirty="0"/>
          </a:p>
          <a:p>
            <a:pPr marL="348627" lvl="1" indent="0">
              <a:buNone/>
            </a:pPr>
            <a:r>
              <a:rPr lang="en-GB" sz="1600" dirty="0"/>
              <a:t>	</a:t>
            </a:r>
            <a:r>
              <a:rPr lang="en-GB" sz="1200" dirty="0"/>
              <a:t>*These dates may be subject to change.</a:t>
            </a:r>
          </a:p>
          <a:p>
            <a:endParaRPr lang="en-GB" dirty="0"/>
          </a:p>
        </p:txBody>
      </p:sp>
      <p:sp>
        <p:nvSpPr>
          <p:cNvPr id="9" name="Title 1">
            <a:extLst>
              <a:ext uri="{FF2B5EF4-FFF2-40B4-BE49-F238E27FC236}">
                <a16:creationId xmlns:a16="http://schemas.microsoft.com/office/drawing/2014/main" id="{D800EEA3-C8CA-3377-C805-A1115352AF0C}"/>
              </a:ext>
            </a:extLst>
          </p:cNvPr>
          <p:cNvSpPr>
            <a:spLocks noGrp="1"/>
          </p:cNvSpPr>
          <p:nvPr>
            <p:ph type="title"/>
          </p:nvPr>
        </p:nvSpPr>
        <p:spPr>
          <a:xfrm>
            <a:off x="457200" y="1488119"/>
            <a:ext cx="8387862" cy="753923"/>
          </a:xfrm>
        </p:spPr>
        <p:txBody>
          <a:bodyPr>
            <a:normAutofit/>
          </a:bodyPr>
          <a:lstStyle/>
          <a:p>
            <a:r>
              <a:rPr lang="en-GB" sz="3600" dirty="0">
                <a:solidFill>
                  <a:schemeClr val="tx2"/>
                </a:solidFill>
              </a:rPr>
              <a:t>4. Timetable </a:t>
            </a:r>
            <a:endParaRPr lang="en-GB" sz="3600" dirty="0"/>
          </a:p>
        </p:txBody>
      </p:sp>
      <p:graphicFrame>
        <p:nvGraphicFramePr>
          <p:cNvPr id="2" name="Table 2">
            <a:extLst>
              <a:ext uri="{FF2B5EF4-FFF2-40B4-BE49-F238E27FC236}">
                <a16:creationId xmlns:a16="http://schemas.microsoft.com/office/drawing/2014/main" id="{0BBC981F-41E8-11D4-1804-64F49371B1B0}"/>
              </a:ext>
            </a:extLst>
          </p:cNvPr>
          <p:cNvGraphicFramePr>
            <a:graphicFrameLocks noGrp="1"/>
          </p:cNvGraphicFramePr>
          <p:nvPr>
            <p:extLst>
              <p:ext uri="{D42A27DB-BD31-4B8C-83A1-F6EECF244321}">
                <p14:modId xmlns:p14="http://schemas.microsoft.com/office/powerpoint/2010/main" val="4270812445"/>
              </p:ext>
            </p:extLst>
          </p:nvPr>
        </p:nvGraphicFramePr>
        <p:xfrm>
          <a:off x="981077" y="2192021"/>
          <a:ext cx="7015162" cy="3771265"/>
        </p:xfrm>
        <a:graphic>
          <a:graphicData uri="http://schemas.openxmlformats.org/drawingml/2006/table">
            <a:tbl>
              <a:tblPr firstRow="1" bandRow="1">
                <a:tableStyleId>{5C22544A-7EE6-4342-B048-85BDC9FD1C3A}</a:tableStyleId>
              </a:tblPr>
              <a:tblGrid>
                <a:gridCol w="4243386">
                  <a:extLst>
                    <a:ext uri="{9D8B030D-6E8A-4147-A177-3AD203B41FA5}">
                      <a16:colId xmlns:a16="http://schemas.microsoft.com/office/drawing/2014/main" val="3468063502"/>
                    </a:ext>
                  </a:extLst>
                </a:gridCol>
                <a:gridCol w="2771776">
                  <a:extLst>
                    <a:ext uri="{9D8B030D-6E8A-4147-A177-3AD203B41FA5}">
                      <a16:colId xmlns:a16="http://schemas.microsoft.com/office/drawing/2014/main" val="2180896003"/>
                    </a:ext>
                  </a:extLst>
                </a:gridCol>
              </a:tblGrid>
              <a:tr h="370840">
                <a:tc>
                  <a:txBody>
                    <a:bodyPr/>
                    <a:lstStyle/>
                    <a:p>
                      <a:r>
                        <a:rPr lang="en-GB" dirty="0"/>
                        <a:t>Milestone</a:t>
                      </a:r>
                    </a:p>
                  </a:txBody>
                  <a:tcPr/>
                </a:tc>
                <a:tc>
                  <a:txBody>
                    <a:bodyPr/>
                    <a:lstStyle/>
                    <a:p>
                      <a:r>
                        <a:rPr lang="en-GB" dirty="0"/>
                        <a:t>Estimated dates * </a:t>
                      </a:r>
                    </a:p>
                  </a:txBody>
                  <a:tcPr/>
                </a:tc>
                <a:extLst>
                  <a:ext uri="{0D108BD9-81ED-4DB2-BD59-A6C34878D82A}">
                    <a16:rowId xmlns:a16="http://schemas.microsoft.com/office/drawing/2014/main" val="3984355277"/>
                  </a:ext>
                </a:extLst>
              </a:tr>
              <a:tr h="370840">
                <a:tc>
                  <a:txBody>
                    <a:bodyPr/>
                    <a:lstStyle/>
                    <a:p>
                      <a:r>
                        <a:rPr lang="en-GB" dirty="0"/>
                        <a:t>Consider resident feedback on proposals</a:t>
                      </a:r>
                    </a:p>
                  </a:txBody>
                  <a:tcPr/>
                </a:tc>
                <a:tc>
                  <a:txBody>
                    <a:bodyPr/>
                    <a:lstStyle/>
                    <a:p>
                      <a:r>
                        <a:rPr lang="en-GB" dirty="0"/>
                        <a:t>September / October 2022</a:t>
                      </a:r>
                    </a:p>
                  </a:txBody>
                  <a:tcPr/>
                </a:tc>
                <a:extLst>
                  <a:ext uri="{0D108BD9-81ED-4DB2-BD59-A6C34878D82A}">
                    <a16:rowId xmlns:a16="http://schemas.microsoft.com/office/drawing/2014/main" val="1086804560"/>
                  </a:ext>
                </a:extLst>
              </a:tr>
              <a:tr h="370840">
                <a:tc>
                  <a:txBody>
                    <a:bodyPr/>
                    <a:lstStyle/>
                    <a:p>
                      <a:r>
                        <a:rPr lang="en-GB" sz="1400" dirty="0"/>
                        <a:t>Internal approval and sign-off</a:t>
                      </a:r>
                      <a:endParaRPr lang="en-GB" dirty="0"/>
                    </a:p>
                  </a:txBody>
                  <a:tcPr/>
                </a:tc>
                <a:tc>
                  <a:txBody>
                    <a:bodyPr/>
                    <a:lstStyle/>
                    <a:p>
                      <a:r>
                        <a:rPr lang="en-GB" dirty="0"/>
                        <a:t>October 2022</a:t>
                      </a:r>
                    </a:p>
                  </a:txBody>
                  <a:tcPr/>
                </a:tc>
                <a:extLst>
                  <a:ext uri="{0D108BD9-81ED-4DB2-BD59-A6C34878D82A}">
                    <a16:rowId xmlns:a16="http://schemas.microsoft.com/office/drawing/2014/main" val="544944415"/>
                  </a:ext>
                </a:extLst>
              </a:tr>
              <a:tr h="370840">
                <a:tc>
                  <a:txBody>
                    <a:bodyPr/>
                    <a:lstStyle/>
                    <a:p>
                      <a:r>
                        <a:rPr lang="en-GB" sz="1400" dirty="0"/>
                        <a:t>Issue client brief to contractor for design stage</a:t>
                      </a:r>
                      <a:endParaRPr lang="en-GB" dirty="0"/>
                    </a:p>
                  </a:txBody>
                  <a:tcPr/>
                </a:tc>
                <a:tc>
                  <a:txBody>
                    <a:bodyPr/>
                    <a:lstStyle/>
                    <a:p>
                      <a:r>
                        <a:rPr lang="en-GB" dirty="0"/>
                        <a:t>October 2022</a:t>
                      </a:r>
                    </a:p>
                  </a:txBody>
                  <a:tcPr/>
                </a:tc>
                <a:extLst>
                  <a:ext uri="{0D108BD9-81ED-4DB2-BD59-A6C34878D82A}">
                    <a16:rowId xmlns:a16="http://schemas.microsoft.com/office/drawing/2014/main" val="502757150"/>
                  </a:ext>
                </a:extLst>
              </a:tr>
              <a:tr h="370840">
                <a:tc>
                  <a:txBody>
                    <a:bodyPr/>
                    <a:lstStyle/>
                    <a:p>
                      <a:r>
                        <a:rPr lang="en-GB" sz="1400" dirty="0"/>
                        <a:t>Detailed design stage, including planning application for new windows	</a:t>
                      </a:r>
                      <a:endParaRPr lang="en-GB" dirty="0"/>
                    </a:p>
                  </a:txBody>
                  <a:tcPr/>
                </a:tc>
                <a:tc>
                  <a:txBody>
                    <a:bodyPr/>
                    <a:lstStyle/>
                    <a:p>
                      <a:r>
                        <a:rPr lang="en-GB" dirty="0"/>
                        <a:t>Anticipate 12 month period</a:t>
                      </a:r>
                    </a:p>
                  </a:txBody>
                  <a:tcPr/>
                </a:tc>
                <a:extLst>
                  <a:ext uri="{0D108BD9-81ED-4DB2-BD59-A6C34878D82A}">
                    <a16:rowId xmlns:a16="http://schemas.microsoft.com/office/drawing/2014/main" val="137662509"/>
                  </a:ext>
                </a:extLst>
              </a:tr>
              <a:tr h="370840">
                <a:tc>
                  <a:txBody>
                    <a:bodyPr/>
                    <a:lstStyle/>
                    <a:p>
                      <a:r>
                        <a:rPr lang="en-GB" dirty="0"/>
                        <a:t>Resident engagement – present final plans and costs</a:t>
                      </a:r>
                    </a:p>
                  </a:txBody>
                  <a:tcPr/>
                </a:tc>
                <a:tc>
                  <a:txBody>
                    <a:bodyPr/>
                    <a:lstStyle/>
                    <a:p>
                      <a:r>
                        <a:rPr lang="en-GB" dirty="0"/>
                        <a:t>November 2023</a:t>
                      </a:r>
                    </a:p>
                  </a:txBody>
                  <a:tcPr/>
                </a:tc>
                <a:extLst>
                  <a:ext uri="{0D108BD9-81ED-4DB2-BD59-A6C34878D82A}">
                    <a16:rowId xmlns:a16="http://schemas.microsoft.com/office/drawing/2014/main" val="3408102661"/>
                  </a:ext>
                </a:extLst>
              </a:tr>
              <a:tr h="370840">
                <a:tc>
                  <a:txBody>
                    <a:bodyPr/>
                    <a:lstStyle/>
                    <a:p>
                      <a:r>
                        <a:rPr lang="en-GB" sz="1400" dirty="0"/>
                        <a:t>Notice of Estimate S20 leasehold consultation</a:t>
                      </a:r>
                      <a:endParaRPr lang="en-GB" dirty="0"/>
                    </a:p>
                  </a:txBody>
                  <a:tcPr/>
                </a:tc>
                <a:tc>
                  <a:txBody>
                    <a:bodyPr/>
                    <a:lstStyle/>
                    <a:p>
                      <a:r>
                        <a:rPr lang="en-GB" dirty="0"/>
                        <a:t>Winter 2023/24</a:t>
                      </a:r>
                    </a:p>
                  </a:txBody>
                  <a:tcPr/>
                </a:tc>
                <a:extLst>
                  <a:ext uri="{0D108BD9-81ED-4DB2-BD59-A6C34878D82A}">
                    <a16:rowId xmlns:a16="http://schemas.microsoft.com/office/drawing/2014/main" val="668413619"/>
                  </a:ext>
                </a:extLst>
              </a:tr>
              <a:tr h="370840">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400" dirty="0"/>
                        <a:t>Resident engagement (Meet the contractor session)</a:t>
                      </a:r>
                    </a:p>
                  </a:txBody>
                  <a:tcPr/>
                </a:tc>
                <a:tc>
                  <a:txBody>
                    <a:bodyPr/>
                    <a:lstStyle/>
                    <a:p>
                      <a:r>
                        <a:rPr lang="en-GB" dirty="0"/>
                        <a:t>January 2024</a:t>
                      </a:r>
                    </a:p>
                  </a:txBody>
                  <a:tcPr/>
                </a:tc>
                <a:extLst>
                  <a:ext uri="{0D108BD9-81ED-4DB2-BD59-A6C34878D82A}">
                    <a16:rowId xmlns:a16="http://schemas.microsoft.com/office/drawing/2014/main" val="3471385693"/>
                  </a:ext>
                </a:extLst>
              </a:tr>
              <a:tr h="370840">
                <a:tc>
                  <a:txBody>
                    <a:bodyPr/>
                    <a:lstStyle/>
                    <a:p>
                      <a:r>
                        <a:rPr lang="en-GB" sz="1400" dirty="0"/>
                        <a:t>Start on site </a:t>
                      </a:r>
                      <a:endParaRPr lang="en-GB" dirty="0"/>
                    </a:p>
                  </a:txBody>
                  <a:tcPr/>
                </a:tc>
                <a:tc>
                  <a:txBody>
                    <a:bodyPr/>
                    <a:lstStyle/>
                    <a:p>
                      <a:r>
                        <a:rPr lang="en-GB" dirty="0"/>
                        <a:t>February 2024</a:t>
                      </a:r>
                    </a:p>
                  </a:txBody>
                  <a:tcPr/>
                </a:tc>
                <a:extLst>
                  <a:ext uri="{0D108BD9-81ED-4DB2-BD59-A6C34878D82A}">
                    <a16:rowId xmlns:a16="http://schemas.microsoft.com/office/drawing/2014/main" val="2678699169"/>
                  </a:ext>
                </a:extLst>
              </a:tr>
            </a:tbl>
          </a:graphicData>
        </a:graphic>
      </p:graphicFrame>
    </p:spTree>
    <p:extLst>
      <p:ext uri="{BB962C8B-B14F-4D97-AF65-F5344CB8AC3E}">
        <p14:creationId xmlns:p14="http://schemas.microsoft.com/office/powerpoint/2010/main" val="2110545719"/>
      </p:ext>
    </p:extLst>
  </p:cSld>
  <p:clrMapOvr>
    <a:masterClrMapping/>
  </p:clrMapOvr>
</p:sld>
</file>

<file path=ppt/theme/theme1.xml><?xml version="1.0" encoding="utf-8"?>
<a:theme xmlns:a="http://schemas.openxmlformats.org/drawingml/2006/main" name="6_183_WCC_Presentation">
  <a:themeElements>
    <a:clrScheme name="WCC">
      <a:dk1>
        <a:sysClr val="windowText" lastClr="000000"/>
      </a:dk1>
      <a:lt1>
        <a:sysClr val="window" lastClr="FFFFFF"/>
      </a:lt1>
      <a:dk2>
        <a:srgbClr val="213970"/>
      </a:dk2>
      <a:lt2>
        <a:srgbClr val="E7E6E6"/>
      </a:lt2>
      <a:accent1>
        <a:srgbClr val="21397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stminster Presentation.potx" id="{1B74281E-E7D1-4AD8-B38E-71B9D5B2618E}" vid="{907CD771-5D66-4DAD-8E93-5E9DE1435BC1}"/>
    </a:ext>
  </a:extLst>
</a:theme>
</file>

<file path=ppt/theme/theme2.xml><?xml version="1.0" encoding="utf-8"?>
<a:theme xmlns:a="http://schemas.openxmlformats.org/drawingml/2006/main" name="WCC Presentation Title 2">
  <a:themeElements>
    <a:clrScheme name="WCC">
      <a:dk1>
        <a:sysClr val="windowText" lastClr="000000"/>
      </a:dk1>
      <a:lt1>
        <a:sysClr val="window" lastClr="FFFFFF"/>
      </a:lt1>
      <a:dk2>
        <a:srgbClr val="213970"/>
      </a:dk2>
      <a:lt2>
        <a:srgbClr val="E7E6E6"/>
      </a:lt2>
      <a:accent1>
        <a:srgbClr val="21397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stminster Presentation.potx" id="{1B74281E-E7D1-4AD8-B38E-71B9D5B2618E}" vid="{6630FD58-2107-4CE5-98A3-A34BC4CA37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1754FE060CA84AB579150035B34D74" ma:contentTypeVersion="6" ma:contentTypeDescription="Create a new document." ma:contentTypeScope="" ma:versionID="5ee232a4f40338e28a55ba8ee186959f">
  <xsd:schema xmlns:xsd="http://www.w3.org/2001/XMLSchema" xmlns:xs="http://www.w3.org/2001/XMLSchema" xmlns:p="http://schemas.microsoft.com/office/2006/metadata/properties" xmlns:ns2="57d92e77-b8f0-48a3-8348-0112c6939564" xmlns:ns3="8feb4866-397f-4e80-b8ad-7b214c9c70ba" targetNamespace="http://schemas.microsoft.com/office/2006/metadata/properties" ma:root="true" ma:fieldsID="a98cede495c06dde2a833d0e36a74ea2" ns2:_="" ns3:_="">
    <xsd:import namespace="57d92e77-b8f0-48a3-8348-0112c6939564"/>
    <xsd:import namespace="8feb4866-397f-4e80-b8ad-7b214c9c70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d92e77-b8f0-48a3-8348-0112c69395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eb4866-397f-4e80-b8ad-7b214c9c70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feb4866-397f-4e80-b8ad-7b214c9c70ba">
      <UserInfo>
        <DisplayName>Alam, Shah: WCC</DisplayName>
        <AccountId>4471</AccountId>
        <AccountType/>
      </UserInfo>
    </SharedWithUsers>
  </documentManagement>
</p:properties>
</file>

<file path=customXml/itemProps1.xml><?xml version="1.0" encoding="utf-8"?>
<ds:datastoreItem xmlns:ds="http://schemas.openxmlformats.org/officeDocument/2006/customXml" ds:itemID="{620E987D-423B-4939-9715-CF2A036383A6}">
  <ds:schemaRefs>
    <ds:schemaRef ds:uri="http://schemas.microsoft.com/sharepoint/v3/contenttype/forms"/>
  </ds:schemaRefs>
</ds:datastoreItem>
</file>

<file path=customXml/itemProps2.xml><?xml version="1.0" encoding="utf-8"?>
<ds:datastoreItem xmlns:ds="http://schemas.openxmlformats.org/officeDocument/2006/customXml" ds:itemID="{71888B39-6F41-4585-AC4D-53E9FB651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d92e77-b8f0-48a3-8348-0112c6939564"/>
    <ds:schemaRef ds:uri="8feb4866-397f-4e80-b8ad-7b214c9c70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E745F7-568B-4466-9601-E5E7F6BB6314}">
  <ds:schemaRefs>
    <ds:schemaRef ds:uri="7003d30e-2933-4634-8b07-8c1129dff91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8feb4866-397f-4e80-b8ad-7b214c9c70ba"/>
  </ds:schemaRefs>
</ds:datastoreItem>
</file>

<file path=docProps/app.xml><?xml version="1.0" encoding="utf-8"?>
<Properties xmlns="http://schemas.openxmlformats.org/officeDocument/2006/extended-properties" xmlns:vt="http://schemas.openxmlformats.org/officeDocument/2006/docPropsVTypes">
  <Template>6_183_WCC_Presentation.potx</Template>
  <TotalTime>3027</TotalTime>
  <Words>1098</Words>
  <Application>Microsoft Office PowerPoint</Application>
  <PresentationFormat>Custom</PresentationFormat>
  <Paragraphs>186</Paragraphs>
  <Slides>11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6_183_WCC_Presentation</vt:lpstr>
      <vt:lpstr>WCC Presentation Title 2</vt:lpstr>
      <vt:lpstr>X104 – Carlton Vale  Resident Meeting</vt:lpstr>
      <vt:lpstr>Contents </vt:lpstr>
      <vt:lpstr>1. Introductions</vt:lpstr>
      <vt:lpstr>2. Works Programme Summary</vt:lpstr>
      <vt:lpstr>3. Scope of Works </vt:lpstr>
      <vt:lpstr>3. Scope of Works </vt:lpstr>
      <vt:lpstr>Scope of Works - continued</vt:lpstr>
      <vt:lpstr>Scope of Works - continued</vt:lpstr>
      <vt:lpstr>4. Timetable </vt:lpstr>
      <vt:lpstr>5. Cost estimates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T169 – Lilestone Estate   Resident Meeting</dc:title>
  <dc:creator>David Price</dc:creator>
  <cp:lastModifiedBy>Simpson, Vicky: WCC</cp:lastModifiedBy>
  <cp:revision>143</cp:revision>
  <cp:lastPrinted>2019-07-18T15:39:07Z</cp:lastPrinted>
  <dcterms:created xsi:type="dcterms:W3CDTF">2017-05-26T15:26:48Z</dcterms:created>
  <dcterms:modified xsi:type="dcterms:W3CDTF">2022-09-26T15:49:26Z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0x010100DD1754FE060CA84AB579150035B34D74</vt:lpwstr>
  </property>
  <property fmtid="{D5CDD505-2E9C-101B-9397-08002B2CF9AE}" pid="3" name="Order">
    <vt:r8>641700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ies>
</file>