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426" r:id="rId3"/>
    <p:sldId id="313" r:id="rId4"/>
    <p:sldId id="1379" r:id="rId5"/>
    <p:sldId id="515" r:id="rId6"/>
    <p:sldId id="1381" r:id="rId7"/>
    <p:sldId id="496" r:id="rId8"/>
    <p:sldId id="1386" r:id="rId9"/>
    <p:sldId id="517" r:id="rId10"/>
    <p:sldId id="1383" r:id="rId11"/>
    <p:sldId id="512" r:id="rId12"/>
    <p:sldId id="256" r:id="rId13"/>
    <p:sldId id="494" r:id="rId14"/>
    <p:sldId id="499" r:id="rId15"/>
    <p:sldId id="1382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8E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7291" autoAdjust="0"/>
  </p:normalViewPr>
  <p:slideViewPr>
    <p:cSldViewPr>
      <p:cViewPr varScale="1">
        <p:scale>
          <a:sx n="117" d="100"/>
          <a:sy n="117" d="100"/>
        </p:scale>
        <p:origin x="69" y="45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6" d="100"/>
        <a:sy n="156" d="100"/>
      </p:scale>
      <p:origin x="0" y="-157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8952B-3AD4-4835-8E98-E4E8AA366D46}" type="datetimeFigureOut">
              <a:rPr lang="en-GB" smtClean="0"/>
              <a:t>16/09/2024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00A26-3BCB-43D1-A29B-F28BC59471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3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780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B4AF2-8ABA-7041-8E7E-23D5D621A60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904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B4AF2-8ABA-7041-8E7E-23D5D621A60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112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0295-A17D-47CF-A346-A85EC2C423A5}" type="datetimeFigureOut">
              <a:rPr lang="en-GB" smtClean="0"/>
              <a:t>16/09/2024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62A1-AABB-4D1B-970A-C1676527E9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50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0295-A17D-47CF-A346-A85EC2C423A5}" type="datetimeFigureOut">
              <a:rPr lang="en-GB" smtClean="0"/>
              <a:t>16/09/2024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62A1-AABB-4D1B-970A-C1676527E9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641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0295-A17D-47CF-A346-A85EC2C423A5}" type="datetimeFigureOut">
              <a:rPr lang="en-GB" smtClean="0"/>
              <a:t>16/09/2024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62A1-AABB-4D1B-970A-C1676527E9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28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624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F565AE-8C54-9671-A37A-13DA0A4C05AE}"/>
              </a:ext>
            </a:extLst>
          </p:cNvPr>
          <p:cNvSpPr txBox="1"/>
          <p:nvPr userDrawn="1"/>
        </p:nvSpPr>
        <p:spPr>
          <a:xfrm>
            <a:off x="431799" y="209196"/>
            <a:ext cx="3855585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800" kern="600" spc="20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SCOTTISH TOWERS (AB108) INTRODUCTORY MEETING </a:t>
            </a:r>
            <a:endParaRPr lang="en-US" sz="800" kern="600" spc="20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C5DC4D-7F21-A9E5-F812-2A661D8392BE}"/>
              </a:ext>
            </a:extLst>
          </p:cNvPr>
          <p:cNvCxnSpPr/>
          <p:nvPr userDrawn="1"/>
        </p:nvCxnSpPr>
        <p:spPr>
          <a:xfrm>
            <a:off x="431800" y="411163"/>
            <a:ext cx="828040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033B1C97-17E3-89C2-70D1-959758FF26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935" y="161674"/>
            <a:ext cx="406265" cy="2181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F94D4D-8C82-5CA4-8999-568384483AA5}"/>
              </a:ext>
            </a:extLst>
          </p:cNvPr>
          <p:cNvSpPr txBox="1"/>
          <p:nvPr userDrawn="1"/>
        </p:nvSpPr>
        <p:spPr>
          <a:xfrm>
            <a:off x="6862805" y="4739946"/>
            <a:ext cx="1849395" cy="174851"/>
          </a:xfrm>
          <a:prstGeom prst="rect">
            <a:avLst/>
          </a:prstGeom>
          <a:noFill/>
        </p:spPr>
        <p:txBody>
          <a:bodyPr wrap="square" lIns="0" tIns="0" rIns="0" bIns="36000">
            <a:spAutoFit/>
          </a:bodyPr>
          <a:lstStyle/>
          <a:p>
            <a:pPr algn="r"/>
            <a:fld id="{10890E88-D0B7-004D-A679-B74C011DFE7B}" type="slidenum">
              <a:rPr lang="en-US" sz="900" b="1" kern="600" spc="50" smtClean="0">
                <a:solidFill>
                  <a:schemeClr val="accent5"/>
                </a:solidFill>
              </a:rPr>
              <a:t>‹#›</a:t>
            </a:fld>
            <a:endParaRPr lang="en-US" sz="900" b="1" kern="600" spc="5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32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F565AE-8C54-9671-A37A-13DA0A4C05AE}"/>
              </a:ext>
            </a:extLst>
          </p:cNvPr>
          <p:cNvSpPr txBox="1"/>
          <p:nvPr userDrawn="1"/>
        </p:nvSpPr>
        <p:spPr>
          <a:xfrm>
            <a:off x="431799" y="209196"/>
            <a:ext cx="3334657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800" kern="600" spc="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SCOTTISH TOWERS (AB108) INTRODUCTORY MEETING </a:t>
            </a:r>
            <a:endParaRPr lang="en-US" sz="800" kern="600" spc="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C5DC4D-7F21-A9E5-F812-2A661D8392BE}"/>
              </a:ext>
            </a:extLst>
          </p:cNvPr>
          <p:cNvCxnSpPr/>
          <p:nvPr userDrawn="1"/>
        </p:nvCxnSpPr>
        <p:spPr>
          <a:xfrm>
            <a:off x="431800" y="411163"/>
            <a:ext cx="8280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33B1C97-17E3-89C2-70D1-959758FF26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6016" y="161674"/>
            <a:ext cx="406103" cy="2181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D76F86-37A1-31DF-485C-8C17C85A9049}"/>
              </a:ext>
            </a:extLst>
          </p:cNvPr>
          <p:cNvSpPr txBox="1"/>
          <p:nvPr userDrawn="1"/>
        </p:nvSpPr>
        <p:spPr>
          <a:xfrm>
            <a:off x="6862805" y="4739946"/>
            <a:ext cx="1849395" cy="174851"/>
          </a:xfrm>
          <a:prstGeom prst="rect">
            <a:avLst/>
          </a:prstGeom>
          <a:noFill/>
        </p:spPr>
        <p:txBody>
          <a:bodyPr wrap="square" lIns="0" tIns="0" rIns="0" bIns="36000">
            <a:spAutoFit/>
          </a:bodyPr>
          <a:lstStyle/>
          <a:p>
            <a:pPr algn="r"/>
            <a:fld id="{10890E88-D0B7-004D-A679-B74C011DFE7B}" type="slidenum">
              <a:rPr lang="en-US" sz="900" b="1" kern="600" spc="50" smtClean="0">
                <a:solidFill>
                  <a:schemeClr val="accent5"/>
                </a:solidFill>
              </a:rPr>
              <a:t>‹#›</a:t>
            </a:fld>
            <a:endParaRPr lang="en-US" sz="900" b="1" kern="600" spc="5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66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stminster / ax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C5DC4D-7F21-A9E5-F812-2A661D8392BE}"/>
              </a:ext>
            </a:extLst>
          </p:cNvPr>
          <p:cNvCxnSpPr>
            <a:cxnSpLocks/>
          </p:cNvCxnSpPr>
          <p:nvPr userDrawn="1"/>
        </p:nvCxnSpPr>
        <p:spPr>
          <a:xfrm>
            <a:off x="431800" y="418103"/>
            <a:ext cx="709578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EF565AE-8C54-9671-A37A-13DA0A4C05AE}"/>
              </a:ext>
            </a:extLst>
          </p:cNvPr>
          <p:cNvSpPr txBox="1"/>
          <p:nvPr userDrawn="1"/>
        </p:nvSpPr>
        <p:spPr>
          <a:xfrm>
            <a:off x="431799" y="209196"/>
            <a:ext cx="3855585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800" kern="600" spc="20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SCOTTISH TOWERS (AB108) INTRODUCTORY MEETING </a:t>
            </a:r>
            <a:endParaRPr lang="en-US" sz="800" kern="600" spc="20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F94D4D-8C82-5CA4-8999-568384483AA5}"/>
              </a:ext>
            </a:extLst>
          </p:cNvPr>
          <p:cNvSpPr txBox="1"/>
          <p:nvPr userDrawn="1"/>
        </p:nvSpPr>
        <p:spPr>
          <a:xfrm>
            <a:off x="6862805" y="4739946"/>
            <a:ext cx="1849395" cy="174851"/>
          </a:xfrm>
          <a:prstGeom prst="rect">
            <a:avLst/>
          </a:prstGeom>
          <a:noFill/>
        </p:spPr>
        <p:txBody>
          <a:bodyPr wrap="square" lIns="0" tIns="0" rIns="0" bIns="36000">
            <a:spAutoFit/>
          </a:bodyPr>
          <a:lstStyle/>
          <a:p>
            <a:pPr algn="r"/>
            <a:fld id="{10890E88-D0B7-004D-A679-B74C011DFE7B}" type="slidenum">
              <a:rPr lang="en-US" sz="900" b="1" kern="600" spc="50" smtClean="0">
                <a:solidFill>
                  <a:schemeClr val="accent5"/>
                </a:solidFill>
              </a:rPr>
              <a:t>‹#›</a:t>
            </a:fld>
            <a:endParaRPr lang="en-US" sz="900" b="1" kern="600" spc="50" dirty="0">
              <a:solidFill>
                <a:schemeClr val="accent5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D45537D-896A-9CD7-AD2A-AA6719D300FF}"/>
              </a:ext>
            </a:extLst>
          </p:cNvPr>
          <p:cNvSpPr/>
          <p:nvPr userDrawn="1"/>
        </p:nvSpPr>
        <p:spPr>
          <a:xfrm>
            <a:off x="7527580" y="-842734"/>
            <a:ext cx="1502228" cy="15022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EDE719B4-3597-21C8-8595-BFC896975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7577" y="-143871"/>
            <a:ext cx="1073794" cy="5622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CB46C7-660E-A465-0F44-A472A5DEA3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6016" y="161674"/>
            <a:ext cx="406103" cy="21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16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94AC4C-6DCA-6A8C-46B4-E9484B260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6C014-CAD3-4D6C-BA28-E4992545FB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317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6C4FD-0469-4AD2-BE46-5AEB98285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009224"/>
            <a:ext cx="6858000" cy="62324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053F4-E65B-405A-A6B8-7415AEBB3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A7237-77AC-4807-A272-FA08C69FF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39D9-EBBF-4DA6-9D52-124CB3E62A24}" type="datetimeFigureOut">
              <a:rPr lang="en-GB" smtClean="0"/>
              <a:t>16/09/2024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37D99-784C-43EA-81AF-35D53B0BD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9296B-A4FE-416F-B131-F54AA044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0C76-F3F4-413E-A986-0EB2FDD878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35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0295-A17D-47CF-A346-A85EC2C423A5}" type="datetimeFigureOut">
              <a:rPr lang="en-GB" smtClean="0"/>
              <a:t>16/09/2024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62A1-AABB-4D1B-970A-C1676527E9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937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0295-A17D-47CF-A346-A85EC2C423A5}" type="datetimeFigureOut">
              <a:rPr lang="en-GB" smtClean="0"/>
              <a:t>16/09/2024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62A1-AABB-4D1B-970A-C1676527E9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88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0295-A17D-47CF-A346-A85EC2C423A5}" type="datetimeFigureOut">
              <a:rPr lang="en-GB" smtClean="0"/>
              <a:t>16/09/2024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62A1-AABB-4D1B-970A-C1676527E9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8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0295-A17D-47CF-A346-A85EC2C423A5}" type="datetimeFigureOut">
              <a:rPr lang="en-GB" smtClean="0"/>
              <a:t>16/09/2024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62A1-AABB-4D1B-970A-C1676527E9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5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0295-A17D-47CF-A346-A85EC2C423A5}" type="datetimeFigureOut">
              <a:rPr lang="en-GB" smtClean="0"/>
              <a:t>16/09/2024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62A1-AABB-4D1B-970A-C1676527E9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04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0295-A17D-47CF-A346-A85EC2C423A5}" type="datetimeFigureOut">
              <a:rPr lang="en-GB" smtClean="0"/>
              <a:t>16/09/2024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62A1-AABB-4D1B-970A-C1676527E9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99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0295-A17D-47CF-A346-A85EC2C423A5}" type="datetimeFigureOut">
              <a:rPr lang="en-GB" smtClean="0"/>
              <a:t>16/09/2024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62A1-AABB-4D1B-970A-C1676527E9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58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0295-A17D-47CF-A346-A85EC2C423A5}" type="datetimeFigureOut">
              <a:rPr lang="en-GB" smtClean="0"/>
              <a:t>16/09/2024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62A1-AABB-4D1B-970A-C1676527E9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3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10295-A17D-47CF-A346-A85EC2C423A5}" type="datetimeFigureOut">
              <a:rPr lang="en-GB" smtClean="0"/>
              <a:t>16/09/2024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762A1-AABB-4D1B-970A-C1676527E9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74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666183"/>
            <a:ext cx="8280400" cy="45704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369218"/>
            <a:ext cx="8280400" cy="3363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4800" y="4732338"/>
            <a:ext cx="2057400" cy="211203"/>
          </a:xfrm>
          <a:prstGeom prst="rect">
            <a:avLst/>
          </a:prstGeom>
        </p:spPr>
        <p:txBody>
          <a:bodyPr vert="horz" lIns="0" tIns="7200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6C014-CAD3-4D6C-BA28-E4992545FB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70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2">
          <p15:clr>
            <a:srgbClr val="F26B43"/>
          </p15:clr>
        </p15:guide>
        <p15:guide id="2" pos="5488">
          <p15:clr>
            <a:srgbClr val="F26B43"/>
          </p15:clr>
        </p15:guide>
        <p15:guide id="3" orient="horz" pos="259">
          <p15:clr>
            <a:srgbClr val="F26B43"/>
          </p15:clr>
        </p15:guide>
        <p15:guide id="4" orient="horz" pos="2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5.gif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17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7584" y="1995686"/>
            <a:ext cx="61926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 Light" panose="020F0302020204030204" pitchFamily="34" charset="0"/>
              </a:rPr>
              <a:t>Hallfield Presentation</a:t>
            </a:r>
          </a:p>
          <a:p>
            <a:r>
              <a:rPr lang="en-GB" sz="2800" dirty="0">
                <a:solidFill>
                  <a:schemeClr val="bg1"/>
                </a:solidFill>
                <a:latin typeface="Calibri Light" panose="020F0302020204030204" pitchFamily="34" charset="0"/>
              </a:rPr>
              <a:t>26.06.2023</a:t>
            </a:r>
          </a:p>
          <a:p>
            <a:r>
              <a:rPr lang="en-GB" sz="2800" b="1" i="1" dirty="0">
                <a:solidFill>
                  <a:schemeClr val="bg1"/>
                </a:solidFill>
                <a:latin typeface="Calibri Light" panose="020F0302020204030204" pitchFamily="34" charset="0"/>
              </a:rPr>
              <a:t>Marc Jeffrey</a:t>
            </a:r>
            <a:endParaRPr lang="en-GB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Picture 2" descr="undefined">
            <a:extLst>
              <a:ext uri="{FF2B5EF4-FFF2-40B4-BE49-F238E27FC236}">
                <a16:creationId xmlns:a16="http://schemas.microsoft.com/office/drawing/2014/main" id="{805F60F1-D6E9-BBB8-0C36-4379D3FA4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9" b="9412"/>
          <a:stretch/>
        </p:blipFill>
        <p:spPr bwMode="auto">
          <a:xfrm>
            <a:off x="1" y="0"/>
            <a:ext cx="9156644" cy="504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-12643" y="0"/>
            <a:ext cx="9156643" cy="5143500"/>
          </a:xfrm>
          <a:prstGeom prst="rect">
            <a:avLst/>
          </a:prstGeom>
          <a:solidFill>
            <a:srgbClr val="800000">
              <a:alpha val="47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58FA3F-22FB-2AD9-7291-B077E05A8C62}"/>
              </a:ext>
            </a:extLst>
          </p:cNvPr>
          <p:cNvSpPr txBox="1"/>
          <p:nvPr/>
        </p:nvSpPr>
        <p:spPr>
          <a:xfrm>
            <a:off x="467545" y="826881"/>
            <a:ext cx="381642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b="1" dirty="0">
                <a:solidFill>
                  <a:schemeClr val="bg1"/>
                </a:solidFill>
                <a:latin typeface="Calibri Light" panose="020F0302020204030204" pitchFamily="34" charset="0"/>
              </a:rPr>
              <a:t>Y107 </a:t>
            </a:r>
          </a:p>
          <a:p>
            <a:r>
              <a:rPr lang="en-GB" sz="3500" b="1" dirty="0">
                <a:solidFill>
                  <a:schemeClr val="bg1"/>
                </a:solidFill>
                <a:latin typeface="Calibri Light" panose="020F0302020204030204" pitchFamily="34" charset="0"/>
              </a:rPr>
              <a:t>John </a:t>
            </a:r>
            <a:r>
              <a:rPr lang="en-GB" sz="3500" b="1" dirty="0" err="1">
                <a:solidFill>
                  <a:schemeClr val="bg1"/>
                </a:solidFill>
                <a:latin typeface="Calibri Light" panose="020F0302020204030204" pitchFamily="34" charset="0"/>
              </a:rPr>
              <a:t>Aird</a:t>
            </a:r>
            <a:r>
              <a:rPr lang="en-GB" sz="3500" b="1" dirty="0">
                <a:solidFill>
                  <a:schemeClr val="bg1"/>
                </a:solidFill>
                <a:latin typeface="Calibri Light" panose="020F0302020204030204" pitchFamily="34" charset="0"/>
              </a:rPr>
              <a:t> Court</a:t>
            </a:r>
          </a:p>
          <a:p>
            <a:r>
              <a:rPr lang="en-GB" sz="3000" dirty="0">
                <a:solidFill>
                  <a:schemeClr val="bg1"/>
                </a:solidFill>
                <a:latin typeface="Calibri Light" panose="020F0302020204030204" pitchFamily="34" charset="0"/>
              </a:rPr>
              <a:t>Service Provider’s Proposals (SPP) Presentation </a:t>
            </a:r>
          </a:p>
          <a:p>
            <a:pPr algn="just"/>
            <a:r>
              <a:rPr lang="en-GB" sz="3000" dirty="0">
                <a:solidFill>
                  <a:schemeClr val="bg1"/>
                </a:solidFill>
                <a:latin typeface="Calibri Light" panose="020F0302020204030204" pitchFamily="34" charset="0"/>
              </a:rPr>
              <a:t>12</a:t>
            </a:r>
            <a:r>
              <a:rPr lang="en-GB" sz="3000" baseline="30000" dirty="0">
                <a:solidFill>
                  <a:schemeClr val="bg1"/>
                </a:solidFill>
                <a:latin typeface="Calibri Light" panose="020F0302020204030204" pitchFamily="34" charset="0"/>
              </a:rPr>
              <a:t>th</a:t>
            </a:r>
            <a:r>
              <a:rPr lang="en-GB" sz="3000" dirty="0">
                <a:solidFill>
                  <a:schemeClr val="bg1"/>
                </a:solidFill>
                <a:latin typeface="Calibri Light" panose="020F0302020204030204" pitchFamily="34" charset="0"/>
              </a:rPr>
              <a:t> September 2024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594" y="3507854"/>
            <a:ext cx="1834854" cy="9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1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55526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9616" y="5039394"/>
            <a:ext cx="9153616" cy="19780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404" y="64919"/>
            <a:ext cx="795038" cy="4272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5597" y="51471"/>
            <a:ext cx="2802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John </a:t>
            </a:r>
            <a:r>
              <a:rPr lang="en-GB" sz="2400" dirty="0" err="1">
                <a:solidFill>
                  <a:schemeClr val="bg1"/>
                </a:solidFill>
              </a:rPr>
              <a:t>Aird</a:t>
            </a:r>
            <a:r>
              <a:rPr lang="en-GB" sz="2400" dirty="0">
                <a:solidFill>
                  <a:schemeClr val="bg1"/>
                </a:solidFill>
              </a:rPr>
              <a:t> Court Y107</a:t>
            </a:r>
          </a:p>
        </p:txBody>
      </p:sp>
      <p:graphicFrame>
        <p:nvGraphicFramePr>
          <p:cNvPr id="2" name="Table 12">
            <a:extLst>
              <a:ext uri="{FF2B5EF4-FFF2-40B4-BE49-F238E27FC236}">
                <a16:creationId xmlns:a16="http://schemas.microsoft.com/office/drawing/2014/main" id="{7DC2FD14-F509-F2F8-74E5-0304AE1FE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512753"/>
              </p:ext>
            </p:extLst>
          </p:nvPr>
        </p:nvGraphicFramePr>
        <p:xfrm>
          <a:off x="1763688" y="699542"/>
          <a:ext cx="2183904" cy="557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3904">
                  <a:extLst>
                    <a:ext uri="{9D8B030D-6E8A-4147-A177-3AD203B41FA5}">
                      <a16:colId xmlns:a16="http://schemas.microsoft.com/office/drawing/2014/main" val="1476753370"/>
                    </a:ext>
                  </a:extLst>
                </a:gridCol>
              </a:tblGrid>
              <a:tr h="55721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Window Survey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195594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413C0D2C-1193-A290-CCC8-9191A0D4B1C8}"/>
              </a:ext>
            </a:extLst>
          </p:cNvPr>
          <p:cNvGrpSpPr/>
          <p:nvPr/>
        </p:nvGrpSpPr>
        <p:grpSpPr>
          <a:xfrm>
            <a:off x="5508104" y="638937"/>
            <a:ext cx="3384376" cy="4021045"/>
            <a:chOff x="6612270" y="2373563"/>
            <a:chExt cx="2509983" cy="251694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F3CFE75-73DC-85B3-950F-BEEF1CE27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53368" y="2421624"/>
              <a:ext cx="2468885" cy="2468885"/>
            </a:xfrm>
            <a:prstGeom prst="rect">
              <a:avLst/>
            </a:prstGeom>
          </p:spPr>
        </p:pic>
        <p:pic>
          <p:nvPicPr>
            <p:cNvPr id="10" name="Picture 9" descr="Shape, circle&#10;&#10;Description automatically generated">
              <a:extLst>
                <a:ext uri="{FF2B5EF4-FFF2-40B4-BE49-F238E27FC236}">
                  <a16:creationId xmlns:a16="http://schemas.microsoft.com/office/drawing/2014/main" id="{6810C6E5-C39C-5030-8CB5-CC8B8950B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2270" y="2373563"/>
              <a:ext cx="2468885" cy="2468885"/>
            </a:xfrm>
            <a:prstGeom prst="rect">
              <a:avLst/>
            </a:prstGeom>
          </p:spPr>
        </p:pic>
      </p:grpSp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409B8A4A-6F05-EDCE-EA8D-8B2F3A4B0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092019"/>
              </p:ext>
            </p:extLst>
          </p:nvPr>
        </p:nvGraphicFramePr>
        <p:xfrm>
          <a:off x="306936" y="1155736"/>
          <a:ext cx="5145754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5754">
                  <a:extLst>
                    <a:ext uri="{9D8B030D-6E8A-4147-A177-3AD203B41FA5}">
                      <a16:colId xmlns:a16="http://schemas.microsoft.com/office/drawing/2014/main" val="1476753370"/>
                    </a:ext>
                  </a:extLst>
                </a:gridCol>
              </a:tblGrid>
              <a:tr h="340766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accent2"/>
                          </a:solidFill>
                        </a:rPr>
                        <a:t>Our RLO will make an appointment with the residents and leaseholders.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solidFill>
                          <a:schemeClr val="accent2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accent2"/>
                          </a:solidFill>
                        </a:rPr>
                        <a:t>Our surveyor will carry out a survey and compile a report with measurements to proceed to manufacture.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accent2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accent2"/>
                          </a:solidFill>
                        </a:rPr>
                        <a:t>As a part of the survey, this will include identifying any making good and/or decoration works that is required for the new windows and doors to be installed.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dirty="0">
                        <a:solidFill>
                          <a:schemeClr val="accent2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accent2"/>
                          </a:solidFill>
                        </a:rPr>
                        <a:t>During this visit, Axis will also conduct a pre-condition survey to ascertain the current condition of the property.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solidFill>
                          <a:schemeClr val="accent2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accent2"/>
                          </a:solidFill>
                        </a:rPr>
                        <a:t>Time for the survey will be up to 1 hour.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200" dirty="0">
                        <a:solidFill>
                          <a:schemeClr val="accent2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accent2"/>
                          </a:solidFill>
                        </a:rPr>
                        <a:t>Once the windows have been manufactured (est. 8-10 weeks), we will inform residents of an installation date. A minimum of two weeks’ notice will be given.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200" dirty="0">
                        <a:solidFill>
                          <a:schemeClr val="accent2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accent2"/>
                          </a:solidFill>
                        </a:rPr>
                        <a:t>During this visit, the pre-condition survey will be checked and amended if any change has occurred in a residents property.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195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55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D379F7-AA72-438F-8E19-0AC795000260}"/>
              </a:ext>
            </a:extLst>
          </p:cNvPr>
          <p:cNvCxnSpPr>
            <a:cxnSpLocks/>
          </p:cNvCxnSpPr>
          <p:nvPr/>
        </p:nvCxnSpPr>
        <p:spPr>
          <a:xfrm>
            <a:off x="780645" y="1874586"/>
            <a:ext cx="0" cy="1653474"/>
          </a:xfrm>
          <a:prstGeom prst="line">
            <a:avLst/>
          </a:prstGeom>
          <a:ln w="76200">
            <a:solidFill>
              <a:srgbClr val="FF8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AA5DD17-8DD5-93DE-B7FC-515CD8D1C632}"/>
              </a:ext>
            </a:extLst>
          </p:cNvPr>
          <p:cNvGrpSpPr/>
          <p:nvPr/>
        </p:nvGrpSpPr>
        <p:grpSpPr>
          <a:xfrm>
            <a:off x="5257802" y="317315"/>
            <a:ext cx="3737852" cy="3665993"/>
            <a:chOff x="6478375" y="2253563"/>
            <a:chExt cx="2517279" cy="2468885"/>
          </a:xfrm>
        </p:grpSpPr>
        <p:pic>
          <p:nvPicPr>
            <p:cNvPr id="11" name="Picture 10" descr="A picture containing person, indoor&#10;&#10;Description automatically generated">
              <a:extLst>
                <a:ext uri="{FF2B5EF4-FFF2-40B4-BE49-F238E27FC236}">
                  <a16:creationId xmlns:a16="http://schemas.microsoft.com/office/drawing/2014/main" id="{EDE69555-F2AE-4E84-BAAF-E1817DE46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6769" y="2253563"/>
              <a:ext cx="2468885" cy="2468885"/>
            </a:xfrm>
            <a:prstGeom prst="rect">
              <a:avLst/>
            </a:prstGeom>
          </p:spPr>
        </p:pic>
        <p:pic>
          <p:nvPicPr>
            <p:cNvPr id="13" name="Picture 12" descr="Shape, rectangle&#10;&#10;Description automatically generated">
              <a:extLst>
                <a:ext uri="{FF2B5EF4-FFF2-40B4-BE49-F238E27FC236}">
                  <a16:creationId xmlns:a16="http://schemas.microsoft.com/office/drawing/2014/main" id="{8B7D7C02-E6E5-4D7B-A858-9064E888D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8375" y="2253563"/>
              <a:ext cx="2468885" cy="246888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D9F52EE-5C1B-4504-8316-A47B7678B661}"/>
              </a:ext>
            </a:extLst>
          </p:cNvPr>
          <p:cNvSpPr txBox="1"/>
          <p:nvPr/>
        </p:nvSpPr>
        <p:spPr>
          <a:xfrm>
            <a:off x="1017957" y="1874586"/>
            <a:ext cx="4849435" cy="17241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RESIDENT </a:t>
            </a:r>
            <a:br>
              <a:rPr kumimoji="0" lang="en-GB" sz="4400" b="1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4400" b="1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FOCUSED SERVICE</a:t>
            </a:r>
          </a:p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100" normalizeH="0" baseline="0" noProof="0" dirty="0">
                <a:ln>
                  <a:noFill/>
                </a:ln>
                <a:solidFill>
                  <a:srgbClr val="F89828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OUR RESIDENTS MATTER</a:t>
            </a:r>
          </a:p>
        </p:txBody>
      </p:sp>
    </p:spTree>
    <p:extLst>
      <p:ext uri="{BB962C8B-B14F-4D97-AF65-F5344CB8AC3E}">
        <p14:creationId xmlns:p14="http://schemas.microsoft.com/office/powerpoint/2010/main" val="318412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699035-AD74-D226-8124-1D15DFF3A1F4}"/>
              </a:ext>
            </a:extLst>
          </p:cNvPr>
          <p:cNvSpPr txBox="1"/>
          <p:nvPr/>
        </p:nvSpPr>
        <p:spPr>
          <a:xfrm>
            <a:off x="421943" y="555526"/>
            <a:ext cx="6670337" cy="5047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600" cap="none" spc="200" normalizeH="0" baseline="0" noProof="0" dirty="0">
                <a:ln>
                  <a:noFill/>
                </a:ln>
                <a:solidFill>
                  <a:srgbClr val="A800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CLEAR COMMUNICATION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D21EEE-0FEB-5517-5373-0EA7BEAF7DC3}"/>
              </a:ext>
            </a:extLst>
          </p:cNvPr>
          <p:cNvSpPr txBox="1"/>
          <p:nvPr/>
        </p:nvSpPr>
        <p:spPr>
          <a:xfrm>
            <a:off x="421942" y="1060280"/>
            <a:ext cx="685016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84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aim to build a close relationship with residents and keep you informed of progress throughout the project. </a:t>
            </a:r>
            <a:r>
              <a:rPr lang="en-GB" sz="1600" dirty="0">
                <a:solidFill>
                  <a:srgbClr val="FF8400"/>
                </a:solidFill>
                <a:latin typeface="Calibri"/>
              </a:rPr>
              <a:t>A Resident Liaison Officer will be available throughout the project during working hours in our Resident Drop-In Location.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84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052103-854D-5093-7054-EED48AFA1AA9}"/>
              </a:ext>
            </a:extLst>
          </p:cNvPr>
          <p:cNvSpPr txBox="1"/>
          <p:nvPr/>
        </p:nvSpPr>
        <p:spPr>
          <a:xfrm>
            <a:off x="431800" y="4739245"/>
            <a:ext cx="21710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RESIDENTS MATTER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67C1CD-DAC5-9BD9-D535-F3568FFBDBB6}"/>
              </a:ext>
            </a:extLst>
          </p:cNvPr>
          <p:cNvSpPr txBox="1"/>
          <p:nvPr/>
        </p:nvSpPr>
        <p:spPr>
          <a:xfrm>
            <a:off x="5980952" y="4342333"/>
            <a:ext cx="28949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…so you are comfortable with the work taking place around your property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81265D-6A27-B4C9-C4CD-F33F8D56C4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2087576"/>
            <a:ext cx="1888908" cy="2520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C84D58-4FF0-396B-3990-E06FD8D080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728" y="2087576"/>
            <a:ext cx="1882646" cy="2520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DABC9E4-6D2D-11A6-7934-6B3051C5EF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394" y="2087576"/>
            <a:ext cx="1775892" cy="2520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B992629-FE96-D2FE-5658-392806967FBC}"/>
              </a:ext>
            </a:extLst>
          </p:cNvPr>
          <p:cNvGrpSpPr/>
          <p:nvPr/>
        </p:nvGrpSpPr>
        <p:grpSpPr>
          <a:xfrm>
            <a:off x="4098306" y="2087576"/>
            <a:ext cx="1786796" cy="2520000"/>
            <a:chOff x="2555776" y="51470"/>
            <a:chExt cx="3368517" cy="491833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58A0921-6DC9-BE28-ABAC-4415B6CD2497}"/>
                </a:ext>
              </a:extLst>
            </p:cNvPr>
            <p:cNvSpPr/>
            <p:nvPr/>
          </p:nvSpPr>
          <p:spPr>
            <a:xfrm>
              <a:off x="2555776" y="2355726"/>
              <a:ext cx="3367228" cy="28803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E7CB5D2-A3A8-DB13-1B71-589ED9F9F181}"/>
                </a:ext>
              </a:extLst>
            </p:cNvPr>
            <p:cNvGrpSpPr/>
            <p:nvPr/>
          </p:nvGrpSpPr>
          <p:grpSpPr>
            <a:xfrm>
              <a:off x="2555776" y="51470"/>
              <a:ext cx="3368517" cy="4918333"/>
              <a:chOff x="2555776" y="51470"/>
              <a:chExt cx="3368517" cy="4918333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66E6E13-A7ED-4B34-3D82-6DEDCB4BFA84}"/>
                  </a:ext>
                </a:extLst>
              </p:cNvPr>
              <p:cNvGrpSpPr/>
              <p:nvPr/>
            </p:nvGrpSpPr>
            <p:grpSpPr>
              <a:xfrm>
                <a:off x="2555776" y="51470"/>
                <a:ext cx="3367228" cy="2392226"/>
                <a:chOff x="2555776" y="51470"/>
                <a:chExt cx="3367228" cy="2392226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9976DDF3-8413-5169-8FCD-FA550862D8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55776" y="51470"/>
                  <a:ext cx="3367228" cy="2392226"/>
                </a:xfrm>
                <a:prstGeom prst="rect">
                  <a:avLst/>
                </a:prstGeom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EF3279CB-9543-67E7-9A81-F56791E0187A}"/>
                    </a:ext>
                  </a:extLst>
                </p:cNvPr>
                <p:cNvSpPr/>
                <p:nvPr/>
              </p:nvSpPr>
              <p:spPr>
                <a:xfrm>
                  <a:off x="4629150" y="1976438"/>
                  <a:ext cx="590550" cy="414337"/>
                </a:xfrm>
                <a:custGeom>
                  <a:avLst/>
                  <a:gdLst>
                    <a:gd name="connsiteX0" fmla="*/ 0 w 590550"/>
                    <a:gd name="connsiteY0" fmla="*/ 352425 h 414337"/>
                    <a:gd name="connsiteX1" fmla="*/ 23813 w 590550"/>
                    <a:gd name="connsiteY1" fmla="*/ 252412 h 414337"/>
                    <a:gd name="connsiteX2" fmla="*/ 90488 w 590550"/>
                    <a:gd name="connsiteY2" fmla="*/ 204787 h 414337"/>
                    <a:gd name="connsiteX3" fmla="*/ 128588 w 590550"/>
                    <a:gd name="connsiteY3" fmla="*/ 71437 h 414337"/>
                    <a:gd name="connsiteX4" fmla="*/ 290513 w 590550"/>
                    <a:gd name="connsiteY4" fmla="*/ 14287 h 414337"/>
                    <a:gd name="connsiteX5" fmla="*/ 490538 w 590550"/>
                    <a:gd name="connsiteY5" fmla="*/ 0 h 414337"/>
                    <a:gd name="connsiteX6" fmla="*/ 557213 w 590550"/>
                    <a:gd name="connsiteY6" fmla="*/ 157162 h 414337"/>
                    <a:gd name="connsiteX7" fmla="*/ 590550 w 590550"/>
                    <a:gd name="connsiteY7" fmla="*/ 328612 h 414337"/>
                    <a:gd name="connsiteX8" fmla="*/ 590550 w 590550"/>
                    <a:gd name="connsiteY8" fmla="*/ 395287 h 414337"/>
                    <a:gd name="connsiteX9" fmla="*/ 538163 w 590550"/>
                    <a:gd name="connsiteY9" fmla="*/ 414337 h 414337"/>
                    <a:gd name="connsiteX10" fmla="*/ 0 w 590550"/>
                    <a:gd name="connsiteY10" fmla="*/ 352425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0550" h="414337">
                      <a:moveTo>
                        <a:pt x="0" y="352425"/>
                      </a:moveTo>
                      <a:lnTo>
                        <a:pt x="23813" y="252412"/>
                      </a:lnTo>
                      <a:lnTo>
                        <a:pt x="90488" y="204787"/>
                      </a:lnTo>
                      <a:lnTo>
                        <a:pt x="128588" y="71437"/>
                      </a:lnTo>
                      <a:lnTo>
                        <a:pt x="290513" y="14287"/>
                      </a:lnTo>
                      <a:lnTo>
                        <a:pt x="490538" y="0"/>
                      </a:lnTo>
                      <a:lnTo>
                        <a:pt x="557213" y="157162"/>
                      </a:lnTo>
                      <a:lnTo>
                        <a:pt x="590550" y="328612"/>
                      </a:lnTo>
                      <a:lnTo>
                        <a:pt x="590550" y="395287"/>
                      </a:lnTo>
                      <a:lnTo>
                        <a:pt x="538163" y="414337"/>
                      </a:lnTo>
                      <a:lnTo>
                        <a:pt x="0" y="3524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E043B28C-D8B0-43D9-8E9D-259BFA247BB8}"/>
                  </a:ext>
                </a:extLst>
              </p:cNvPr>
              <p:cNvGrpSpPr/>
              <p:nvPr/>
            </p:nvGrpSpPr>
            <p:grpSpPr>
              <a:xfrm>
                <a:off x="2555776" y="2593539"/>
                <a:ext cx="3368517" cy="2376264"/>
                <a:chOff x="2555776" y="2593539"/>
                <a:chExt cx="3368517" cy="2376264"/>
              </a:xfrm>
            </p:grpSpPr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6A14DAA2-24A4-6CFC-F14E-0B652A0190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55776" y="2593539"/>
                  <a:ext cx="3368517" cy="2376264"/>
                </a:xfrm>
                <a:prstGeom prst="rect">
                  <a:avLst/>
                </a:prstGeom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</p:pic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6C07D728-C7D4-8F97-B5DE-99207BF49147}"/>
                    </a:ext>
                  </a:extLst>
                </p:cNvPr>
                <p:cNvSpPr/>
                <p:nvPr/>
              </p:nvSpPr>
              <p:spPr>
                <a:xfrm>
                  <a:off x="4644008" y="2643758"/>
                  <a:ext cx="576064" cy="36004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28FA300-4BD2-D005-66BA-BA4C407A5943}"/>
              </a:ext>
            </a:extLst>
          </p:cNvPr>
          <p:cNvSpPr txBox="1"/>
          <p:nvPr/>
        </p:nvSpPr>
        <p:spPr>
          <a:xfrm>
            <a:off x="431798" y="1786222"/>
            <a:ext cx="591566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have a number of communication tools…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B130427-0897-B137-C844-282FBA96B161}"/>
              </a:ext>
            </a:extLst>
          </p:cNvPr>
          <p:cNvGrpSpPr/>
          <p:nvPr/>
        </p:nvGrpSpPr>
        <p:grpSpPr>
          <a:xfrm>
            <a:off x="6160782" y="1688052"/>
            <a:ext cx="2705589" cy="2752968"/>
            <a:chOff x="6117641" y="2153580"/>
            <a:chExt cx="2493448" cy="2537112"/>
          </a:xfrm>
        </p:grpSpPr>
        <p:pic>
          <p:nvPicPr>
            <p:cNvPr id="33" name="Picture 32" descr="Two people looking at each other&#10;&#10;Description automatically generated with medium confidence">
              <a:extLst>
                <a:ext uri="{FF2B5EF4-FFF2-40B4-BE49-F238E27FC236}">
                  <a16:creationId xmlns:a16="http://schemas.microsoft.com/office/drawing/2014/main" id="{9219AB08-CB82-ECB5-8619-F9850D4AC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2204" y="2221807"/>
              <a:ext cx="2468885" cy="2468885"/>
            </a:xfrm>
            <a:prstGeom prst="rect">
              <a:avLst/>
            </a:prstGeom>
          </p:spPr>
        </p:pic>
        <p:pic>
          <p:nvPicPr>
            <p:cNvPr id="34" name="Picture 33" descr="Shape, rectangle&#10;&#10;Description automatically generated">
              <a:extLst>
                <a:ext uri="{FF2B5EF4-FFF2-40B4-BE49-F238E27FC236}">
                  <a16:creationId xmlns:a16="http://schemas.microsoft.com/office/drawing/2014/main" id="{41CBD8C2-F10F-13E7-C3EA-810D5DDF7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7641" y="2153580"/>
              <a:ext cx="2468885" cy="2468885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854AD56-640C-054E-237F-3732DA4D97D9}"/>
              </a:ext>
            </a:extLst>
          </p:cNvPr>
          <p:cNvSpPr/>
          <p:nvPr/>
        </p:nvSpPr>
        <p:spPr>
          <a:xfrm>
            <a:off x="0" y="0"/>
            <a:ext cx="9144000" cy="427527"/>
          </a:xfrm>
          <a:prstGeom prst="rect">
            <a:avLst/>
          </a:prstGeom>
          <a:solidFill>
            <a:srgbClr val="800000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BEF1E5-BE4F-C4BD-DC7C-32EAE1032970}"/>
              </a:ext>
            </a:extLst>
          </p:cNvPr>
          <p:cNvSpPr/>
          <p:nvPr/>
        </p:nvSpPr>
        <p:spPr>
          <a:xfrm>
            <a:off x="0" y="4995920"/>
            <a:ext cx="9144000" cy="14758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42094D-EBB2-E6EE-392E-FE12880C609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1470"/>
            <a:ext cx="909994" cy="27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36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creenshot of a screenshot of a couple of people&#10;&#10;Description automatically generated with low confidence">
            <a:extLst>
              <a:ext uri="{FF2B5EF4-FFF2-40B4-BE49-F238E27FC236}">
                <a16:creationId xmlns:a16="http://schemas.microsoft.com/office/drawing/2014/main" id="{50B64CE1-9908-4EDA-AE70-8D20D52E99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3182" y="6377492"/>
            <a:ext cx="1863088" cy="338229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856D85F-24C8-4D18-A0C5-3E6490A8458C}"/>
              </a:ext>
            </a:extLst>
          </p:cNvPr>
          <p:cNvGrpSpPr/>
          <p:nvPr/>
        </p:nvGrpSpPr>
        <p:grpSpPr>
          <a:xfrm>
            <a:off x="4046609" y="800223"/>
            <a:ext cx="1863088" cy="4140194"/>
            <a:chOff x="3397136" y="4048997"/>
            <a:chExt cx="2484117" cy="5520259"/>
          </a:xfrm>
        </p:grpSpPr>
        <p:pic>
          <p:nvPicPr>
            <p:cNvPr id="15" name="Picture 14" descr="A screenshot of a phone&#10;&#10;Description automatically generated with medium confidence">
              <a:extLst>
                <a:ext uri="{FF2B5EF4-FFF2-40B4-BE49-F238E27FC236}">
                  <a16:creationId xmlns:a16="http://schemas.microsoft.com/office/drawing/2014/main" id="{C1FA3867-A7D7-4A7E-A553-A610B3324F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97136" y="5964713"/>
              <a:ext cx="2484117" cy="3604543"/>
            </a:xfrm>
            <a:prstGeom prst="rect">
              <a:avLst/>
            </a:prstGeom>
          </p:spPr>
        </p:pic>
        <p:pic>
          <p:nvPicPr>
            <p:cNvPr id="28" name="Picture 27" descr="A picture containing text, electronics, screenshot, web page&#10;&#10;Description automatically generated">
              <a:extLst>
                <a:ext uri="{FF2B5EF4-FFF2-40B4-BE49-F238E27FC236}">
                  <a16:creationId xmlns:a16="http://schemas.microsoft.com/office/drawing/2014/main" id="{89B75B86-EC1F-47B3-8012-0D218E452E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00223" y="4048997"/>
              <a:ext cx="2481030" cy="1915719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1D392C8-ECD5-4977-9356-2113EAC13961}"/>
              </a:ext>
            </a:extLst>
          </p:cNvPr>
          <p:cNvGrpSpPr/>
          <p:nvPr/>
        </p:nvGrpSpPr>
        <p:grpSpPr>
          <a:xfrm>
            <a:off x="4046609" y="800222"/>
            <a:ext cx="1863088" cy="4140195"/>
            <a:chOff x="3180737" y="3703377"/>
            <a:chExt cx="2484117" cy="5520260"/>
          </a:xfrm>
        </p:grpSpPr>
        <p:pic>
          <p:nvPicPr>
            <p:cNvPr id="16" name="Picture 15" descr="A screenshot of a building under construction&#10;&#10;Description automatically generated with medium confidence">
              <a:extLst>
                <a:ext uri="{FF2B5EF4-FFF2-40B4-BE49-F238E27FC236}">
                  <a16:creationId xmlns:a16="http://schemas.microsoft.com/office/drawing/2014/main" id="{1EBB9792-0BB0-4BF6-870B-D693B55D33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80737" y="5619095"/>
              <a:ext cx="2484117" cy="3604542"/>
            </a:xfrm>
            <a:prstGeom prst="rect">
              <a:avLst/>
            </a:prstGeom>
          </p:spPr>
        </p:pic>
        <p:pic>
          <p:nvPicPr>
            <p:cNvPr id="26" name="Picture 25" descr="A picture containing text, electronics, screenshot, web page&#10;&#10;Description automatically generated">
              <a:extLst>
                <a:ext uri="{FF2B5EF4-FFF2-40B4-BE49-F238E27FC236}">
                  <a16:creationId xmlns:a16="http://schemas.microsoft.com/office/drawing/2014/main" id="{7FD5C3FD-C997-4E1D-907F-7D9985C36E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82280" y="3703377"/>
              <a:ext cx="2481030" cy="191571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E8F4FB3-E997-48F1-8E86-279A09A334BB}"/>
              </a:ext>
            </a:extLst>
          </p:cNvPr>
          <p:cNvGrpSpPr/>
          <p:nvPr/>
        </p:nvGrpSpPr>
        <p:grpSpPr>
          <a:xfrm>
            <a:off x="4046609" y="800223"/>
            <a:ext cx="1863088" cy="4140194"/>
            <a:chOff x="387868" y="4564381"/>
            <a:chExt cx="2484117" cy="5520259"/>
          </a:xfrm>
        </p:grpSpPr>
        <p:pic>
          <p:nvPicPr>
            <p:cNvPr id="17" name="Picture 16" descr="A screenshot of a phone&#10;&#10;Description automatically generated with low confidence">
              <a:extLst>
                <a:ext uri="{FF2B5EF4-FFF2-40B4-BE49-F238E27FC236}">
                  <a16:creationId xmlns:a16="http://schemas.microsoft.com/office/drawing/2014/main" id="{1F315AC0-654F-458F-AF1B-67B3DAB9E4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7868" y="6480099"/>
              <a:ext cx="2484117" cy="3604541"/>
            </a:xfrm>
            <a:prstGeom prst="rect">
              <a:avLst/>
            </a:prstGeom>
          </p:spPr>
        </p:pic>
        <p:pic>
          <p:nvPicPr>
            <p:cNvPr id="9" name="Picture 8" descr="A picture containing text, electronics, screenshot, web page&#10;&#10;Description automatically generated">
              <a:extLst>
                <a:ext uri="{FF2B5EF4-FFF2-40B4-BE49-F238E27FC236}">
                  <a16:creationId xmlns:a16="http://schemas.microsoft.com/office/drawing/2014/main" id="{7ED38B05-D0E5-4AA7-9EE8-04E0F2F326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7868" y="4564381"/>
              <a:ext cx="2481030" cy="1915719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CBDACB-0B07-4306-BBFC-BFC6979C9FE6}"/>
              </a:ext>
            </a:extLst>
          </p:cNvPr>
          <p:cNvGrpSpPr/>
          <p:nvPr/>
        </p:nvGrpSpPr>
        <p:grpSpPr>
          <a:xfrm>
            <a:off x="4022731" y="800222"/>
            <a:ext cx="1910843" cy="4196033"/>
            <a:chOff x="3056101" y="4564381"/>
            <a:chExt cx="2484117" cy="5520260"/>
          </a:xfrm>
        </p:grpSpPr>
        <p:pic>
          <p:nvPicPr>
            <p:cNvPr id="18" name="Picture 17" descr="A screenshot of a phone&#10;&#10;Description automatically generated with medium confidence">
              <a:extLst>
                <a:ext uri="{FF2B5EF4-FFF2-40B4-BE49-F238E27FC236}">
                  <a16:creationId xmlns:a16="http://schemas.microsoft.com/office/drawing/2014/main" id="{12D384BB-2129-4D3D-8297-16C5A85EA4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56101" y="6480099"/>
              <a:ext cx="2484117" cy="3604542"/>
            </a:xfrm>
            <a:prstGeom prst="rect">
              <a:avLst/>
            </a:prstGeom>
          </p:spPr>
        </p:pic>
        <p:pic>
          <p:nvPicPr>
            <p:cNvPr id="24" name="Picture 23" descr="A picture containing text, electronics, screenshot, web page&#10;&#10;Description automatically generated">
              <a:extLst>
                <a:ext uri="{FF2B5EF4-FFF2-40B4-BE49-F238E27FC236}">
                  <a16:creationId xmlns:a16="http://schemas.microsoft.com/office/drawing/2014/main" id="{6D86A9FE-20FA-412E-8D9C-AF9EAB6F87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56101" y="4564381"/>
              <a:ext cx="2481030" cy="1915719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7D1C4C6-174A-4201-9915-A681AE9BBF47}"/>
              </a:ext>
            </a:extLst>
          </p:cNvPr>
          <p:cNvGrpSpPr/>
          <p:nvPr/>
        </p:nvGrpSpPr>
        <p:grpSpPr>
          <a:xfrm>
            <a:off x="4036053" y="2276437"/>
            <a:ext cx="1861724" cy="2682639"/>
            <a:chOff x="1028766" y="2715206"/>
            <a:chExt cx="2482298" cy="316827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22B58DD-458D-45A7-B7A0-067FF8FF7C6E}"/>
                </a:ext>
              </a:extLst>
            </p:cNvPr>
            <p:cNvSpPr/>
            <p:nvPr/>
          </p:nvSpPr>
          <p:spPr>
            <a:xfrm>
              <a:off x="1028766" y="2715206"/>
              <a:ext cx="2482298" cy="316827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26" name="Picture 2" descr="7 Reasons to Implement In-App Chat For Your Mobile App – Customer Service  Blog from HappyFox">
              <a:extLst>
                <a:ext uri="{FF2B5EF4-FFF2-40B4-BE49-F238E27FC236}">
                  <a16:creationId xmlns:a16="http://schemas.microsoft.com/office/drawing/2014/main" id="{C423FB97-1F16-40AA-9E25-108D12E61E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46820" y="2782112"/>
              <a:ext cx="2446190" cy="1089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2" descr="7 Reasons to Implement In-App Chat For Your Mobile App – Customer Service  Blog from HappyFox">
            <a:extLst>
              <a:ext uri="{FF2B5EF4-FFF2-40B4-BE49-F238E27FC236}">
                <a16:creationId xmlns:a16="http://schemas.microsoft.com/office/drawing/2014/main" id="{FD03DB7C-0667-472F-ADEF-047F42407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9593" y="3144041"/>
            <a:ext cx="1834643" cy="44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7 Reasons to Implement In-App Chat For Your Mobile App – Customer Service  Blog from HappyFox">
            <a:extLst>
              <a:ext uri="{FF2B5EF4-FFF2-40B4-BE49-F238E27FC236}">
                <a16:creationId xmlns:a16="http://schemas.microsoft.com/office/drawing/2014/main" id="{04D5174B-1CF9-4250-A210-16AFC73B8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9593" y="3606309"/>
            <a:ext cx="1834643" cy="3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7 Reasons to Implement In-App Chat For Your Mobile App – Customer Service  Blog from HappyFox">
            <a:extLst>
              <a:ext uri="{FF2B5EF4-FFF2-40B4-BE49-F238E27FC236}">
                <a16:creationId xmlns:a16="http://schemas.microsoft.com/office/drawing/2014/main" id="{E4E3EB64-1EC2-4792-942E-EC6F234BA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9593" y="3961467"/>
            <a:ext cx="1834643" cy="50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7 Reasons to Implement In-App Chat For Your Mobile App – Customer Service  Blog from HappyFox">
            <a:extLst>
              <a:ext uri="{FF2B5EF4-FFF2-40B4-BE49-F238E27FC236}">
                <a16:creationId xmlns:a16="http://schemas.microsoft.com/office/drawing/2014/main" id="{390D152C-44AA-4F6E-AC5F-F570A6064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9593" y="4412505"/>
            <a:ext cx="1834643" cy="36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5325BE45-05CD-44FE-A0DA-501E1988AA23}"/>
              </a:ext>
            </a:extLst>
          </p:cNvPr>
          <p:cNvGrpSpPr/>
          <p:nvPr/>
        </p:nvGrpSpPr>
        <p:grpSpPr>
          <a:xfrm>
            <a:off x="2677600" y="30117"/>
            <a:ext cx="4613681" cy="5143499"/>
            <a:chOff x="3127069" y="1"/>
            <a:chExt cx="6151575" cy="6857999"/>
          </a:xfrm>
        </p:grpSpPr>
        <p:pic>
          <p:nvPicPr>
            <p:cNvPr id="20" name="Picture 19" descr="A picture containing mobile phone, gadget, portable communications device, mobile device&#10;&#10;Description automatically generated">
              <a:extLst>
                <a:ext uri="{FF2B5EF4-FFF2-40B4-BE49-F238E27FC236}">
                  <a16:creationId xmlns:a16="http://schemas.microsoft.com/office/drawing/2014/main" id="{4687F7DB-6BF9-435D-95C7-7127B75A8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7069" y="616358"/>
              <a:ext cx="6151575" cy="6143896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1F6BA4B-FAD3-4180-A95B-8179E513034B}"/>
                </a:ext>
              </a:extLst>
            </p:cNvPr>
            <p:cNvSpPr/>
            <p:nvPr/>
          </p:nvSpPr>
          <p:spPr>
            <a:xfrm>
              <a:off x="4765579" y="6463507"/>
              <a:ext cx="2820788" cy="394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CB67991-79F3-44B7-AD81-7F12DE1AA661}"/>
                </a:ext>
              </a:extLst>
            </p:cNvPr>
            <p:cNvSpPr/>
            <p:nvPr/>
          </p:nvSpPr>
          <p:spPr>
            <a:xfrm>
              <a:off x="4765579" y="1"/>
              <a:ext cx="2820788" cy="80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9" name="TextBox 9">
            <a:extLst>
              <a:ext uri="{FF2B5EF4-FFF2-40B4-BE49-F238E27FC236}">
                <a16:creationId xmlns:a16="http://schemas.microsoft.com/office/drawing/2014/main" id="{16542153-76E7-44EC-95CA-9D843E34E742}"/>
              </a:ext>
            </a:extLst>
          </p:cNvPr>
          <p:cNvSpPr txBox="1"/>
          <p:nvPr/>
        </p:nvSpPr>
        <p:spPr>
          <a:xfrm>
            <a:off x="472397" y="1847260"/>
            <a:ext cx="3101788" cy="2631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84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 latest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announcements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84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 out about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resident events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84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Book appointments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84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Keep up to date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 project’s progress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84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See photos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what the team are up to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84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 answers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frequently asked questions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84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Contact the team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84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Schedule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GB" sz="1200" dirty="0">
                <a:solidFill>
                  <a:srgbClr val="414042"/>
                </a:solidFill>
                <a:latin typeface="Calibri"/>
              </a:rPr>
              <a:t>of monthly coffee mornings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84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…inc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live chat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(during working hours)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BC9E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05A696-BA3E-EBD1-7031-2CD0EAF324A7}"/>
              </a:ext>
            </a:extLst>
          </p:cNvPr>
          <p:cNvSpPr txBox="1"/>
          <p:nvPr/>
        </p:nvSpPr>
        <p:spPr>
          <a:xfrm>
            <a:off x="431798" y="612000"/>
            <a:ext cx="6670337" cy="5047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600" cap="none" spc="200" normalizeH="0" baseline="0" noProof="0" dirty="0">
                <a:ln>
                  <a:noFill/>
                </a:ln>
                <a:solidFill>
                  <a:srgbClr val="A8003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RESIDENT APP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19C6A9-2FB0-310C-79F6-373C5E295122}"/>
              </a:ext>
            </a:extLst>
          </p:cNvPr>
          <p:cNvSpPr txBox="1"/>
          <p:nvPr/>
        </p:nvSpPr>
        <p:spPr>
          <a:xfrm>
            <a:off x="431798" y="1512994"/>
            <a:ext cx="5915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84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stay connected…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CF136B-EE09-BB9C-8A8F-462ABB341D1E}"/>
              </a:ext>
            </a:extLst>
          </p:cNvPr>
          <p:cNvSpPr/>
          <p:nvPr/>
        </p:nvSpPr>
        <p:spPr>
          <a:xfrm>
            <a:off x="6263695" y="0"/>
            <a:ext cx="2880306" cy="5143500"/>
          </a:xfrm>
          <a:prstGeom prst="rect">
            <a:avLst/>
          </a:prstGeom>
          <a:solidFill>
            <a:srgbClr val="8E1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9600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 descr="Two people looking at a book&#10;&#10;Description automatically generated with low confidence">
            <a:extLst>
              <a:ext uri="{FF2B5EF4-FFF2-40B4-BE49-F238E27FC236}">
                <a16:creationId xmlns:a16="http://schemas.microsoft.com/office/drawing/2014/main" id="{99A51D20-6F87-B9C5-8D34-2939F8E1CFB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129" y="1759215"/>
            <a:ext cx="2802746" cy="2802746"/>
          </a:xfrm>
          <a:prstGeom prst="rect">
            <a:avLst/>
          </a:prstGeom>
          <a:ln>
            <a:noFill/>
          </a:ln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61FD71-99DA-B8B2-E736-9F8A5C02BB47}"/>
              </a:ext>
            </a:extLst>
          </p:cNvPr>
          <p:cNvCxnSpPr>
            <a:cxnSpLocks/>
          </p:cNvCxnSpPr>
          <p:nvPr/>
        </p:nvCxnSpPr>
        <p:spPr>
          <a:xfrm>
            <a:off x="6452841" y="411163"/>
            <a:ext cx="22593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2A84B66-BA25-ABF8-C7B8-ED4256402E4A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6016" y="161674"/>
            <a:ext cx="406103" cy="21815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DB46579-7BF8-37B6-0E0F-52A3B0A73F8E}"/>
              </a:ext>
            </a:extLst>
          </p:cNvPr>
          <p:cNvSpPr txBox="1"/>
          <p:nvPr/>
        </p:nvSpPr>
        <p:spPr>
          <a:xfrm>
            <a:off x="6862805" y="4739946"/>
            <a:ext cx="1849395" cy="174851"/>
          </a:xfrm>
          <a:prstGeom prst="rect">
            <a:avLst/>
          </a:prstGeom>
          <a:noFill/>
        </p:spPr>
        <p:txBody>
          <a:bodyPr wrap="square" lIns="0" tIns="0" rIns="0" bIns="3600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90E88-D0B7-004D-A679-B74C011DFE7B}" type="slidenum">
              <a:rPr kumimoji="0" lang="en-US" sz="900" b="1" i="0" u="none" strike="noStrike" kern="600" cap="none" spc="50" normalizeH="0" baseline="0" noProof="0" smtClean="0">
                <a:ln>
                  <a:noFill/>
                </a:ln>
                <a:solidFill>
                  <a:srgbClr val="F8982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600" cap="none" spc="50" normalizeH="0" baseline="0" noProof="0" dirty="0">
              <a:ln>
                <a:noFill/>
              </a:ln>
              <a:solidFill>
                <a:srgbClr val="F8982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6B13E7C-F973-138C-789B-BC86B8FC3E78}"/>
              </a:ext>
            </a:extLst>
          </p:cNvPr>
          <p:cNvSpPr/>
          <p:nvPr/>
        </p:nvSpPr>
        <p:spPr>
          <a:xfrm>
            <a:off x="6713220" y="1935480"/>
            <a:ext cx="2186940" cy="2369820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F7EFD3-2294-E626-01B3-511AA55D86B7}"/>
              </a:ext>
            </a:extLst>
          </p:cNvPr>
          <p:cNvSpPr/>
          <p:nvPr/>
        </p:nvSpPr>
        <p:spPr>
          <a:xfrm>
            <a:off x="-2725" y="8973"/>
            <a:ext cx="6266420" cy="402537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07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7584" y="1995686"/>
            <a:ext cx="61926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 Light" panose="020F0302020204030204" pitchFamily="34" charset="0"/>
              </a:rPr>
              <a:t>Hallfield Presentation</a:t>
            </a:r>
          </a:p>
          <a:p>
            <a:r>
              <a:rPr lang="en-GB" sz="2800" dirty="0">
                <a:solidFill>
                  <a:schemeClr val="bg1"/>
                </a:solidFill>
                <a:latin typeface="Calibri Light" panose="020F0302020204030204" pitchFamily="34" charset="0"/>
              </a:rPr>
              <a:t>26.06.2023</a:t>
            </a:r>
          </a:p>
          <a:p>
            <a:r>
              <a:rPr lang="en-GB" sz="2800" b="1" i="1" dirty="0">
                <a:solidFill>
                  <a:schemeClr val="bg1"/>
                </a:solidFill>
                <a:latin typeface="Calibri Light" panose="020F0302020204030204" pitchFamily="34" charset="0"/>
              </a:rPr>
              <a:t>Marc Jeffrey</a:t>
            </a:r>
            <a:endParaRPr lang="en-GB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594" y="3507854"/>
            <a:ext cx="1834854" cy="98593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" y="64284"/>
            <a:ext cx="9017966" cy="4464496"/>
          </a:xfrm>
          <a:prstGeom prst="rect">
            <a:avLst/>
          </a:prstGeom>
          <a:solidFill>
            <a:srgbClr val="800000">
              <a:alpha val="47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 You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Any Questions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32F58-E3EE-DE14-5D3C-2CE4532522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274" y="3816779"/>
            <a:ext cx="1259934" cy="677008"/>
          </a:xfrm>
          <a:prstGeom prst="rect">
            <a:avLst/>
          </a:prstGeom>
        </p:spPr>
      </p:pic>
      <p:pic>
        <p:nvPicPr>
          <p:cNvPr id="2" name="Picture 1" descr="A picture containing text, font, logo, symbol&#10;&#10;Description automatically generated">
            <a:extLst>
              <a:ext uri="{FF2B5EF4-FFF2-40B4-BE49-F238E27FC236}">
                <a16:creationId xmlns:a16="http://schemas.microsoft.com/office/drawing/2014/main" id="{4997ED33-3C0E-0DCE-A66D-8C2A86B3F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85" y="4515966"/>
            <a:ext cx="1729450" cy="63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6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with long blonde hair&#10;&#10;Description automatically generated">
            <a:extLst>
              <a:ext uri="{FF2B5EF4-FFF2-40B4-BE49-F238E27FC236}">
                <a16:creationId xmlns:a16="http://schemas.microsoft.com/office/drawing/2014/main" id="{A507AEB9-19ED-0493-C8F7-C856CB9135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0"/>
          <a:stretch/>
        </p:blipFill>
        <p:spPr>
          <a:xfrm flipH="1">
            <a:off x="5508168" y="1628308"/>
            <a:ext cx="1584112" cy="24684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55526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5044596"/>
            <a:ext cx="9153616" cy="19780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404" y="64919"/>
            <a:ext cx="795038" cy="4272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5596" y="51471"/>
            <a:ext cx="3071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John </a:t>
            </a:r>
            <a:r>
              <a:rPr lang="en-GB" sz="2400" dirty="0" err="1">
                <a:solidFill>
                  <a:schemeClr val="bg1"/>
                </a:solidFill>
              </a:rPr>
              <a:t>Aird</a:t>
            </a:r>
            <a:r>
              <a:rPr lang="en-GB" sz="2400" dirty="0">
                <a:solidFill>
                  <a:schemeClr val="bg1"/>
                </a:solidFill>
              </a:rPr>
              <a:t> Court Y107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915D6EB-7396-3C01-083C-9BD7E25053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0" b="10660"/>
          <a:stretch/>
        </p:blipFill>
        <p:spPr bwMode="auto">
          <a:xfrm>
            <a:off x="179513" y="1563638"/>
            <a:ext cx="1584176" cy="225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27DD41-D797-DD68-FEFD-B0DAD6FD03DC}"/>
              </a:ext>
            </a:extLst>
          </p:cNvPr>
          <p:cNvSpPr/>
          <p:nvPr/>
        </p:nvSpPr>
        <p:spPr>
          <a:xfrm>
            <a:off x="5508106" y="3583382"/>
            <a:ext cx="1584176" cy="513328"/>
          </a:xfrm>
          <a:prstGeom prst="rect">
            <a:avLst/>
          </a:prstGeom>
          <a:solidFill>
            <a:srgbClr val="D1205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Lindsey Gibbons Senior RLO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AD5BAF-0C8A-BC96-02F7-CA36420F0CFC}"/>
              </a:ext>
            </a:extLst>
          </p:cNvPr>
          <p:cNvSpPr/>
          <p:nvPr/>
        </p:nvSpPr>
        <p:spPr>
          <a:xfrm>
            <a:off x="251520" y="3576384"/>
            <a:ext cx="1440160" cy="513328"/>
          </a:xfrm>
          <a:prstGeom prst="rect">
            <a:avLst/>
          </a:prstGeom>
          <a:solidFill>
            <a:srgbClr val="D1205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50" b="1" kern="0" dirty="0">
                <a:solidFill>
                  <a:srgbClr val="FFFFFF"/>
                </a:solidFill>
                <a:latin typeface="Calibri"/>
              </a:rPr>
              <a:t>Marc Jeffrey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50" b="1" kern="0" dirty="0">
                <a:solidFill>
                  <a:srgbClr val="FFFFFF"/>
                </a:solidFill>
                <a:latin typeface="Calibri"/>
              </a:rPr>
              <a:t>Project Director  </a:t>
            </a:r>
            <a:endParaRPr kumimoji="0" lang="en-GB" sz="13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B20AC7-8CD3-155A-2797-7B2FACAC6744}"/>
              </a:ext>
            </a:extLst>
          </p:cNvPr>
          <p:cNvSpPr/>
          <p:nvPr/>
        </p:nvSpPr>
        <p:spPr>
          <a:xfrm>
            <a:off x="7337842" y="3592067"/>
            <a:ext cx="1554638" cy="513328"/>
          </a:xfrm>
          <a:prstGeom prst="rect">
            <a:avLst/>
          </a:prstGeom>
          <a:solidFill>
            <a:srgbClr val="D1205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Daniel Sams                       Pre-construction Manager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54B4BB-EEEB-DC29-2BDF-61FEADEE6E56}"/>
              </a:ext>
            </a:extLst>
          </p:cNvPr>
          <p:cNvSpPr/>
          <p:nvPr/>
        </p:nvSpPr>
        <p:spPr>
          <a:xfrm>
            <a:off x="1993202" y="3580490"/>
            <a:ext cx="1584176" cy="513328"/>
          </a:xfrm>
          <a:prstGeom prst="rect">
            <a:avLst/>
          </a:prstGeom>
          <a:solidFill>
            <a:srgbClr val="D1205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Craig Roberts Divisonal Manager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27D53C-5EDF-75DE-3501-BBA7219DD64D}"/>
              </a:ext>
            </a:extLst>
          </p:cNvPr>
          <p:cNvSpPr/>
          <p:nvPr/>
        </p:nvSpPr>
        <p:spPr>
          <a:xfrm>
            <a:off x="3817805" y="3592067"/>
            <a:ext cx="1554638" cy="513328"/>
          </a:xfrm>
          <a:prstGeom prst="rect">
            <a:avLst/>
          </a:prstGeom>
          <a:solidFill>
            <a:srgbClr val="D1205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Eric Sejat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Contracts Manager</a:t>
            </a:r>
          </a:p>
        </p:txBody>
      </p:sp>
      <p:pic>
        <p:nvPicPr>
          <p:cNvPr id="18" name="Picture 17" descr="A picture containing person, human face, wall, clothing&#10;&#10;Description automatically generated">
            <a:extLst>
              <a:ext uri="{FF2B5EF4-FFF2-40B4-BE49-F238E27FC236}">
                <a16:creationId xmlns:a16="http://schemas.microsoft.com/office/drawing/2014/main" id="{A790485C-07CC-C5CD-47E3-CD2585BF56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842" y="1628308"/>
            <a:ext cx="1554638" cy="1963759"/>
          </a:xfrm>
          <a:prstGeom prst="rect">
            <a:avLst/>
          </a:prstGeom>
        </p:spPr>
      </p:pic>
      <p:pic>
        <p:nvPicPr>
          <p:cNvPr id="20" name="Picture 19" descr="A person with his arms crossed&#10;&#10;Description automatically generated with medium confidence">
            <a:extLst>
              <a:ext uri="{FF2B5EF4-FFF2-40B4-BE49-F238E27FC236}">
                <a16:creationId xmlns:a16="http://schemas.microsoft.com/office/drawing/2014/main" id="{9446077E-94B6-0E59-FC50-5E3DBB228D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84" y="1628308"/>
            <a:ext cx="1584177" cy="194807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1BB7CCC-05F2-2D9F-5A78-08A4DA138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805" y="1628308"/>
            <a:ext cx="1554638" cy="196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3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/>
          <p:nvPr/>
        </p:nvGrpSpPr>
        <p:grpSpPr>
          <a:xfrm>
            <a:off x="572242" y="489863"/>
            <a:ext cx="7931841" cy="4371903"/>
            <a:chOff x="1520024" y="511491"/>
            <a:chExt cx="21157087" cy="11658408"/>
          </a:xfrm>
        </p:grpSpPr>
        <p:sp>
          <p:nvSpPr>
            <p:cNvPr id="50" name="TextBox 49"/>
            <p:cNvSpPr txBox="1"/>
            <p:nvPr/>
          </p:nvSpPr>
          <p:spPr>
            <a:xfrm>
              <a:off x="1739572" y="511491"/>
              <a:ext cx="20937539" cy="160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300" dirty="0">
                  <a:solidFill>
                    <a:srgbClr val="44546A"/>
                  </a:solidFill>
                  <a:latin typeface="VAGRounded LT Light" panose="02000403040000020004" pitchFamily="2" charset="0"/>
                  <a:cs typeface="Lato Regular"/>
                </a:rPr>
                <a:t>About Axis</a:t>
              </a:r>
              <a:endParaRPr lang="id-ID" sz="3300" dirty="0">
                <a:solidFill>
                  <a:srgbClr val="44546A"/>
                </a:solidFill>
                <a:latin typeface="VAGRounded LT Light" panose="02000403040000020004" pitchFamily="2" charset="0"/>
                <a:cs typeface="Lato Regular"/>
              </a:endParaRPr>
            </a:p>
          </p:txBody>
        </p:sp>
        <p:grpSp>
          <p:nvGrpSpPr>
            <p:cNvPr id="3" name="Group 50"/>
            <p:cNvGrpSpPr/>
            <p:nvPr/>
          </p:nvGrpSpPr>
          <p:grpSpPr>
            <a:xfrm>
              <a:off x="10842089" y="1977406"/>
              <a:ext cx="2738811" cy="73159"/>
              <a:chOff x="1775295" y="2020905"/>
              <a:chExt cx="3631534" cy="45724"/>
            </a:xfrm>
          </p:grpSpPr>
          <p:sp>
            <p:nvSpPr>
              <p:cNvPr id="53" name="Rectangle 52"/>
              <p:cNvSpPr/>
              <p:nvPr/>
            </p:nvSpPr>
            <p:spPr>
              <a:xfrm flipV="1">
                <a:off x="1775295" y="2020905"/>
                <a:ext cx="540354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45712" tIns="22856" rIns="45712" bIns="22856" rtlCol="0" anchor="ctr"/>
              <a:lstStyle/>
              <a:p>
                <a:pPr algn="ctr"/>
                <a:endParaRPr lang="en-US" sz="675" dirty="0">
                  <a:solidFill>
                    <a:prstClr val="white"/>
                  </a:solidFill>
                  <a:latin typeface="VAGRounded LT Light" panose="02000403040000020004" pitchFamily="2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 flipV="1">
                <a:off x="2390858" y="2020905"/>
                <a:ext cx="540354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45712" tIns="22856" rIns="45712" bIns="22856" rtlCol="0" anchor="ctr"/>
              <a:lstStyle/>
              <a:p>
                <a:pPr algn="ctr"/>
                <a:endParaRPr lang="en-US" sz="675" dirty="0">
                  <a:solidFill>
                    <a:prstClr val="white"/>
                  </a:solidFill>
                  <a:latin typeface="VAGRounded LT Light" panose="02000403040000020004" pitchFamily="2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 flipV="1">
                <a:off x="3025595" y="2020905"/>
                <a:ext cx="540354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45712" tIns="22856" rIns="45712" bIns="22856" rtlCol="0" anchor="ctr"/>
              <a:lstStyle/>
              <a:p>
                <a:pPr algn="ctr"/>
                <a:endParaRPr lang="en-US" sz="675" dirty="0">
                  <a:solidFill>
                    <a:prstClr val="white"/>
                  </a:solidFill>
                  <a:latin typeface="VAGRounded LT Light" panose="02000403040000020004" pitchFamily="2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 flipV="1">
                <a:off x="3641290" y="2020905"/>
                <a:ext cx="540354" cy="457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45712" tIns="22856" rIns="45712" bIns="22856" rtlCol="0" anchor="ctr"/>
              <a:lstStyle/>
              <a:p>
                <a:pPr algn="ctr"/>
                <a:endParaRPr lang="en-US" sz="675" dirty="0">
                  <a:solidFill>
                    <a:prstClr val="white"/>
                  </a:solidFill>
                  <a:latin typeface="VAGRounded LT Light" panose="02000403040000020004" pitchFamily="2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 flipV="1">
                <a:off x="4256852" y="2020905"/>
                <a:ext cx="540354" cy="4571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45712" tIns="22856" rIns="45712" bIns="22856" rtlCol="0" anchor="ctr"/>
              <a:lstStyle/>
              <a:p>
                <a:pPr algn="ctr"/>
                <a:endParaRPr lang="en-US" sz="675" dirty="0">
                  <a:solidFill>
                    <a:prstClr val="white"/>
                  </a:solidFill>
                  <a:latin typeface="VAGRounded LT Light" panose="02000403040000020004" pitchFamily="2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 flipV="1">
                <a:off x="4866476" y="2020910"/>
                <a:ext cx="540353" cy="457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45712" tIns="22856" rIns="45712" bIns="22856" rtlCol="0" anchor="ctr"/>
              <a:lstStyle/>
              <a:p>
                <a:pPr algn="ctr"/>
                <a:endParaRPr lang="en-US" sz="675" dirty="0">
                  <a:solidFill>
                    <a:prstClr val="white"/>
                  </a:solidFill>
                  <a:latin typeface="VAGRounded LT Light" panose="02000403040000020004" pitchFamily="2" charset="0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520024" y="11246568"/>
              <a:ext cx="20937539" cy="92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50" dirty="0">
                  <a:solidFill>
                    <a:srgbClr val="A80032"/>
                  </a:solidFill>
                  <a:latin typeface="VAGRounded LT Light" panose="02000403040000020004" pitchFamily="2" charset="0"/>
                  <a:cs typeface="Calibri Light"/>
                </a:rPr>
                <a:t>Big enough to deliver. Small enough to care</a:t>
              </a:r>
              <a:endParaRPr lang="id-ID" sz="1650" dirty="0">
                <a:solidFill>
                  <a:srgbClr val="A80032"/>
                </a:solidFill>
                <a:latin typeface="VAGRounded LT Light" panose="02000403040000020004" pitchFamily="2" charset="0"/>
                <a:cs typeface="Calibri Light"/>
              </a:endParaRPr>
            </a:p>
          </p:txBody>
        </p:sp>
      </p:grpSp>
      <p:grpSp>
        <p:nvGrpSpPr>
          <p:cNvPr id="4" name="Group 1"/>
          <p:cNvGrpSpPr/>
          <p:nvPr/>
        </p:nvGrpSpPr>
        <p:grpSpPr>
          <a:xfrm>
            <a:off x="1187624" y="1602629"/>
            <a:ext cx="1043876" cy="1051977"/>
            <a:chOff x="3248444" y="3463422"/>
            <a:chExt cx="2784395" cy="2805270"/>
          </a:xfrm>
        </p:grpSpPr>
        <p:sp>
          <p:nvSpPr>
            <p:cNvPr id="104" name="TextBox 103"/>
            <p:cNvSpPr txBox="1"/>
            <p:nvPr/>
          </p:nvSpPr>
          <p:spPr>
            <a:xfrm>
              <a:off x="3547933" y="3463422"/>
              <a:ext cx="1839407" cy="523205"/>
            </a:xfrm>
            <a:prstGeom prst="rect">
              <a:avLst/>
            </a:prstGeom>
            <a:noFill/>
          </p:spPr>
          <p:txBody>
            <a:bodyPr wrap="none" lIns="34283" tIns="17142" rIns="34283" bIns="17142" rtlCol="0">
              <a:spAutoFit/>
            </a:bodyPr>
            <a:lstStyle/>
            <a:p>
              <a:pPr algn="ctr"/>
              <a:r>
                <a:rPr lang="en-GB" sz="1050" dirty="0">
                  <a:solidFill>
                    <a:prstClr val="black"/>
                  </a:solidFill>
                  <a:latin typeface="VAGRounded LT Light" panose="02000403040000020004" pitchFamily="2" charset="0"/>
                  <a:cs typeface="Lato Regular"/>
                </a:rPr>
                <a:t>Established</a:t>
              </a:r>
              <a:endParaRPr lang="id-ID" sz="1050" dirty="0">
                <a:solidFill>
                  <a:prstClr val="black"/>
                </a:solidFill>
                <a:latin typeface="VAGRounded LT Light" panose="02000403040000020004" pitchFamily="2" charset="0"/>
                <a:cs typeface="Lato Regular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48444" y="4668256"/>
              <a:ext cx="2784395" cy="1600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300" dirty="0">
                  <a:solidFill>
                    <a:srgbClr val="5B9BD5"/>
                  </a:solidFill>
                  <a:latin typeface="VAGRounded LT Light" panose="02000403040000020004" pitchFamily="2" charset="0"/>
                </a:rPr>
                <a:t>1986</a:t>
              </a:r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3036515" y="1599510"/>
            <a:ext cx="1293816" cy="1061111"/>
            <a:chOff x="8093129" y="3447087"/>
            <a:chExt cx="3451073" cy="2829631"/>
          </a:xfrm>
        </p:grpSpPr>
        <p:sp>
          <p:nvSpPr>
            <p:cNvPr id="106" name="TextBox 105"/>
            <p:cNvSpPr txBox="1"/>
            <p:nvPr/>
          </p:nvSpPr>
          <p:spPr>
            <a:xfrm>
              <a:off x="8802772" y="3447087"/>
              <a:ext cx="1770994" cy="523206"/>
            </a:xfrm>
            <a:prstGeom prst="rect">
              <a:avLst/>
            </a:prstGeom>
            <a:noFill/>
          </p:spPr>
          <p:txBody>
            <a:bodyPr wrap="none" lIns="34283" tIns="17142" rIns="34283" bIns="17142" rtlCol="0">
              <a:spAutoFit/>
            </a:bodyPr>
            <a:lstStyle/>
            <a:p>
              <a:pPr algn="ctr"/>
              <a:r>
                <a:rPr lang="en-GB" sz="1050" dirty="0">
                  <a:solidFill>
                    <a:prstClr val="black"/>
                  </a:solidFill>
                  <a:latin typeface="VAGRounded LT Light" panose="02000403040000020004" pitchFamily="2" charset="0"/>
                  <a:cs typeface="Lato Regular"/>
                </a:rPr>
                <a:t>Ownership</a:t>
              </a:r>
              <a:endParaRPr lang="id-ID" sz="1050" dirty="0">
                <a:solidFill>
                  <a:prstClr val="black"/>
                </a:solidFill>
                <a:latin typeface="VAGRounded LT Light" panose="02000403040000020004" pitchFamily="2" charset="0"/>
                <a:cs typeface="Lato Regular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093129" y="4676280"/>
              <a:ext cx="3451073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300" dirty="0">
                  <a:solidFill>
                    <a:srgbClr val="ED7D31"/>
                  </a:solidFill>
                  <a:latin typeface="VAGRounded LT Light" panose="02000403040000020004" pitchFamily="2" charset="0"/>
                </a:rPr>
                <a:t>Family</a:t>
              </a:r>
            </a:p>
          </p:txBody>
        </p:sp>
      </p:grpSp>
      <p:grpSp>
        <p:nvGrpSpPr>
          <p:cNvPr id="6" name="Group 3"/>
          <p:cNvGrpSpPr/>
          <p:nvPr/>
        </p:nvGrpSpPr>
        <p:grpSpPr>
          <a:xfrm>
            <a:off x="4915994" y="1599511"/>
            <a:ext cx="1382110" cy="1055096"/>
            <a:chOff x="13106255" y="3447087"/>
            <a:chExt cx="3686583" cy="2813585"/>
          </a:xfrm>
        </p:grpSpPr>
        <p:sp>
          <p:nvSpPr>
            <p:cNvPr id="108" name="TextBox 107"/>
            <p:cNvSpPr txBox="1"/>
            <p:nvPr/>
          </p:nvSpPr>
          <p:spPr>
            <a:xfrm>
              <a:off x="13931149" y="3447087"/>
              <a:ext cx="1514446" cy="523205"/>
            </a:xfrm>
            <a:prstGeom prst="rect">
              <a:avLst/>
            </a:prstGeom>
            <a:noFill/>
          </p:spPr>
          <p:txBody>
            <a:bodyPr wrap="none" lIns="34283" tIns="17142" rIns="34283" bIns="17142" rtlCol="0">
              <a:spAutoFit/>
            </a:bodyPr>
            <a:lstStyle/>
            <a:p>
              <a:pPr algn="ctr"/>
              <a:r>
                <a:rPr lang="en-GB" sz="1050" dirty="0">
                  <a:solidFill>
                    <a:prstClr val="black"/>
                  </a:solidFill>
                  <a:latin typeface="VAGRounded LT Light" panose="02000403040000020004" pitchFamily="2" charset="0"/>
                  <a:cs typeface="Lato Regular"/>
                </a:rPr>
                <a:t>Turnover</a:t>
              </a:r>
              <a:endParaRPr lang="id-ID" sz="1050" dirty="0">
                <a:solidFill>
                  <a:prstClr val="black"/>
                </a:solidFill>
                <a:latin typeface="VAGRounded LT Light" panose="02000403040000020004" pitchFamily="2" charset="0"/>
                <a:cs typeface="Lato Regular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106255" y="4660237"/>
              <a:ext cx="3686583" cy="1600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300" dirty="0">
                  <a:solidFill>
                    <a:srgbClr val="A5A5A5"/>
                  </a:solidFill>
                  <a:latin typeface="VAGRounded LT Light" panose="02000403040000020004" pitchFamily="2" charset="0"/>
                </a:rPr>
                <a:t>£300m</a:t>
              </a:r>
            </a:p>
          </p:txBody>
        </p:sp>
      </p:grpSp>
      <p:grpSp>
        <p:nvGrpSpPr>
          <p:cNvPr id="7" name="Group 4"/>
          <p:cNvGrpSpPr/>
          <p:nvPr/>
        </p:nvGrpSpPr>
        <p:grpSpPr>
          <a:xfrm>
            <a:off x="6945739" y="1607187"/>
            <a:ext cx="1359668" cy="1047419"/>
            <a:chOff x="18520430" y="3467557"/>
            <a:chExt cx="3626720" cy="2793113"/>
          </a:xfrm>
        </p:grpSpPr>
        <p:sp>
          <p:nvSpPr>
            <p:cNvPr id="110" name="TextBox 109"/>
            <p:cNvSpPr txBox="1"/>
            <p:nvPr/>
          </p:nvSpPr>
          <p:spPr>
            <a:xfrm>
              <a:off x="19269621" y="3467557"/>
              <a:ext cx="864528" cy="523205"/>
            </a:xfrm>
            <a:prstGeom prst="rect">
              <a:avLst/>
            </a:prstGeom>
            <a:noFill/>
          </p:spPr>
          <p:txBody>
            <a:bodyPr wrap="none" lIns="34283" tIns="17142" rIns="34283" bIns="17142" rtlCol="0">
              <a:spAutoFit/>
            </a:bodyPr>
            <a:lstStyle/>
            <a:p>
              <a:pPr algn="ctr"/>
              <a:r>
                <a:rPr lang="en-GB" sz="1050" dirty="0">
                  <a:solidFill>
                    <a:prstClr val="black"/>
                  </a:solidFill>
                  <a:latin typeface="VAGRounded LT Light" panose="02000403040000020004" pitchFamily="2" charset="0"/>
                  <a:cs typeface="Lato Regular"/>
                </a:rPr>
                <a:t>Staff</a:t>
              </a:r>
              <a:endParaRPr lang="id-ID" sz="1050" dirty="0">
                <a:solidFill>
                  <a:prstClr val="black"/>
                </a:solidFill>
                <a:latin typeface="VAGRounded LT Light" panose="02000403040000020004" pitchFamily="2" charset="0"/>
                <a:cs typeface="Lato Regular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8520430" y="4660235"/>
              <a:ext cx="3626720" cy="1600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300" dirty="0">
                  <a:solidFill>
                    <a:srgbClr val="FFC000"/>
                  </a:solidFill>
                  <a:latin typeface="VAGRounded LT Light" panose="02000403040000020004" pitchFamily="2" charset="0"/>
                </a:rPr>
                <a:t>1,000+</a:t>
              </a:r>
            </a:p>
          </p:txBody>
        </p:sp>
      </p:grpSp>
      <p:grpSp>
        <p:nvGrpSpPr>
          <p:cNvPr id="8" name="Group 5"/>
          <p:cNvGrpSpPr/>
          <p:nvPr/>
        </p:nvGrpSpPr>
        <p:grpSpPr>
          <a:xfrm>
            <a:off x="1403648" y="3090038"/>
            <a:ext cx="450791" cy="1071070"/>
            <a:chOff x="3802313" y="7417776"/>
            <a:chExt cx="1202421" cy="2856186"/>
          </a:xfrm>
        </p:grpSpPr>
        <p:sp>
          <p:nvSpPr>
            <p:cNvPr id="39" name="TextBox 38"/>
            <p:cNvSpPr txBox="1"/>
            <p:nvPr/>
          </p:nvSpPr>
          <p:spPr>
            <a:xfrm>
              <a:off x="3802313" y="7417776"/>
              <a:ext cx="1202311" cy="523205"/>
            </a:xfrm>
            <a:prstGeom prst="rect">
              <a:avLst/>
            </a:prstGeom>
            <a:noFill/>
          </p:spPr>
          <p:txBody>
            <a:bodyPr wrap="none" lIns="34283" tIns="17142" rIns="34283" bIns="17142" rtlCol="0">
              <a:spAutoFit/>
            </a:bodyPr>
            <a:lstStyle/>
            <a:p>
              <a:pPr algn="ctr"/>
              <a:r>
                <a:rPr lang="en-GB" sz="1050" dirty="0">
                  <a:solidFill>
                    <a:prstClr val="black"/>
                  </a:solidFill>
                  <a:latin typeface="VAGRounded LT Light" panose="02000403040000020004" pitchFamily="2" charset="0"/>
                  <a:cs typeface="Lato Regular"/>
                </a:rPr>
                <a:t>Offices</a:t>
              </a:r>
              <a:endParaRPr lang="id-ID" sz="1050" dirty="0">
                <a:solidFill>
                  <a:prstClr val="black"/>
                </a:solidFill>
                <a:latin typeface="VAGRounded LT Light" panose="02000403040000020004" pitchFamily="2" charset="0"/>
                <a:cs typeface="Lato Regular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939210" y="8673525"/>
              <a:ext cx="1065524" cy="1600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300" dirty="0">
                  <a:solidFill>
                    <a:srgbClr val="4472C4"/>
                  </a:solidFill>
                  <a:latin typeface="VAGRounded LT Light" panose="02000403040000020004" pitchFamily="2" charset="0"/>
                </a:rPr>
                <a:t>7</a:t>
              </a:r>
            </a:p>
          </p:txBody>
        </p:sp>
      </p:grpSp>
      <p:grpSp>
        <p:nvGrpSpPr>
          <p:cNvPr id="10" name="Group 6"/>
          <p:cNvGrpSpPr/>
          <p:nvPr/>
        </p:nvGrpSpPr>
        <p:grpSpPr>
          <a:xfrm>
            <a:off x="3120712" y="3082393"/>
            <a:ext cx="955711" cy="1115253"/>
            <a:chOff x="8317718" y="7401441"/>
            <a:chExt cx="2549227" cy="2974009"/>
          </a:xfrm>
        </p:grpSpPr>
        <p:sp>
          <p:nvSpPr>
            <p:cNvPr id="40" name="TextBox 39"/>
            <p:cNvSpPr txBox="1"/>
            <p:nvPr/>
          </p:nvSpPr>
          <p:spPr>
            <a:xfrm>
              <a:off x="8656870" y="7401441"/>
              <a:ext cx="2078851" cy="523206"/>
            </a:xfrm>
            <a:prstGeom prst="rect">
              <a:avLst/>
            </a:prstGeom>
            <a:noFill/>
          </p:spPr>
          <p:txBody>
            <a:bodyPr wrap="none" lIns="34283" tIns="17142" rIns="34283" bIns="17142" rtlCol="0">
              <a:spAutoFit/>
            </a:bodyPr>
            <a:lstStyle/>
            <a:p>
              <a:pPr algn="ctr"/>
              <a:r>
                <a:rPr lang="en-GB" sz="1050" dirty="0">
                  <a:solidFill>
                    <a:prstClr val="black"/>
                  </a:solidFill>
                  <a:latin typeface="VAGRounded LT Light" panose="02000403040000020004" pitchFamily="2" charset="0"/>
                  <a:cs typeface="Lato Regular"/>
                </a:rPr>
                <a:t>Credit Rating</a:t>
              </a:r>
              <a:endParaRPr lang="id-ID" sz="1050" dirty="0">
                <a:solidFill>
                  <a:prstClr val="black"/>
                </a:solidFill>
                <a:latin typeface="VAGRounded LT Light" panose="02000403040000020004" pitchFamily="2" charset="0"/>
                <a:cs typeface="Lato Regular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317718" y="8775012"/>
              <a:ext cx="2549227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300" dirty="0">
                  <a:solidFill>
                    <a:srgbClr val="70AD47"/>
                  </a:solidFill>
                  <a:latin typeface="VAGRounded LT Light" panose="02000403040000020004" pitchFamily="2" charset="0"/>
                </a:rPr>
                <a:t>5A 2</a:t>
              </a:r>
            </a:p>
          </p:txBody>
        </p:sp>
      </p:grpSp>
      <p:grpSp>
        <p:nvGrpSpPr>
          <p:cNvPr id="12" name="Group 7"/>
          <p:cNvGrpSpPr/>
          <p:nvPr/>
        </p:nvGrpSpPr>
        <p:grpSpPr>
          <a:xfrm>
            <a:off x="4810748" y="3082346"/>
            <a:ext cx="1610249" cy="1109237"/>
            <a:chOff x="12825521" y="7401441"/>
            <a:chExt cx="4295115" cy="2957961"/>
          </a:xfrm>
        </p:grpSpPr>
        <p:sp>
          <p:nvSpPr>
            <p:cNvPr id="41" name="TextBox 40"/>
            <p:cNvSpPr txBox="1"/>
            <p:nvPr/>
          </p:nvSpPr>
          <p:spPr>
            <a:xfrm>
              <a:off x="13821588" y="7401441"/>
              <a:ext cx="1749618" cy="523205"/>
            </a:xfrm>
            <a:prstGeom prst="rect">
              <a:avLst/>
            </a:prstGeom>
            <a:noFill/>
          </p:spPr>
          <p:txBody>
            <a:bodyPr wrap="none" lIns="34283" tIns="17142" rIns="34283" bIns="17142" rtlCol="0">
              <a:spAutoFit/>
            </a:bodyPr>
            <a:lstStyle/>
            <a:p>
              <a:pPr algn="ctr"/>
              <a:r>
                <a:rPr lang="en-GB" sz="1050" dirty="0">
                  <a:solidFill>
                    <a:prstClr val="black"/>
                  </a:solidFill>
                  <a:latin typeface="VAGRounded LT Light" panose="02000403040000020004" pitchFamily="2" charset="0"/>
                  <a:cs typeface="Lato Regular"/>
                </a:rPr>
                <a:t>Values Led</a:t>
              </a:r>
              <a:endParaRPr lang="id-ID" sz="1050" dirty="0">
                <a:solidFill>
                  <a:prstClr val="black"/>
                </a:solidFill>
                <a:latin typeface="VAGRounded LT Light" panose="02000403040000020004" pitchFamily="2" charset="0"/>
                <a:cs typeface="Lato Regular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2825521" y="8758967"/>
              <a:ext cx="4295115" cy="1600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300" dirty="0">
                  <a:solidFill>
                    <a:srgbClr val="5B9BD5"/>
                  </a:solidFill>
                  <a:latin typeface="VAGRounded LT Light" panose="02000403040000020004" pitchFamily="2" charset="0"/>
                </a:rPr>
                <a:t>8 Values</a:t>
              </a:r>
            </a:p>
          </p:txBody>
        </p:sp>
      </p:grpSp>
      <p:grpSp>
        <p:nvGrpSpPr>
          <p:cNvPr id="13" name="Group 9"/>
          <p:cNvGrpSpPr/>
          <p:nvPr/>
        </p:nvGrpSpPr>
        <p:grpSpPr>
          <a:xfrm>
            <a:off x="6948742" y="3090038"/>
            <a:ext cx="1039067" cy="1101560"/>
            <a:chOff x="18528452" y="7421911"/>
            <a:chExt cx="2771563" cy="2937493"/>
          </a:xfrm>
        </p:grpSpPr>
        <p:sp>
          <p:nvSpPr>
            <p:cNvPr id="42" name="TextBox 41"/>
            <p:cNvSpPr txBox="1"/>
            <p:nvPr/>
          </p:nvSpPr>
          <p:spPr>
            <a:xfrm>
              <a:off x="19254128" y="7421911"/>
              <a:ext cx="911561" cy="523205"/>
            </a:xfrm>
            <a:prstGeom prst="rect">
              <a:avLst/>
            </a:prstGeom>
            <a:noFill/>
          </p:spPr>
          <p:txBody>
            <a:bodyPr wrap="none" lIns="34283" tIns="17142" rIns="34283" bIns="17142" rtlCol="0">
              <a:spAutoFit/>
            </a:bodyPr>
            <a:lstStyle/>
            <a:p>
              <a:pPr algn="ctr"/>
              <a:r>
                <a:rPr lang="en-GB" sz="1050" dirty="0">
                  <a:solidFill>
                    <a:prstClr val="black"/>
                  </a:solidFill>
                  <a:latin typeface="VAGRounded LT Light" panose="02000403040000020004" pitchFamily="2" charset="0"/>
                  <a:cs typeface="Lato Regular"/>
                </a:rPr>
                <a:t>Fleet</a:t>
              </a:r>
              <a:endParaRPr lang="id-ID" sz="675" dirty="0">
                <a:solidFill>
                  <a:prstClr val="black"/>
                </a:solidFill>
                <a:latin typeface="VAGRounded LT Light" panose="02000403040000020004" pitchFamily="2" charset="0"/>
                <a:cs typeface="Lato Regular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8528452" y="8758967"/>
              <a:ext cx="2771563" cy="1600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300" dirty="0">
                  <a:solidFill>
                    <a:srgbClr val="ED7D31"/>
                  </a:solidFill>
                  <a:latin typeface="VAGRounded LT Light" panose="02000403040000020004" pitchFamily="2" charset="0"/>
                </a:rPr>
                <a:t>450+</a:t>
              </a:r>
            </a:p>
          </p:txBody>
        </p:sp>
      </p:grpSp>
      <p:sp>
        <p:nvSpPr>
          <p:cNvPr id="11" name="AutoShape 2" descr="https://secure.bestcompanies.co.uk/Images/BCG/134/Logos/bd720750-84f4-44d2-b8f2-0194bf461913Logo.jpg"/>
          <p:cNvSpPr>
            <a:spLocks noChangeAspect="1" noChangeArrowheads="1"/>
          </p:cNvSpPr>
          <p:nvPr/>
        </p:nvSpPr>
        <p:spPr bwMode="auto">
          <a:xfrm>
            <a:off x="60707" y="-54125"/>
            <a:ext cx="11427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4283" tIns="17142" rIns="34283" bIns="17142" numCol="1" anchor="t" anchorCtr="0" compatLnSpc="1">
            <a:prstTxWarp prst="textNoShape">
              <a:avLst/>
            </a:prstTxWarp>
          </a:bodyPr>
          <a:lstStyle/>
          <a:p>
            <a:endParaRPr lang="en-GB" sz="675" dirty="0">
              <a:solidFill>
                <a:prstClr val="black"/>
              </a:solidFill>
              <a:latin typeface="VAGRounded LT Light" panose="0200040304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34318-C341-C9CE-8B9C-57EC267C60EA}"/>
              </a:ext>
            </a:extLst>
          </p:cNvPr>
          <p:cNvSpPr/>
          <p:nvPr/>
        </p:nvSpPr>
        <p:spPr>
          <a:xfrm>
            <a:off x="7317" y="20877"/>
            <a:ext cx="9144000" cy="445972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28C02F-7B7F-1DA6-99E7-74212DEFCF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404" y="64919"/>
            <a:ext cx="1083068" cy="3465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056AC5E-FBA7-F70B-1F5C-4C8C6655C74E}"/>
              </a:ext>
            </a:extLst>
          </p:cNvPr>
          <p:cNvSpPr/>
          <p:nvPr/>
        </p:nvSpPr>
        <p:spPr>
          <a:xfrm>
            <a:off x="0" y="5044596"/>
            <a:ext cx="9153616" cy="19780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7209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1" cy="620736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5044596"/>
            <a:ext cx="9153616" cy="19780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404" y="64919"/>
            <a:ext cx="795038" cy="4272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0785" y="59125"/>
            <a:ext cx="1530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3D422-5F81-B65F-EBD5-541903244661}"/>
              </a:ext>
            </a:extLst>
          </p:cNvPr>
          <p:cNvSpPr txBox="1"/>
          <p:nvPr/>
        </p:nvSpPr>
        <p:spPr>
          <a:xfrm>
            <a:off x="2520203" y="771550"/>
            <a:ext cx="24233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b="1" dirty="0">
              <a:solidFill>
                <a:srgbClr val="800000"/>
              </a:solidFill>
              <a:cs typeface="Calibri"/>
            </a:endParaRPr>
          </a:p>
          <a:p>
            <a:endParaRPr lang="en-GB" b="1" dirty="0">
              <a:solidFill>
                <a:srgbClr val="800000"/>
              </a:solidFill>
              <a:cs typeface="Calibri"/>
            </a:endParaRPr>
          </a:p>
          <a:p>
            <a:endParaRPr lang="en-GB" b="1" dirty="0">
              <a:solidFill>
                <a:srgbClr val="800000"/>
              </a:solidFill>
              <a:latin typeface="Calibri"/>
              <a:cs typeface="Calibri"/>
            </a:endParaRPr>
          </a:p>
          <a:p>
            <a:endParaRPr lang="en-GB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graphicFrame>
        <p:nvGraphicFramePr>
          <p:cNvPr id="2" name="Table 12">
            <a:extLst>
              <a:ext uri="{FF2B5EF4-FFF2-40B4-BE49-F238E27FC236}">
                <a16:creationId xmlns:a16="http://schemas.microsoft.com/office/drawing/2014/main" id="{1BD6A849-41CF-08EE-BEBF-D1E9898E1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240844"/>
              </p:ext>
            </p:extLst>
          </p:nvPr>
        </p:nvGraphicFramePr>
        <p:xfrm>
          <a:off x="1524000" y="638937"/>
          <a:ext cx="6096000" cy="519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476753370"/>
                    </a:ext>
                  </a:extLst>
                </a:gridCol>
              </a:tblGrid>
              <a:tr h="519832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                                   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195594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51FF4D6E-19DA-9F13-182A-EA1AA9D344D5}"/>
              </a:ext>
            </a:extLst>
          </p:cNvPr>
          <p:cNvGrpSpPr/>
          <p:nvPr/>
        </p:nvGrpSpPr>
        <p:grpSpPr>
          <a:xfrm>
            <a:off x="478178" y="1378603"/>
            <a:ext cx="1717557" cy="1409171"/>
            <a:chOff x="431800" y="1368650"/>
            <a:chExt cx="1908175" cy="143788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B0ECEDB-BE4A-3AEA-994D-A1615638742F}"/>
                </a:ext>
              </a:extLst>
            </p:cNvPr>
            <p:cNvSpPr txBox="1"/>
            <p:nvPr/>
          </p:nvSpPr>
          <p:spPr>
            <a:xfrm>
              <a:off x="431800" y="2138091"/>
              <a:ext cx="1908175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anose="020B0604020202020204" pitchFamily="34" charset="0"/>
                </a:rPr>
                <a:t>years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864592-DF94-CEE5-7186-6E6542204483}"/>
                </a:ext>
              </a:extLst>
            </p:cNvPr>
            <p:cNvSpPr txBox="1"/>
            <p:nvPr/>
          </p:nvSpPr>
          <p:spPr>
            <a:xfrm>
              <a:off x="431801" y="1368650"/>
              <a:ext cx="1908174" cy="92333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25BC9E"/>
                  </a:solidFill>
                  <a:effectLst/>
                  <a:uLnTx/>
                  <a:uFillTx/>
                </a:rPr>
                <a:t>5</a:t>
              </a:r>
              <a:endPara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25BC9E"/>
                </a:solidFill>
                <a:effectLst/>
                <a:uLnTx/>
                <a:uFillTx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DD72B8BF-D00F-98B3-4A26-E16ACA119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5903" y="1469643"/>
              <a:ext cx="1579967" cy="1336895"/>
            </a:xfrm>
            <a:prstGeom prst="rect">
              <a:avLst/>
            </a:prstGeom>
          </p:spPr>
        </p:pic>
      </p:grpSp>
      <p:pic>
        <p:nvPicPr>
          <p:cNvPr id="13" name="Picture 12" descr="A close-up of hands shaking&#10;&#10;Description automatically generated with medium confidence">
            <a:extLst>
              <a:ext uri="{FF2B5EF4-FFF2-40B4-BE49-F238E27FC236}">
                <a16:creationId xmlns:a16="http://schemas.microsoft.com/office/drawing/2014/main" id="{C9BFFF9E-31F0-FF2D-98C4-8A32D607BF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2955163"/>
            <a:ext cx="2095500" cy="15494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A3BA169-D825-7D31-D1E7-8CE95B375129}"/>
              </a:ext>
            </a:extLst>
          </p:cNvPr>
          <p:cNvGrpSpPr/>
          <p:nvPr/>
        </p:nvGrpSpPr>
        <p:grpSpPr>
          <a:xfrm>
            <a:off x="5015697" y="1247360"/>
            <a:ext cx="4020799" cy="3257203"/>
            <a:chOff x="4187327" y="711960"/>
            <a:chExt cx="4356057" cy="3710102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7E0A1BFB-57B1-C2C4-7545-6987505A3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187327" y="711960"/>
              <a:ext cx="4356057" cy="3710102"/>
            </a:xfrm>
            <a:prstGeom prst="rect">
              <a:avLst/>
            </a:prstGeom>
          </p:spPr>
        </p:pic>
        <p:pic>
          <p:nvPicPr>
            <p:cNvPr id="16" name="Picture 15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E636173B-7CC1-6023-B607-4756F373B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9711" y="3664790"/>
              <a:ext cx="1867717" cy="690180"/>
            </a:xfrm>
            <a:prstGeom prst="rect">
              <a:avLst/>
            </a:prstGeom>
          </p:spPr>
        </p:pic>
      </p:grpSp>
      <p:pic>
        <p:nvPicPr>
          <p:cNvPr id="17" name="Picture 16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BF89D636-1FF5-D338-4022-057B21CBCD3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9463" y="1176971"/>
            <a:ext cx="2274042" cy="10228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0B497D3-3205-D4B8-F2F7-8A229BA46550}"/>
              </a:ext>
            </a:extLst>
          </p:cNvPr>
          <p:cNvSpPr/>
          <p:nvPr/>
        </p:nvSpPr>
        <p:spPr>
          <a:xfrm>
            <a:off x="976915" y="2199792"/>
            <a:ext cx="720080" cy="301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highlight>
                  <a:srgbClr val="008080"/>
                </a:highlight>
              </a:rPr>
              <a:t>Years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DF2A1-6B10-137F-16ED-5D2286E31573}"/>
              </a:ext>
            </a:extLst>
          </p:cNvPr>
          <p:cNvSpPr txBox="1"/>
          <p:nvPr/>
        </p:nvSpPr>
        <p:spPr>
          <a:xfrm>
            <a:off x="505596" y="51471"/>
            <a:ext cx="291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John </a:t>
            </a:r>
            <a:r>
              <a:rPr lang="en-GB" sz="2400" dirty="0" err="1">
                <a:solidFill>
                  <a:schemeClr val="bg1"/>
                </a:solidFill>
              </a:rPr>
              <a:t>Aird</a:t>
            </a:r>
            <a:r>
              <a:rPr lang="en-GB" sz="2400" dirty="0">
                <a:solidFill>
                  <a:schemeClr val="bg1"/>
                </a:solidFill>
              </a:rPr>
              <a:t> Court Y107</a:t>
            </a:r>
          </a:p>
        </p:txBody>
      </p:sp>
    </p:spTree>
    <p:extLst>
      <p:ext uri="{BB962C8B-B14F-4D97-AF65-F5344CB8AC3E}">
        <p14:creationId xmlns:p14="http://schemas.microsoft.com/office/powerpoint/2010/main" val="161775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E4879C69-E5A7-B789-A103-A4564CFB1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9" b="9412"/>
          <a:stretch/>
        </p:blipFill>
        <p:spPr bwMode="auto">
          <a:xfrm>
            <a:off x="-10210" y="-26420"/>
            <a:ext cx="9198021" cy="504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-36512" y="-26420"/>
            <a:ext cx="9208259" cy="5046442"/>
          </a:xfrm>
          <a:prstGeom prst="rect">
            <a:avLst/>
          </a:prstGeom>
          <a:solidFill>
            <a:srgbClr val="800000">
              <a:alpha val="47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58FA3F-22FB-2AD9-7291-B077E05A8C62}"/>
              </a:ext>
            </a:extLst>
          </p:cNvPr>
          <p:cNvSpPr txBox="1"/>
          <p:nvPr/>
        </p:nvSpPr>
        <p:spPr>
          <a:xfrm>
            <a:off x="2793536" y="2363032"/>
            <a:ext cx="6192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 Light" panose="020F0302020204030204" pitchFamily="34" charset="0"/>
              </a:rPr>
              <a:t>Y107 John </a:t>
            </a:r>
            <a:r>
              <a:rPr lang="en-GB" sz="3200" dirty="0" err="1">
                <a:solidFill>
                  <a:schemeClr val="bg1"/>
                </a:solidFill>
                <a:latin typeface="Calibri Light" panose="020F0302020204030204" pitchFamily="34" charset="0"/>
              </a:rPr>
              <a:t>Aird</a:t>
            </a:r>
            <a:r>
              <a:rPr lang="en-GB" sz="3200" dirty="0">
                <a:solidFill>
                  <a:schemeClr val="bg1"/>
                </a:solidFill>
                <a:latin typeface="Calibri Light" panose="020F0302020204030204" pitchFamily="34" charset="0"/>
              </a:rPr>
              <a:t> Court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41" y="3507854"/>
            <a:ext cx="1834854" cy="9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9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55526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5044596"/>
            <a:ext cx="9153616" cy="19780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404" y="64919"/>
            <a:ext cx="795038" cy="4272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A3D422-5F81-B65F-EBD5-541903244661}"/>
              </a:ext>
            </a:extLst>
          </p:cNvPr>
          <p:cNvSpPr txBox="1"/>
          <p:nvPr/>
        </p:nvSpPr>
        <p:spPr>
          <a:xfrm>
            <a:off x="323528" y="536945"/>
            <a:ext cx="45801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b="1" dirty="0">
              <a:solidFill>
                <a:srgbClr val="800000"/>
              </a:solidFill>
              <a:cs typeface="Calibri"/>
            </a:endParaRPr>
          </a:p>
          <a:p>
            <a:endParaRPr lang="en-GB" b="1" dirty="0">
              <a:solidFill>
                <a:srgbClr val="800000"/>
              </a:solidFill>
              <a:cs typeface="Calibri"/>
            </a:endParaRPr>
          </a:p>
          <a:p>
            <a:endParaRPr lang="en-GB" b="1" dirty="0">
              <a:solidFill>
                <a:srgbClr val="800000"/>
              </a:solidFill>
              <a:latin typeface="Calibri"/>
              <a:cs typeface="Calibri"/>
            </a:endParaRPr>
          </a:p>
          <a:p>
            <a:endParaRPr lang="en-GB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graphicFrame>
        <p:nvGraphicFramePr>
          <p:cNvPr id="2" name="Table 12">
            <a:extLst>
              <a:ext uri="{FF2B5EF4-FFF2-40B4-BE49-F238E27FC236}">
                <a16:creationId xmlns:a16="http://schemas.microsoft.com/office/drawing/2014/main" id="{1BD6A849-41CF-08EE-BEBF-D1E9898E1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272321"/>
              </p:ext>
            </p:extLst>
          </p:nvPr>
        </p:nvGraphicFramePr>
        <p:xfrm>
          <a:off x="400799" y="606997"/>
          <a:ext cx="4176464" cy="519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1476753370"/>
                    </a:ext>
                  </a:extLst>
                </a:gridCol>
              </a:tblGrid>
              <a:tr h="519832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      Scope of Works Include                  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19559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95AF54E-181A-33F6-2744-F1AF13FB0B5A}"/>
              </a:ext>
            </a:extLst>
          </p:cNvPr>
          <p:cNvSpPr txBox="1"/>
          <p:nvPr/>
        </p:nvSpPr>
        <p:spPr>
          <a:xfrm>
            <a:off x="467544" y="987574"/>
            <a:ext cx="676875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100" b="1" dirty="0">
                <a:solidFill>
                  <a:schemeClr val="accent6">
                    <a:lumMod val="75000"/>
                  </a:schemeClr>
                </a:solidFill>
              </a:rPr>
              <a:t>Pre-condition surveys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GB" sz="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100" b="1" dirty="0">
                <a:solidFill>
                  <a:schemeClr val="accent6">
                    <a:lumMod val="75000"/>
                  </a:schemeClr>
                </a:solidFill>
              </a:rPr>
              <a:t>Scaffolding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GB" sz="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100" b="1" dirty="0">
                <a:solidFill>
                  <a:schemeClr val="accent6">
                    <a:lumMod val="75000"/>
                  </a:schemeClr>
                </a:solidFill>
              </a:rPr>
              <a:t>Internal surveys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en-GB" sz="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100" b="1" dirty="0">
                <a:solidFill>
                  <a:schemeClr val="accent6">
                    <a:lumMod val="75000"/>
                  </a:schemeClr>
                </a:solidFill>
              </a:rPr>
              <a:t>Window renewal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GB" sz="11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100" b="1" dirty="0">
                <a:solidFill>
                  <a:schemeClr val="accent6">
                    <a:lumMod val="75000"/>
                  </a:schemeClr>
                </a:solidFill>
              </a:rPr>
              <a:t>Roof renewal to 10 no. blocks (1-6, 7-17, 18-40, 41-55, 56-70, 71-93, 94-106, 107-115, 127-149 &amp; 150-165)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GB" sz="11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100" b="1" dirty="0">
                <a:solidFill>
                  <a:schemeClr val="accent6">
                    <a:lumMod val="75000"/>
                  </a:schemeClr>
                </a:solidFill>
              </a:rPr>
              <a:t>PV panel installation and associated electrical works to all blocks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GB" sz="11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100" b="1" dirty="0">
                <a:solidFill>
                  <a:schemeClr val="accent6">
                    <a:lumMod val="75000"/>
                  </a:schemeClr>
                </a:solidFill>
              </a:rPr>
              <a:t>Fire Risk Assessment works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GB" sz="11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100" b="1" dirty="0">
                <a:solidFill>
                  <a:schemeClr val="accent6">
                    <a:lumMod val="75000"/>
                  </a:schemeClr>
                </a:solidFill>
              </a:rPr>
              <a:t>Installation of new fire rated FEDs to tenanted properties with leaseholder opt-in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GB" sz="11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100" b="1" dirty="0">
                <a:solidFill>
                  <a:schemeClr val="accent6">
                    <a:lumMod val="75000"/>
                  </a:schemeClr>
                </a:solidFill>
              </a:rPr>
              <a:t>Communal internal and external decorations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GB" sz="11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100" b="1" dirty="0">
                <a:solidFill>
                  <a:schemeClr val="accent6">
                    <a:lumMod val="75000"/>
                  </a:schemeClr>
                </a:solidFill>
              </a:rPr>
              <a:t>Brick and concrete repairs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GB" sz="11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100" b="1" dirty="0">
                <a:solidFill>
                  <a:schemeClr val="accent6">
                    <a:lumMod val="75000"/>
                  </a:schemeClr>
                </a:solidFill>
              </a:rPr>
              <a:t>Relocation &amp; replacement of extractor fans currently through windows and associated electrical works 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GB" sz="11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100" b="1" dirty="0">
                <a:solidFill>
                  <a:schemeClr val="accent6">
                    <a:lumMod val="75000"/>
                  </a:schemeClr>
                </a:solidFill>
              </a:rPr>
              <a:t>Landscaping works </a:t>
            </a:r>
            <a:endParaRPr lang="en-GB" sz="11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C44AD2-B6D7-12D2-A001-1716E8A7E4B8}"/>
              </a:ext>
            </a:extLst>
          </p:cNvPr>
          <p:cNvSpPr txBox="1"/>
          <p:nvPr/>
        </p:nvSpPr>
        <p:spPr>
          <a:xfrm>
            <a:off x="505596" y="51471"/>
            <a:ext cx="3274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John </a:t>
            </a:r>
            <a:r>
              <a:rPr lang="en-GB" sz="2400" dirty="0" err="1">
                <a:solidFill>
                  <a:schemeClr val="bg1"/>
                </a:solidFill>
              </a:rPr>
              <a:t>Aird</a:t>
            </a:r>
            <a:r>
              <a:rPr lang="en-GB" sz="2400" dirty="0">
                <a:solidFill>
                  <a:schemeClr val="bg1"/>
                </a:solidFill>
              </a:rPr>
              <a:t> Court Y107</a:t>
            </a:r>
          </a:p>
        </p:txBody>
      </p:sp>
    </p:spTree>
    <p:extLst>
      <p:ext uri="{BB962C8B-B14F-4D97-AF65-F5344CB8AC3E}">
        <p14:creationId xmlns:p14="http://schemas.microsoft.com/office/powerpoint/2010/main" val="312310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55526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5044596"/>
            <a:ext cx="9153616" cy="19780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404" y="64919"/>
            <a:ext cx="795038" cy="427203"/>
          </a:xfrm>
          <a:prstGeom prst="rect">
            <a:avLst/>
          </a:prstGeom>
        </p:spPr>
      </p:pic>
      <p:graphicFrame>
        <p:nvGraphicFramePr>
          <p:cNvPr id="2" name="Table 12">
            <a:extLst>
              <a:ext uri="{FF2B5EF4-FFF2-40B4-BE49-F238E27FC236}">
                <a16:creationId xmlns:a16="http://schemas.microsoft.com/office/drawing/2014/main" id="{1BD6A849-41CF-08EE-BEBF-D1E9898E1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715517"/>
              </p:ext>
            </p:extLst>
          </p:nvPr>
        </p:nvGraphicFramePr>
        <p:xfrm>
          <a:off x="92431" y="638937"/>
          <a:ext cx="4176464" cy="519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1476753370"/>
                    </a:ext>
                  </a:extLst>
                </a:gridCol>
              </a:tblGrid>
              <a:tr h="519832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      Surveys and Procurement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19559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BC44AD2-B6D7-12D2-A001-1716E8A7E4B8}"/>
              </a:ext>
            </a:extLst>
          </p:cNvPr>
          <p:cNvSpPr txBox="1"/>
          <p:nvPr/>
        </p:nvSpPr>
        <p:spPr>
          <a:xfrm>
            <a:off x="505596" y="51471"/>
            <a:ext cx="313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John Aid Court Y107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24F5E6-D253-3B0B-FCF6-33223E74B70A}"/>
              </a:ext>
            </a:extLst>
          </p:cNvPr>
          <p:cNvSpPr txBox="1"/>
          <p:nvPr/>
        </p:nvSpPr>
        <p:spPr>
          <a:xfrm>
            <a:off x="246170" y="995644"/>
            <a:ext cx="432583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GB" sz="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000" b="1" dirty="0">
                <a:solidFill>
                  <a:schemeClr val="accent6">
                    <a:lumMod val="75000"/>
                  </a:schemeClr>
                </a:solidFill>
              </a:rPr>
              <a:t>Attended site and carried out a measured survey to all blocks.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GB" sz="1000" b="1" dirty="0">
                <a:solidFill>
                  <a:schemeClr val="accent6">
                    <a:lumMod val="75000"/>
                  </a:schemeClr>
                </a:solidFill>
              </a:rPr>
              <a:t>           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000" b="1" dirty="0">
                <a:solidFill>
                  <a:schemeClr val="accent6">
                    <a:lumMod val="75000"/>
                  </a:schemeClr>
                </a:solidFill>
              </a:rPr>
              <a:t>We produced elevation drawings &amp; submitted planning application for all works that are involved.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GB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000" b="1" dirty="0">
                <a:solidFill>
                  <a:schemeClr val="accent6">
                    <a:lumMod val="75000"/>
                  </a:schemeClr>
                </a:solidFill>
              </a:rPr>
              <a:t>Scope surveys were also conducted to identify provisional areas of repairs to the external areas, based on the ground floor surveys we carried out.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GB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000" b="1" dirty="0">
                <a:solidFill>
                  <a:schemeClr val="accent6">
                    <a:lumMod val="75000"/>
                  </a:schemeClr>
                </a:solidFill>
              </a:rPr>
              <a:t>A further survey is required to confirm actual measures once the scaffolding is in place.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en-GB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000" b="1" dirty="0">
                <a:solidFill>
                  <a:schemeClr val="accent6">
                    <a:lumMod val="75000"/>
                  </a:schemeClr>
                </a:solidFill>
              </a:rPr>
              <a:t>Following on from the surveys each package of works has been issued for pricing to our supply chain for competitive market prices.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GB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000" b="1" dirty="0">
                <a:solidFill>
                  <a:schemeClr val="accent6">
                    <a:lumMod val="75000"/>
                  </a:schemeClr>
                </a:solidFill>
              </a:rPr>
              <a:t>The planning application will now have a non-material amendment submitted to allow for the window design change.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en-GB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000" b="1" dirty="0">
                <a:solidFill>
                  <a:srgbClr val="800000"/>
                </a:solidFill>
                <a:latin typeface="Calibri"/>
                <a:cs typeface="Calibri"/>
              </a:rPr>
              <a:t>Total budget for the works element only not including WCC management costs is £8,844,429.98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GB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GB" sz="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Table 12">
            <a:extLst>
              <a:ext uri="{FF2B5EF4-FFF2-40B4-BE49-F238E27FC236}">
                <a16:creationId xmlns:a16="http://schemas.microsoft.com/office/drawing/2014/main" id="{BF3165FF-272C-48D8-F288-5B46B6B99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995684"/>
              </p:ext>
            </p:extLst>
          </p:nvPr>
        </p:nvGraphicFramePr>
        <p:xfrm>
          <a:off x="6084168" y="2143035"/>
          <a:ext cx="4176464" cy="519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1476753370"/>
                    </a:ext>
                  </a:extLst>
                </a:gridCol>
              </a:tblGrid>
              <a:tr h="519832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      Window Ballot/Decision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19559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18D94A-DAE7-97E6-8C58-E73BA52E8381}"/>
              </a:ext>
            </a:extLst>
          </p:cNvPr>
          <p:cNvSpPr txBox="1"/>
          <p:nvPr/>
        </p:nvSpPr>
        <p:spPr>
          <a:xfrm>
            <a:off x="4644008" y="2499742"/>
            <a:ext cx="432583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GB" sz="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000" b="1" dirty="0">
                <a:solidFill>
                  <a:schemeClr val="accent6">
                    <a:lumMod val="75000"/>
                  </a:schemeClr>
                </a:solidFill>
              </a:rPr>
              <a:t>The Window Working Group (WWG) had a pivotal role in providing ideas for different window designs over the last year or so.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GB" sz="1000" b="1" dirty="0">
                <a:solidFill>
                  <a:schemeClr val="accent6">
                    <a:lumMod val="75000"/>
                  </a:schemeClr>
                </a:solidFill>
              </a:rPr>
              <a:t>           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000" b="1" dirty="0">
                <a:solidFill>
                  <a:schemeClr val="accent6">
                    <a:lumMod val="75000"/>
                  </a:schemeClr>
                </a:solidFill>
              </a:rPr>
              <a:t>The WWG, along with WCC, Axis and a window designer decided on two options for ballot.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GB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000" b="1" dirty="0">
                <a:solidFill>
                  <a:schemeClr val="accent6">
                    <a:lumMod val="75000"/>
                  </a:schemeClr>
                </a:solidFill>
              </a:rPr>
              <a:t>All residents were invited to take part in the ballot which concluded on 7</a:t>
            </a:r>
            <a:r>
              <a:rPr lang="en-GB" sz="1000" b="1" baseline="30000" dirty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GB" sz="1000" b="1" dirty="0">
                <a:solidFill>
                  <a:schemeClr val="accent6">
                    <a:lumMod val="75000"/>
                  </a:schemeClr>
                </a:solidFill>
              </a:rPr>
              <a:t> August 2024 and the decision for UPVC and the Alternative Design was chosen.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GB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000" b="1" dirty="0">
                <a:solidFill>
                  <a:schemeClr val="accent6">
                    <a:lumMod val="75000"/>
                  </a:schemeClr>
                </a:solidFill>
              </a:rPr>
              <a:t>Following the ballot, Axis need to submit the non-material amendment for the planning application. Original application was </a:t>
            </a:r>
            <a:r>
              <a:rPr lang="en-GB" sz="1000" b="1" dirty="0" err="1">
                <a:solidFill>
                  <a:schemeClr val="accent6">
                    <a:lumMod val="75000"/>
                  </a:schemeClr>
                </a:solidFill>
              </a:rPr>
              <a:t>Upvc</a:t>
            </a:r>
            <a:r>
              <a:rPr lang="en-GB" sz="1000" b="1" dirty="0">
                <a:solidFill>
                  <a:schemeClr val="accent6">
                    <a:lumMod val="75000"/>
                  </a:schemeClr>
                </a:solidFill>
              </a:rPr>
              <a:t> and like for like design.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GB" sz="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7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55526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5044596"/>
            <a:ext cx="9153616" cy="19780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404" y="64919"/>
            <a:ext cx="795038" cy="4272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0"/>
            <a:ext cx="2802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John </a:t>
            </a:r>
            <a:r>
              <a:rPr lang="en-GB" sz="2400" dirty="0" err="1">
                <a:solidFill>
                  <a:schemeClr val="bg1"/>
                </a:solidFill>
              </a:rPr>
              <a:t>Aird</a:t>
            </a:r>
            <a:r>
              <a:rPr lang="en-GB" sz="2400" dirty="0">
                <a:solidFill>
                  <a:schemeClr val="bg1"/>
                </a:solidFill>
              </a:rPr>
              <a:t> Court Y107</a:t>
            </a:r>
          </a:p>
        </p:txBody>
      </p:sp>
      <p:graphicFrame>
        <p:nvGraphicFramePr>
          <p:cNvPr id="2" name="Table 12">
            <a:extLst>
              <a:ext uri="{FF2B5EF4-FFF2-40B4-BE49-F238E27FC236}">
                <a16:creationId xmlns:a16="http://schemas.microsoft.com/office/drawing/2014/main" id="{1BD6A849-41CF-08EE-BEBF-D1E9898E1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002071"/>
              </p:ext>
            </p:extLst>
          </p:nvPr>
        </p:nvGraphicFramePr>
        <p:xfrm>
          <a:off x="2699792" y="626568"/>
          <a:ext cx="4176464" cy="519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1476753370"/>
                    </a:ext>
                  </a:extLst>
                </a:gridCol>
              </a:tblGrid>
              <a:tr h="519832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      Blocks and timetable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195594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6B94A322-FA0E-C946-7A0D-82DDEFC6A358}"/>
              </a:ext>
            </a:extLst>
          </p:cNvPr>
          <p:cNvSpPr/>
          <p:nvPr/>
        </p:nvSpPr>
        <p:spPr>
          <a:xfrm>
            <a:off x="708710" y="1177751"/>
            <a:ext cx="663089" cy="29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C7AAFD5-3019-1C0D-D8C7-8B3024237385}"/>
              </a:ext>
            </a:extLst>
          </p:cNvPr>
          <p:cNvSpPr/>
          <p:nvPr/>
        </p:nvSpPr>
        <p:spPr>
          <a:xfrm>
            <a:off x="3520129" y="1184473"/>
            <a:ext cx="663089" cy="29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00D176E-D106-7EE7-3F89-C352EA6274F8}"/>
              </a:ext>
            </a:extLst>
          </p:cNvPr>
          <p:cNvSpPr/>
          <p:nvPr/>
        </p:nvSpPr>
        <p:spPr>
          <a:xfrm>
            <a:off x="761955" y="2209888"/>
            <a:ext cx="851871" cy="29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F70058F-07A7-4048-059D-1CC82B3E7272}"/>
              </a:ext>
            </a:extLst>
          </p:cNvPr>
          <p:cNvSpPr/>
          <p:nvPr/>
        </p:nvSpPr>
        <p:spPr>
          <a:xfrm>
            <a:off x="3259339" y="2209037"/>
            <a:ext cx="851871" cy="29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493ECF6-6B7D-8C19-6B32-C592A107528E}"/>
              </a:ext>
            </a:extLst>
          </p:cNvPr>
          <p:cNvSpPr/>
          <p:nvPr/>
        </p:nvSpPr>
        <p:spPr>
          <a:xfrm rot="5400000">
            <a:off x="3609538" y="1767967"/>
            <a:ext cx="851871" cy="29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A474E26-539E-2D9D-7901-A304FD22E16B}"/>
              </a:ext>
            </a:extLst>
          </p:cNvPr>
          <p:cNvSpPr/>
          <p:nvPr/>
        </p:nvSpPr>
        <p:spPr>
          <a:xfrm rot="5400000">
            <a:off x="432465" y="1760647"/>
            <a:ext cx="851871" cy="29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D67CCDA-DF05-DADA-2656-F2517FD78E7F}"/>
              </a:ext>
            </a:extLst>
          </p:cNvPr>
          <p:cNvSpPr/>
          <p:nvPr/>
        </p:nvSpPr>
        <p:spPr>
          <a:xfrm>
            <a:off x="2086930" y="4540711"/>
            <a:ext cx="663089" cy="29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48F0160-228D-AA9C-5991-F807457C02BC}"/>
              </a:ext>
            </a:extLst>
          </p:cNvPr>
          <p:cNvSpPr/>
          <p:nvPr/>
        </p:nvSpPr>
        <p:spPr>
          <a:xfrm>
            <a:off x="761643" y="4147845"/>
            <a:ext cx="851871" cy="29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F3609C8-3272-98EA-D1FB-36B29C3A4CC0}"/>
              </a:ext>
            </a:extLst>
          </p:cNvPr>
          <p:cNvSpPr/>
          <p:nvPr/>
        </p:nvSpPr>
        <p:spPr>
          <a:xfrm>
            <a:off x="3259027" y="4146994"/>
            <a:ext cx="851871" cy="29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53687F3-27E9-20AD-B40B-86F672D0CF3C}"/>
              </a:ext>
            </a:extLst>
          </p:cNvPr>
          <p:cNvSpPr/>
          <p:nvPr/>
        </p:nvSpPr>
        <p:spPr>
          <a:xfrm rot="5400000">
            <a:off x="3609226" y="3705924"/>
            <a:ext cx="851871" cy="29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6C87721-269A-93C0-6745-D87D1C50BBFB}"/>
              </a:ext>
            </a:extLst>
          </p:cNvPr>
          <p:cNvSpPr/>
          <p:nvPr/>
        </p:nvSpPr>
        <p:spPr>
          <a:xfrm rot="5400000">
            <a:off x="432153" y="3698604"/>
            <a:ext cx="851871" cy="29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L-Shape 66">
            <a:extLst>
              <a:ext uri="{FF2B5EF4-FFF2-40B4-BE49-F238E27FC236}">
                <a16:creationId xmlns:a16="http://schemas.microsoft.com/office/drawing/2014/main" id="{7D64A224-62A9-56FE-2F2F-B12E5D909DF5}"/>
              </a:ext>
            </a:extLst>
          </p:cNvPr>
          <p:cNvSpPr/>
          <p:nvPr/>
        </p:nvSpPr>
        <p:spPr>
          <a:xfrm rot="5400000">
            <a:off x="2731957" y="4141314"/>
            <a:ext cx="515963" cy="538175"/>
          </a:xfrm>
          <a:prstGeom prst="corner">
            <a:avLst>
              <a:gd name="adj1" fmla="val 50000"/>
              <a:gd name="adj2" fmla="val 5615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L-Shape 67">
            <a:extLst>
              <a:ext uri="{FF2B5EF4-FFF2-40B4-BE49-F238E27FC236}">
                <a16:creationId xmlns:a16="http://schemas.microsoft.com/office/drawing/2014/main" id="{E3A336CB-A8EA-D7B9-783D-1000B07E9076}"/>
              </a:ext>
            </a:extLst>
          </p:cNvPr>
          <p:cNvSpPr/>
          <p:nvPr/>
        </p:nvSpPr>
        <p:spPr>
          <a:xfrm rot="16200000" flipH="1">
            <a:off x="1602036" y="4141313"/>
            <a:ext cx="515963" cy="538175"/>
          </a:xfrm>
          <a:prstGeom prst="corner">
            <a:avLst>
              <a:gd name="adj1" fmla="val 50000"/>
              <a:gd name="adj2" fmla="val 5615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L-Shape 68">
            <a:extLst>
              <a:ext uri="{FF2B5EF4-FFF2-40B4-BE49-F238E27FC236}">
                <a16:creationId xmlns:a16="http://schemas.microsoft.com/office/drawing/2014/main" id="{A0083F6E-1ED3-1E7C-14A6-75A71A90B0B4}"/>
              </a:ext>
            </a:extLst>
          </p:cNvPr>
          <p:cNvSpPr/>
          <p:nvPr/>
        </p:nvSpPr>
        <p:spPr>
          <a:xfrm rot="5400000">
            <a:off x="2731957" y="2200606"/>
            <a:ext cx="515963" cy="538175"/>
          </a:xfrm>
          <a:prstGeom prst="corner">
            <a:avLst>
              <a:gd name="adj1" fmla="val 50000"/>
              <a:gd name="adj2" fmla="val 5615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L-Shape 69">
            <a:extLst>
              <a:ext uri="{FF2B5EF4-FFF2-40B4-BE49-F238E27FC236}">
                <a16:creationId xmlns:a16="http://schemas.microsoft.com/office/drawing/2014/main" id="{FF842378-A977-6136-01E0-00DDBF506B67}"/>
              </a:ext>
            </a:extLst>
          </p:cNvPr>
          <p:cNvSpPr/>
          <p:nvPr/>
        </p:nvSpPr>
        <p:spPr>
          <a:xfrm rot="16200000" flipH="1">
            <a:off x="1602036" y="2200605"/>
            <a:ext cx="515963" cy="538175"/>
          </a:xfrm>
          <a:prstGeom prst="corner">
            <a:avLst>
              <a:gd name="adj1" fmla="val 50000"/>
              <a:gd name="adj2" fmla="val 5615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A77622C-B53E-E3FB-A1CC-3F6AD1D935CE}"/>
              </a:ext>
            </a:extLst>
          </p:cNvPr>
          <p:cNvSpPr txBox="1"/>
          <p:nvPr/>
        </p:nvSpPr>
        <p:spPr>
          <a:xfrm>
            <a:off x="809756" y="1196865"/>
            <a:ext cx="10736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accent2"/>
                </a:solidFill>
              </a:rPr>
              <a:t>1-6</a:t>
            </a:r>
            <a:endParaRPr lang="en-GB" sz="1600" dirty="0"/>
          </a:p>
          <a:p>
            <a:endParaRPr lang="en-GB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F8577F7-4BF6-8928-1824-29CD33E76C21}"/>
              </a:ext>
            </a:extLst>
          </p:cNvPr>
          <p:cNvSpPr txBox="1"/>
          <p:nvPr/>
        </p:nvSpPr>
        <p:spPr>
          <a:xfrm rot="16200000">
            <a:off x="707055" y="1590367"/>
            <a:ext cx="5539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accent2"/>
                </a:solidFill>
              </a:rPr>
              <a:t>7-17 </a:t>
            </a:r>
            <a:endParaRPr lang="en-GB" sz="1600" dirty="0"/>
          </a:p>
          <a:p>
            <a:endParaRPr lang="en-GB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DFA21B1-34C2-7A0B-7DE6-DBBBB48C5C51}"/>
              </a:ext>
            </a:extLst>
          </p:cNvPr>
          <p:cNvSpPr txBox="1"/>
          <p:nvPr/>
        </p:nvSpPr>
        <p:spPr>
          <a:xfrm>
            <a:off x="1609062" y="2222743"/>
            <a:ext cx="6299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accent2"/>
                </a:solidFill>
              </a:rPr>
              <a:t>41-55</a:t>
            </a:r>
            <a:endParaRPr lang="en-GB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CC7F3CC-7942-AAAD-0B71-1B9224380C10}"/>
              </a:ext>
            </a:extLst>
          </p:cNvPr>
          <p:cNvSpPr txBox="1"/>
          <p:nvPr/>
        </p:nvSpPr>
        <p:spPr>
          <a:xfrm>
            <a:off x="2727907" y="2214441"/>
            <a:ext cx="6745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accent2"/>
                </a:solidFill>
              </a:rPr>
              <a:t>56-70</a:t>
            </a:r>
            <a:endParaRPr lang="en-GB" sz="16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7334F1C-5776-C16F-3B76-7AA3FE81CFC5}"/>
              </a:ext>
            </a:extLst>
          </p:cNvPr>
          <p:cNvSpPr txBox="1"/>
          <p:nvPr/>
        </p:nvSpPr>
        <p:spPr>
          <a:xfrm>
            <a:off x="1021308" y="2227976"/>
            <a:ext cx="5693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accent2"/>
                </a:solidFill>
              </a:rPr>
              <a:t>18-40</a:t>
            </a:r>
            <a:endParaRPr lang="en-GB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A01FB1E-A700-0437-2BCA-1850DE3D45E3}"/>
              </a:ext>
            </a:extLst>
          </p:cNvPr>
          <p:cNvSpPr txBox="1"/>
          <p:nvPr/>
        </p:nvSpPr>
        <p:spPr>
          <a:xfrm rot="16200000">
            <a:off x="3686015" y="1733620"/>
            <a:ext cx="6791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accent2"/>
                </a:solidFill>
              </a:rPr>
              <a:t>94-106 </a:t>
            </a:r>
            <a:endParaRPr lang="en-GB" sz="1600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A3EED73-C53F-4FB8-2BF7-872F27160FD4}"/>
              </a:ext>
            </a:extLst>
          </p:cNvPr>
          <p:cNvSpPr txBox="1"/>
          <p:nvPr/>
        </p:nvSpPr>
        <p:spPr>
          <a:xfrm>
            <a:off x="3498321" y="1197390"/>
            <a:ext cx="10736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accent2"/>
                </a:solidFill>
              </a:rPr>
              <a:t>107-115</a:t>
            </a:r>
            <a:endParaRPr lang="en-GB" sz="1600" dirty="0"/>
          </a:p>
          <a:p>
            <a:endParaRPr lang="en-GB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B07CCE1-B6CA-6CDB-D757-5548B13B15D5}"/>
              </a:ext>
            </a:extLst>
          </p:cNvPr>
          <p:cNvSpPr txBox="1"/>
          <p:nvPr/>
        </p:nvSpPr>
        <p:spPr>
          <a:xfrm>
            <a:off x="3332640" y="2211080"/>
            <a:ext cx="10736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accent2"/>
                </a:solidFill>
              </a:rPr>
              <a:t>71-93</a:t>
            </a:r>
            <a:endParaRPr lang="en-GB" sz="1600" dirty="0"/>
          </a:p>
          <a:p>
            <a:endParaRPr lang="en-GB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421451E-D955-9F0F-495C-906A6729BC83}"/>
              </a:ext>
            </a:extLst>
          </p:cNvPr>
          <p:cNvSpPr txBox="1"/>
          <p:nvPr/>
        </p:nvSpPr>
        <p:spPr>
          <a:xfrm rot="16200000">
            <a:off x="542215" y="3476450"/>
            <a:ext cx="9232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accent2"/>
                </a:solidFill>
              </a:rPr>
              <a:t>116-126</a:t>
            </a:r>
            <a:endParaRPr lang="en-GB" sz="1600" dirty="0"/>
          </a:p>
          <a:p>
            <a:endParaRPr lang="en-GB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66E8A67-F5F4-FA89-2E45-D361AF68BBEC}"/>
              </a:ext>
            </a:extLst>
          </p:cNvPr>
          <p:cNvSpPr txBox="1"/>
          <p:nvPr/>
        </p:nvSpPr>
        <p:spPr>
          <a:xfrm>
            <a:off x="1518922" y="4149428"/>
            <a:ext cx="7861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accent2"/>
                </a:solidFill>
              </a:rPr>
              <a:t>150-165</a:t>
            </a:r>
            <a:endParaRPr lang="en-GB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272CC41-576A-D8F1-5CA8-6B31571DDD61}"/>
              </a:ext>
            </a:extLst>
          </p:cNvPr>
          <p:cNvSpPr txBox="1"/>
          <p:nvPr/>
        </p:nvSpPr>
        <p:spPr>
          <a:xfrm>
            <a:off x="2651658" y="4141416"/>
            <a:ext cx="7277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accent2"/>
                </a:solidFill>
              </a:rPr>
              <a:t>177-192</a:t>
            </a:r>
            <a:endParaRPr lang="en-GB" sz="16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AC514C9-37D0-B3C1-B3C5-9F911C2393EE}"/>
              </a:ext>
            </a:extLst>
          </p:cNvPr>
          <p:cNvSpPr txBox="1"/>
          <p:nvPr/>
        </p:nvSpPr>
        <p:spPr>
          <a:xfrm>
            <a:off x="942858" y="4154661"/>
            <a:ext cx="7578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accent2"/>
                </a:solidFill>
              </a:rPr>
              <a:t>127-149</a:t>
            </a:r>
            <a:endParaRPr lang="en-GB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2283103-A548-D4D2-E502-CFB10E805570}"/>
              </a:ext>
            </a:extLst>
          </p:cNvPr>
          <p:cNvSpPr txBox="1"/>
          <p:nvPr/>
        </p:nvSpPr>
        <p:spPr>
          <a:xfrm rot="16200000">
            <a:off x="3610367" y="3661628"/>
            <a:ext cx="84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accent2"/>
                </a:solidFill>
              </a:rPr>
              <a:t>216-228</a:t>
            </a:r>
            <a:endParaRPr lang="en-GB" sz="160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087B5DD-88B0-99C8-D6BD-8003C292AD21}"/>
              </a:ext>
            </a:extLst>
          </p:cNvPr>
          <p:cNvSpPr txBox="1"/>
          <p:nvPr/>
        </p:nvSpPr>
        <p:spPr>
          <a:xfrm>
            <a:off x="3240131" y="4145757"/>
            <a:ext cx="10736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accent2"/>
                </a:solidFill>
              </a:rPr>
              <a:t>193-215</a:t>
            </a:r>
            <a:endParaRPr lang="en-GB" sz="1600" dirty="0"/>
          </a:p>
          <a:p>
            <a:endParaRPr lang="en-GB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F30C74D-BB90-7240-D84D-043035E3CD4F}"/>
              </a:ext>
            </a:extLst>
          </p:cNvPr>
          <p:cNvSpPr txBox="1"/>
          <p:nvPr/>
        </p:nvSpPr>
        <p:spPr>
          <a:xfrm>
            <a:off x="2086929" y="4554672"/>
            <a:ext cx="7861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accent2"/>
                </a:solidFill>
              </a:rPr>
              <a:t>166-176</a:t>
            </a:r>
            <a:endParaRPr lang="en-GB" dirty="0"/>
          </a:p>
        </p:txBody>
      </p:sp>
      <p:graphicFrame>
        <p:nvGraphicFramePr>
          <p:cNvPr id="107" name="Table 106">
            <a:extLst>
              <a:ext uri="{FF2B5EF4-FFF2-40B4-BE49-F238E27FC236}">
                <a16:creationId xmlns:a16="http://schemas.microsoft.com/office/drawing/2014/main" id="{59655372-0263-B814-C792-707F43401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21831"/>
              </p:ext>
            </p:extLst>
          </p:nvPr>
        </p:nvGraphicFramePr>
        <p:xfrm>
          <a:off x="4827338" y="1331214"/>
          <a:ext cx="3924300" cy="3135630"/>
        </p:xfrm>
        <a:graphic>
          <a:graphicData uri="http://schemas.openxmlformats.org/drawingml/2006/table">
            <a:tbl>
              <a:tblPr/>
              <a:tblGrid>
                <a:gridCol w="1003300">
                  <a:extLst>
                    <a:ext uri="{9D8B030D-6E8A-4147-A177-3AD203B41FA5}">
                      <a16:colId xmlns:a16="http://schemas.microsoft.com/office/drawing/2014/main" val="310582786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4109937066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1395401360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960000"/>
                          </a:solidFill>
                          <a:effectLst/>
                          <a:latin typeface="Aptos Narrow" panose="020B0004020202020204" pitchFamily="34" charset="0"/>
                        </a:rPr>
                        <a:t>Block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960000"/>
                          </a:solidFill>
                          <a:effectLst/>
                          <a:latin typeface="Aptos Narrow" panose="020B0004020202020204" pitchFamily="34" charset="0"/>
                        </a:rPr>
                        <a:t>Anticipated Start Date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960000"/>
                          </a:solidFill>
                          <a:effectLst/>
                          <a:latin typeface="Aptos Narrow" panose="020B0004020202020204" pitchFamily="34" charset="0"/>
                        </a:rPr>
                        <a:t>Anticipated Finish Date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8835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1-6 (LRB)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13/01/2025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17/04/2025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53304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7-17 (LRB)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03/02/2025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29/05/2025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738525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94-106 (LRB)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24/02/2025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03/07/2025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8008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107-115 (LRB)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24/03/2025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26/06/2025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038025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216-228 (LRB)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14/04/2025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24/07/2025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20523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166-176 (LRB)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12/05/2025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31/07/2025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0542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116-126 (LRB)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02/06/2025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21/08/2025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505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127-149 (HRB)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23/06/2025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11/11/2025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99166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150-165 (HRB)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24/07/2025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28/11/2025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64271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177-192 (HRB)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26/08/2025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10/12/2025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8689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193-215 (HRB)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26/08/2025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19/01/2026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71564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18-40 (HRB)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29/10/2025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19/03/2026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14435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41-55 (HRB)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01/12/2025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14/04/2026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010946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56-70 (HRB)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01/01/2026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15/05/2026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30128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71-93 (HRB)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03/02/2026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10/06/2026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40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Non-block works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27/06/2025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10/07/2026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460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36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erial view of a city&#10;&#10;Description automatically generated">
            <a:extLst>
              <a:ext uri="{FF2B5EF4-FFF2-40B4-BE49-F238E27FC236}">
                <a16:creationId xmlns:a16="http://schemas.microsoft.com/office/drawing/2014/main" id="{794569FE-CC3B-72BA-2561-64822E449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056" y="1063466"/>
            <a:ext cx="4844331" cy="373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55526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5044596"/>
            <a:ext cx="9153616" cy="19780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404" y="64919"/>
            <a:ext cx="795038" cy="4272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0"/>
            <a:ext cx="2802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John </a:t>
            </a:r>
            <a:r>
              <a:rPr lang="en-GB" sz="2400" dirty="0" err="1">
                <a:solidFill>
                  <a:schemeClr val="bg1"/>
                </a:solidFill>
              </a:rPr>
              <a:t>Aird</a:t>
            </a:r>
            <a:r>
              <a:rPr lang="en-GB" sz="2400" dirty="0">
                <a:solidFill>
                  <a:schemeClr val="bg1"/>
                </a:solidFill>
              </a:rPr>
              <a:t> Court Y107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3D422-5F81-B65F-EBD5-541903244661}"/>
              </a:ext>
            </a:extLst>
          </p:cNvPr>
          <p:cNvSpPr txBox="1"/>
          <p:nvPr/>
        </p:nvSpPr>
        <p:spPr>
          <a:xfrm>
            <a:off x="273825" y="483993"/>
            <a:ext cx="45801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b="1" dirty="0">
              <a:solidFill>
                <a:srgbClr val="800000"/>
              </a:solidFill>
              <a:cs typeface="Calibri"/>
            </a:endParaRPr>
          </a:p>
          <a:p>
            <a:endParaRPr lang="en-GB" b="1" dirty="0">
              <a:solidFill>
                <a:srgbClr val="800000"/>
              </a:solidFill>
              <a:cs typeface="Calibri"/>
            </a:endParaRPr>
          </a:p>
          <a:p>
            <a:endParaRPr lang="en-GB" b="1" dirty="0">
              <a:solidFill>
                <a:srgbClr val="800000"/>
              </a:solidFill>
              <a:latin typeface="Calibri"/>
              <a:cs typeface="Calibri"/>
            </a:endParaRPr>
          </a:p>
          <a:p>
            <a:endParaRPr lang="en-GB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8B21E39-1B91-8ABD-1B93-2D3C85761763}"/>
              </a:ext>
            </a:extLst>
          </p:cNvPr>
          <p:cNvCxnSpPr>
            <a:cxnSpLocks/>
          </p:cNvCxnSpPr>
          <p:nvPr/>
        </p:nvCxnSpPr>
        <p:spPr>
          <a:xfrm flipH="1" flipV="1">
            <a:off x="5536077" y="3280782"/>
            <a:ext cx="1928479" cy="307229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12">
            <a:extLst>
              <a:ext uri="{FF2B5EF4-FFF2-40B4-BE49-F238E27FC236}">
                <a16:creationId xmlns:a16="http://schemas.microsoft.com/office/drawing/2014/main" id="{A62745E6-6740-BDAD-5267-E9671EFA5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040924"/>
              </p:ext>
            </p:extLst>
          </p:nvPr>
        </p:nvGraphicFramePr>
        <p:xfrm>
          <a:off x="2339752" y="638063"/>
          <a:ext cx="4992216" cy="429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2216">
                  <a:extLst>
                    <a:ext uri="{9D8B030D-6E8A-4147-A177-3AD203B41FA5}">
                      <a16:colId xmlns:a16="http://schemas.microsoft.com/office/drawing/2014/main" val="1476753370"/>
                    </a:ext>
                  </a:extLst>
                </a:gridCol>
              </a:tblGrid>
              <a:tr h="42947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     Proposed site set up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195594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3C79B0DD-A493-94CF-E760-B3EB376787AA}"/>
              </a:ext>
            </a:extLst>
          </p:cNvPr>
          <p:cNvSpPr/>
          <p:nvPr/>
        </p:nvSpPr>
        <p:spPr>
          <a:xfrm rot="2888017">
            <a:off x="5219090" y="3122542"/>
            <a:ext cx="265295" cy="25731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52AA517-2C67-4CAB-FE03-F54A66827798}"/>
              </a:ext>
            </a:extLst>
          </p:cNvPr>
          <p:cNvSpPr/>
          <p:nvPr/>
        </p:nvSpPr>
        <p:spPr>
          <a:xfrm>
            <a:off x="7464556" y="3254133"/>
            <a:ext cx="1042891" cy="409262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Axis Welfare Compound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D88AA31-0549-00D4-16BC-FDF9D04D88F7}"/>
              </a:ext>
            </a:extLst>
          </p:cNvPr>
          <p:cNvSpPr/>
          <p:nvPr/>
        </p:nvSpPr>
        <p:spPr>
          <a:xfrm>
            <a:off x="325920" y="2297992"/>
            <a:ext cx="1042891" cy="409262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Site Storage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3B705A2-60C5-C982-C0F7-6D5CAB416966}"/>
              </a:ext>
            </a:extLst>
          </p:cNvPr>
          <p:cNvCxnSpPr>
            <a:cxnSpLocks/>
          </p:cNvCxnSpPr>
          <p:nvPr/>
        </p:nvCxnSpPr>
        <p:spPr>
          <a:xfrm>
            <a:off x="1368811" y="2663028"/>
            <a:ext cx="2267085" cy="124746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1FD3E12-5FE1-62E7-BDB8-35D0882C510C}"/>
              </a:ext>
            </a:extLst>
          </p:cNvPr>
          <p:cNvCxnSpPr>
            <a:cxnSpLocks/>
          </p:cNvCxnSpPr>
          <p:nvPr/>
        </p:nvCxnSpPr>
        <p:spPr>
          <a:xfrm flipV="1">
            <a:off x="1352468" y="1715161"/>
            <a:ext cx="2588228" cy="946448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727B8BC-E44A-B4ED-15E1-82149F86E71F}"/>
              </a:ext>
            </a:extLst>
          </p:cNvPr>
          <p:cNvCxnSpPr>
            <a:cxnSpLocks/>
          </p:cNvCxnSpPr>
          <p:nvPr/>
        </p:nvCxnSpPr>
        <p:spPr>
          <a:xfrm>
            <a:off x="1346690" y="2653642"/>
            <a:ext cx="3190345" cy="1114265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D3EB389-E0FF-1984-8804-8D38D6BBBDF1}"/>
              </a:ext>
            </a:extLst>
          </p:cNvPr>
          <p:cNvSpPr/>
          <p:nvPr/>
        </p:nvSpPr>
        <p:spPr>
          <a:xfrm rot="2727832" flipV="1">
            <a:off x="3920725" y="1641858"/>
            <a:ext cx="239393" cy="1474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4EA54F-DF6A-D8EB-EE04-D87F637D6DE1}"/>
              </a:ext>
            </a:extLst>
          </p:cNvPr>
          <p:cNvSpPr/>
          <p:nvPr/>
        </p:nvSpPr>
        <p:spPr>
          <a:xfrm rot="2727832" flipV="1">
            <a:off x="3717530" y="2645330"/>
            <a:ext cx="138091" cy="2471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B679B7-98E2-B5DF-7F32-347E2B0D587B}"/>
              </a:ext>
            </a:extLst>
          </p:cNvPr>
          <p:cNvSpPr/>
          <p:nvPr/>
        </p:nvSpPr>
        <p:spPr>
          <a:xfrm rot="2727832" flipV="1">
            <a:off x="4614151" y="3645753"/>
            <a:ext cx="239455" cy="2465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F0A30843-3C19-D5E0-FBA5-7E4640C766A6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4572000" y="1205216"/>
            <a:ext cx="2804273" cy="15818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3AF567-58A7-67F3-1006-8CC4BF75F168}"/>
              </a:ext>
            </a:extLst>
          </p:cNvPr>
          <p:cNvSpPr/>
          <p:nvPr/>
        </p:nvSpPr>
        <p:spPr>
          <a:xfrm>
            <a:off x="7376273" y="945300"/>
            <a:ext cx="1152128" cy="51983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/>
              <a:t>Resident Drop-In Location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937396-39E2-94AE-C530-91733C5E350B}"/>
              </a:ext>
            </a:extLst>
          </p:cNvPr>
          <p:cNvSpPr/>
          <p:nvPr/>
        </p:nvSpPr>
        <p:spPr>
          <a:xfrm rot="19061544">
            <a:off x="4344700" y="1244605"/>
            <a:ext cx="178102" cy="21509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62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AXIS">
      <a:dk1>
        <a:srgbClr val="414042"/>
      </a:dk1>
      <a:lt1>
        <a:srgbClr val="FFFFFF"/>
      </a:lt1>
      <a:dk2>
        <a:srgbClr val="683A65"/>
      </a:dk2>
      <a:lt2>
        <a:srgbClr val="E7E6E6"/>
      </a:lt2>
      <a:accent1>
        <a:srgbClr val="304451"/>
      </a:accent1>
      <a:accent2>
        <a:srgbClr val="D12053"/>
      </a:accent2>
      <a:accent3>
        <a:srgbClr val="269CCE"/>
      </a:accent3>
      <a:accent4>
        <a:srgbClr val="A80032"/>
      </a:accent4>
      <a:accent5>
        <a:srgbClr val="F89828"/>
      </a:accent5>
      <a:accent6>
        <a:srgbClr val="25BC9E"/>
      </a:accent6>
      <a:hlink>
        <a:srgbClr val="269CCE"/>
      </a:hlink>
      <a:folHlink>
        <a:srgbClr val="683A65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-AXI-0259 H1 Project report 2021_V1.1" id="{D75E45AD-5D73-6D47-B6B1-953343BA3493}" vid="{0E2513EA-C51D-FD4C-A0E2-FD607E62C46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6660</TotalTime>
  <Words>859</Words>
  <Application>Microsoft Office PowerPoint</Application>
  <PresentationFormat>On-screen Show (16:9)</PresentationFormat>
  <Paragraphs>209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 Narrow</vt:lpstr>
      <vt:lpstr>Arial</vt:lpstr>
      <vt:lpstr>Calibri</vt:lpstr>
      <vt:lpstr>Calibri Light</vt:lpstr>
      <vt:lpstr>Courier New</vt:lpstr>
      <vt:lpstr>VAGRounded LT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Axis Europe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Smart</dc:creator>
  <cp:lastModifiedBy>Khan, Repa: WCC</cp:lastModifiedBy>
  <cp:revision>474</cp:revision>
  <dcterms:created xsi:type="dcterms:W3CDTF">2016-04-20T13:17:59Z</dcterms:created>
  <dcterms:modified xsi:type="dcterms:W3CDTF">2024-09-16T11:30:58Z</dcterms:modified>
</cp:coreProperties>
</file>