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7" r:id="rId5"/>
  </p:sldMasterIdLst>
  <p:notesMasterIdLst>
    <p:notesMasterId r:id="rId15"/>
  </p:notesMasterIdLst>
  <p:sldIdLst>
    <p:sldId id="258" r:id="rId6"/>
    <p:sldId id="275" r:id="rId7"/>
    <p:sldId id="260" r:id="rId8"/>
    <p:sldId id="262" r:id="rId9"/>
    <p:sldId id="261" r:id="rId10"/>
    <p:sldId id="276" r:id="rId11"/>
    <p:sldId id="266" r:id="rId12"/>
    <p:sldId id="268" r:id="rId13"/>
    <p:sldId id="274" r:id="rId14"/>
  </p:sldIdLst>
  <p:sldSz cx="9296400" cy="7002463"/>
  <p:notesSz cx="6797675" cy="9926638"/>
  <p:defaultTextStyle>
    <a:defPPr>
      <a:defRPr lang="en-US"/>
    </a:defPPr>
    <a:lvl1pPr marL="0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1pPr>
    <a:lvl2pPr marL="465658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2pPr>
    <a:lvl3pPr marL="931316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3pPr>
    <a:lvl4pPr marL="1396975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4pPr>
    <a:lvl5pPr marL="1862633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5pPr>
    <a:lvl6pPr marL="2328291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6pPr>
    <a:lvl7pPr marL="2793949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7pPr>
    <a:lvl8pPr marL="3259607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8pPr>
    <a:lvl9pPr marL="3725266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28CC6-1730-46A2-8C00-51D1A7594CA4}" v="4" dt="2022-07-04T11:21:02.125"/>
    <p1510:client id="{73C2DF2D-D60E-505C-95A5-70660313976B}" v="190" dt="2022-07-04T15:43:21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20" y="45"/>
      </p:cViewPr>
      <p:guideLst>
        <p:guide orient="horz" pos="2206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88B10-BC57-480C-8DA6-79E32DAE14EF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41425"/>
            <a:ext cx="44450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115CE-1146-4250-AEBC-52EBD6AED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7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1pPr>
    <a:lvl2pPr marL="465658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2pPr>
    <a:lvl3pPr marL="931316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3pPr>
    <a:lvl4pPr marL="1396975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4pPr>
    <a:lvl5pPr marL="1862633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5pPr>
    <a:lvl6pPr marL="2328291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6pPr>
    <a:lvl7pPr marL="2793949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7pPr>
    <a:lvl8pPr marL="3259607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8pPr>
    <a:lvl9pPr marL="3725266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359446"/>
          </a:xfrm>
        </p:spPr>
        <p:txBody>
          <a:bodyPr anchor="b"/>
          <a:lstStyle>
            <a:lvl1pPr algn="l">
              <a:defRPr sz="4575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32000"/>
            <a:ext cx="8326314" cy="1690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300">
                <a:solidFill>
                  <a:schemeClr val="tx2"/>
                </a:solidFill>
              </a:defRPr>
            </a:lvl1pPr>
            <a:lvl2pPr marL="348626" indent="0" algn="ctr">
              <a:buNone/>
              <a:defRPr sz="1525"/>
            </a:lvl2pPr>
            <a:lvl3pPr marL="697253" indent="0" algn="ctr">
              <a:buNone/>
              <a:defRPr sz="1373"/>
            </a:lvl3pPr>
            <a:lvl4pPr marL="1045879" indent="0" algn="ctr">
              <a:buNone/>
              <a:defRPr sz="1220"/>
            </a:lvl4pPr>
            <a:lvl5pPr marL="1394506" indent="0" algn="ctr">
              <a:buNone/>
              <a:defRPr sz="1220"/>
            </a:lvl5pPr>
            <a:lvl6pPr marL="1743132" indent="0" algn="ctr">
              <a:buNone/>
              <a:defRPr sz="1220"/>
            </a:lvl6pPr>
            <a:lvl7pPr marL="2091759" indent="0" algn="ctr">
              <a:buNone/>
              <a:defRPr sz="1220"/>
            </a:lvl7pPr>
            <a:lvl8pPr marL="2440385" indent="0" algn="ctr">
              <a:buNone/>
              <a:defRPr sz="1220"/>
            </a:lvl8pPr>
            <a:lvl9pPr marL="2789011" indent="0" algn="ctr">
              <a:buNone/>
              <a:defRPr sz="122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83127"/>
            <a:ext cx="9366459" cy="36193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00" y="5904000"/>
            <a:ext cx="1728000" cy="6413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57199" y="5904000"/>
            <a:ext cx="1239716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800" b="1" dirty="0">
                <a:solidFill>
                  <a:schemeClr val="bg1"/>
                </a:solidFill>
              </a:rPr>
              <a:t>Westminster City Council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chemeClr val="bg1"/>
                </a:solidFill>
              </a:rPr>
              <a:t>westminster.gov.uk</a:t>
            </a:r>
          </a:p>
        </p:txBody>
      </p:sp>
    </p:spTree>
    <p:extLst>
      <p:ext uri="{BB962C8B-B14F-4D97-AF65-F5344CB8AC3E}">
        <p14:creationId xmlns:p14="http://schemas.microsoft.com/office/powerpoint/2010/main" val="230454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2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18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76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954212"/>
            <a:ext cx="4211515" cy="3405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954212"/>
            <a:ext cx="4044462" cy="34055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92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48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2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359446"/>
          </a:xfrm>
        </p:spPr>
        <p:txBody>
          <a:bodyPr anchor="b"/>
          <a:lstStyle>
            <a:lvl1pPr algn="l">
              <a:defRPr sz="4575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32000"/>
            <a:ext cx="8326314" cy="1690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300">
                <a:solidFill>
                  <a:schemeClr val="tx2"/>
                </a:solidFill>
              </a:defRPr>
            </a:lvl1pPr>
            <a:lvl2pPr marL="348626" indent="0" algn="ctr">
              <a:buNone/>
              <a:defRPr sz="1525"/>
            </a:lvl2pPr>
            <a:lvl3pPr marL="697253" indent="0" algn="ctr">
              <a:buNone/>
              <a:defRPr sz="1373"/>
            </a:lvl3pPr>
            <a:lvl4pPr marL="1045879" indent="0" algn="ctr">
              <a:buNone/>
              <a:defRPr sz="1220"/>
            </a:lvl4pPr>
            <a:lvl5pPr marL="1394506" indent="0" algn="ctr">
              <a:buNone/>
              <a:defRPr sz="1220"/>
            </a:lvl5pPr>
            <a:lvl6pPr marL="1743132" indent="0" algn="ctr">
              <a:buNone/>
              <a:defRPr sz="1220"/>
            </a:lvl6pPr>
            <a:lvl7pPr marL="2091759" indent="0" algn="ctr">
              <a:buNone/>
              <a:defRPr sz="1220"/>
            </a:lvl7pPr>
            <a:lvl8pPr marL="2440385" indent="0" algn="ctr">
              <a:buNone/>
              <a:defRPr sz="1220"/>
            </a:lvl8pPr>
            <a:lvl9pPr marL="2789011" indent="0" algn="ctr">
              <a:buNone/>
              <a:defRPr sz="122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0199"/>
            <a:ext cx="9296400" cy="35922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57199" y="457200"/>
            <a:ext cx="1239716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800" b="1" dirty="0">
                <a:solidFill>
                  <a:schemeClr val="tx2"/>
                </a:solidFill>
              </a:rPr>
              <a:t>Westminster City Council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chemeClr val="tx2"/>
                </a:solidFill>
              </a:rPr>
              <a:t>westminster.gov.uk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00" y="457200"/>
            <a:ext cx="1728000" cy="6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0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359446"/>
          </a:xfrm>
        </p:spPr>
        <p:txBody>
          <a:bodyPr anchor="b"/>
          <a:lstStyle>
            <a:lvl1pPr algn="l">
              <a:defRPr sz="4575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32000"/>
            <a:ext cx="8326314" cy="1690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300">
                <a:solidFill>
                  <a:schemeClr val="tx2"/>
                </a:solidFill>
              </a:defRPr>
            </a:lvl1pPr>
            <a:lvl2pPr marL="348626" indent="0" algn="ctr">
              <a:buNone/>
              <a:defRPr sz="1525"/>
            </a:lvl2pPr>
            <a:lvl3pPr marL="697253" indent="0" algn="ctr">
              <a:buNone/>
              <a:defRPr sz="1373"/>
            </a:lvl3pPr>
            <a:lvl4pPr marL="1045879" indent="0" algn="ctr">
              <a:buNone/>
              <a:defRPr sz="1220"/>
            </a:lvl4pPr>
            <a:lvl5pPr marL="1394506" indent="0" algn="ctr">
              <a:buNone/>
              <a:defRPr sz="1220"/>
            </a:lvl5pPr>
            <a:lvl6pPr marL="1743132" indent="0" algn="ctr">
              <a:buNone/>
              <a:defRPr sz="1220"/>
            </a:lvl6pPr>
            <a:lvl7pPr marL="2091759" indent="0" algn="ctr">
              <a:buNone/>
              <a:defRPr sz="1220"/>
            </a:lvl7pPr>
            <a:lvl8pPr marL="2440385" indent="0" algn="ctr">
              <a:buNone/>
              <a:defRPr sz="1220"/>
            </a:lvl8pPr>
            <a:lvl9pPr marL="2789011" indent="0" algn="ctr">
              <a:buNone/>
              <a:defRPr sz="122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7199" y="457200"/>
            <a:ext cx="1239716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800" b="1" dirty="0">
                <a:solidFill>
                  <a:schemeClr val="tx2"/>
                </a:solidFill>
              </a:rPr>
              <a:t>Westminster City Council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chemeClr val="tx2"/>
                </a:solidFill>
              </a:rPr>
              <a:t>westminster.gov.uk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00" y="457200"/>
            <a:ext cx="1728000" cy="643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83127"/>
            <a:ext cx="9366459" cy="361933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438640" y="3139298"/>
            <a:ext cx="184666" cy="374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7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19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954212"/>
            <a:ext cx="4211515" cy="34056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954212"/>
            <a:ext cx="4044462" cy="34055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4th July 2022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3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88119"/>
            <a:ext cx="8387862" cy="7539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54214"/>
            <a:ext cx="8387862" cy="34056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7990" y="509954"/>
            <a:ext cx="2091690" cy="140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4th 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673" y="511478"/>
            <a:ext cx="3092766" cy="3728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9954"/>
            <a:ext cx="139781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>
                <a:solidFill>
                  <a:schemeClr val="tx2"/>
                </a:solidFill>
              </a:rPr>
              <a:t>Westminster City Council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572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10287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000" y="555684"/>
            <a:ext cx="720000" cy="2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sldNum="0" hdr="0"/>
  <p:txStyles>
    <p:titleStyle>
      <a:lvl1pPr algn="l" defTabSz="697253" rtl="0" eaLnBrk="1" latinLnBrk="0" hangingPunct="1">
        <a:lnSpc>
          <a:spcPct val="100000"/>
        </a:lnSpc>
        <a:spcBef>
          <a:spcPct val="0"/>
        </a:spcBef>
        <a:buNone/>
        <a:defRPr sz="4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31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940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1566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19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68819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744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266072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614698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96332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1pPr>
      <a:lvl2pPr marL="34862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2pPr>
      <a:lvl3pPr marL="697253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3pPr>
      <a:lvl4pPr marL="104587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4pPr>
      <a:lvl5pPr marL="139450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5pPr>
      <a:lvl6pPr marL="1743132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09175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440385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789011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88119"/>
            <a:ext cx="8387862" cy="7539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54214"/>
            <a:ext cx="8387862" cy="34056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7990" y="509954"/>
            <a:ext cx="2091690" cy="140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4th 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673" y="511478"/>
            <a:ext cx="3092766" cy="3728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9954"/>
            <a:ext cx="139781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>
                <a:solidFill>
                  <a:schemeClr val="tx2"/>
                </a:solidFill>
              </a:rPr>
              <a:t>Westminster City Council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572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10287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000" y="555684"/>
            <a:ext cx="720000" cy="2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2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9" r:id="rId2"/>
    <p:sldLayoutId id="2147483660" r:id="rId3"/>
    <p:sldLayoutId id="2147483661" r:id="rId4"/>
    <p:sldLayoutId id="2147483662" r:id="rId5"/>
  </p:sldLayoutIdLst>
  <p:hf sldNum="0" hdr="0"/>
  <p:txStyles>
    <p:titleStyle>
      <a:lvl1pPr algn="l" defTabSz="697253" rtl="0" eaLnBrk="1" latinLnBrk="0" hangingPunct="1">
        <a:lnSpc>
          <a:spcPct val="100000"/>
        </a:lnSpc>
        <a:spcBef>
          <a:spcPct val="0"/>
        </a:spcBef>
        <a:buNone/>
        <a:defRPr sz="4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31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940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1566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19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68819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744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266072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614698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96332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1pPr>
      <a:lvl2pPr marL="34862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2pPr>
      <a:lvl3pPr marL="697253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3pPr>
      <a:lvl4pPr marL="104587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4pPr>
      <a:lvl5pPr marL="139450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5pPr>
      <a:lvl6pPr marL="1743132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09175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440385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789011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69064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T169 – Lilestone Estate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Resident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4th July 2022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0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A1E8-0DC0-49D1-89ED-4218A018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Contents</a:t>
            </a:r>
            <a:r>
              <a:rPr lang="en-GB" sz="32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71056-2C38-441D-B670-B4B265C0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F18A-CC29-4B6F-A352-167B02DB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E9AE4C-16A3-44A4-8AD0-3F019DA1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2642487"/>
            <a:ext cx="8387862" cy="340561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Asset Strategy Team Introduction 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Works Programme Summary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Proposed Scope of Works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Next steps</a:t>
            </a:r>
          </a:p>
          <a:p>
            <a:pPr marL="0" indent="0">
              <a:buNone/>
            </a:pPr>
            <a:endParaRPr lang="en-GB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7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A1E8-0DC0-49D1-89ED-4218A018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Asset Team Introduction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98C1CF-79D4-48C2-980B-92529892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2400032"/>
            <a:ext cx="8387862" cy="34056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Responsible for all planned major works in Westminster.</a:t>
            </a:r>
          </a:p>
          <a:p>
            <a:r>
              <a:rPr lang="en-GB" sz="1600" dirty="0">
                <a:solidFill>
                  <a:schemeClr val="tx2"/>
                </a:solidFill>
              </a:rPr>
              <a:t>Works and justification identified and prioritised through stock condition information held on Keystone database, in-house and independent condition surveys, reports and referrals from WCC Housing Management Teams, ASB Teams, Ward Councillors, Met Police etc. </a:t>
            </a:r>
          </a:p>
          <a:p>
            <a:r>
              <a:rPr lang="en-GB" sz="1600" dirty="0">
                <a:solidFill>
                  <a:schemeClr val="tx2"/>
                </a:solidFill>
              </a:rPr>
              <a:t>Produce client briefs for all major works.</a:t>
            </a:r>
          </a:p>
          <a:p>
            <a:r>
              <a:rPr lang="en-GB" sz="1600" dirty="0">
                <a:solidFill>
                  <a:schemeClr val="tx2"/>
                </a:solidFill>
              </a:rPr>
              <a:t>Responsible for briefing the Term Partnering Contractors.</a:t>
            </a:r>
          </a:p>
          <a:p>
            <a:r>
              <a:rPr lang="en-GB" sz="1600" dirty="0">
                <a:solidFill>
                  <a:schemeClr val="tx2"/>
                </a:solidFill>
              </a:rPr>
              <a:t>Starts the discussion about a major works project with residents.</a:t>
            </a:r>
          </a:p>
          <a:p>
            <a:r>
              <a:rPr lang="en-GB" sz="1600" dirty="0">
                <a:solidFill>
                  <a:schemeClr val="tx2"/>
                </a:solidFill>
              </a:rPr>
              <a:t>Gaining all stakeholder sign-offs and pass to the commissioning team.</a:t>
            </a:r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5CACB8-67FE-426C-BE8C-2FE61105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C1AEF6-B206-4412-BE02-DC0CB7A0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86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8104-5CFA-4B74-AADC-BBBFA791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Works Programme Summary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CFCEAB7-E700-47FF-934A-CD612D7D3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2041"/>
            <a:ext cx="8387862" cy="3710524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endParaRPr lang="en-GB" sz="4900" dirty="0">
              <a:solidFill>
                <a:schemeClr val="tx2"/>
              </a:solidFill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1 – Client brief  (resident introductory meeting)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2 – Client brief issue to Commissioning Team &amp; Service Provider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3 – Project execution plan (resident PEP review meeting)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4 – Pre-commencement order and detailed design stage 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348615" lvl="1" indent="0">
              <a:buNone/>
            </a:pPr>
            <a:r>
              <a:rPr lang="en-GB" dirty="0">
                <a:solidFill>
                  <a:schemeClr val="tx2"/>
                </a:solidFill>
              </a:rPr>
              <a:t>   (resident service provider proposal review meeting)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  <a:ea typeface="+mn-lt"/>
                <a:cs typeface="+mn-lt"/>
              </a:rPr>
              <a:t>Stage 5 – Section 20 Notice of Estimate (Leaseholders)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6 – Commencement order and mobilisation stage (meet the contractor session)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7 – Contract period (works on site)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8 – Completion and 12 months defects period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r>
              <a:rPr lang="en-GB" dirty="0">
                <a:solidFill>
                  <a:schemeClr val="tx2"/>
                </a:solidFill>
              </a:rPr>
              <a:t>Stage 9 – End of defects sign off</a:t>
            </a:r>
            <a:endParaRPr lang="en-GB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endParaRPr lang="en-GB" sz="1400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endParaRPr lang="en-GB" sz="1400" dirty="0">
              <a:solidFill>
                <a:schemeClr val="tx2"/>
              </a:solidFill>
              <a:cs typeface="Arial"/>
            </a:endParaRPr>
          </a:p>
          <a:p>
            <a:pPr marL="173990" indent="-173990"/>
            <a:endParaRPr lang="en-GB" sz="1800" dirty="0">
              <a:solidFill>
                <a:schemeClr val="tx2"/>
              </a:solidFill>
              <a:cs typeface="Arial"/>
            </a:endParaRPr>
          </a:p>
          <a:p>
            <a:pPr marL="173990" indent="-173990"/>
            <a:endParaRPr lang="en-GB" sz="1800" dirty="0">
              <a:solidFill>
                <a:schemeClr val="tx2"/>
              </a:solidFill>
              <a:cs typeface="Arial"/>
            </a:endParaRPr>
          </a:p>
          <a:p>
            <a:pPr marL="522605" lvl="1" indent="-173990"/>
            <a:endParaRPr lang="en-GB" sz="1400" dirty="0">
              <a:solidFill>
                <a:schemeClr val="tx2"/>
              </a:solidFill>
              <a:cs typeface="Arial"/>
            </a:endParaRPr>
          </a:p>
          <a:p>
            <a:pPr marL="0" indent="0">
              <a:buNone/>
            </a:pPr>
            <a:endParaRPr lang="en-GB" sz="2000" dirty="0"/>
          </a:p>
          <a:p>
            <a:pPr marL="173990" indent="-173990"/>
            <a:endParaRPr lang="en-GB" sz="2000" dirty="0">
              <a:cs typeface="Arial"/>
            </a:endParaRPr>
          </a:p>
          <a:p>
            <a:pPr marL="173990" indent="-173990"/>
            <a:endParaRPr lang="en-GB" sz="2000" dirty="0">
              <a:cs typeface="Arial"/>
            </a:endParaRPr>
          </a:p>
          <a:p>
            <a:pPr marL="173990" indent="-173990"/>
            <a:endParaRPr lang="en-GB" sz="2000" dirty="0">
              <a:cs typeface="Arial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4055C16-973F-44EB-A494-DDBDE88C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8E29E9-B532-4D35-AC4D-29378037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87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A1E8-0DC0-49D1-89ED-4218A018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Blocks Under T169</a:t>
            </a:r>
            <a:endParaRPr lang="en-GB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71056-2C38-441D-B670-B4B265C0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F18A-CC29-4B6F-A352-167B02DB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E9AE4C-16A3-44A4-8AD0-3F019DA1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2642487"/>
            <a:ext cx="8387862" cy="340561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Eastlake House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Tadema House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Stanfield House </a:t>
            </a:r>
          </a:p>
          <a:p>
            <a:pPr>
              <a:buFont typeface="+mj-lt"/>
              <a:buAutoNum type="arabicPeriod"/>
            </a:pPr>
            <a:endParaRPr lang="en-GB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4489-86B3-4ED8-932D-F2B6C9FF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69" y="1171230"/>
            <a:ext cx="8387862" cy="75392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Scope of Works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DA414-10FA-4F03-BF67-4150BF30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3105"/>
            <a:ext cx="8387862" cy="3405618"/>
          </a:xfrm>
        </p:spPr>
        <p:txBody>
          <a:bodyPr/>
          <a:lstStyle/>
          <a:p>
            <a:pPr marL="348627" lvl="1" indent="0">
              <a:buNone/>
            </a:pPr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C893D1E-7231-45D6-82CF-C0B651798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10977"/>
              </p:ext>
            </p:extLst>
          </p:nvPr>
        </p:nvGraphicFramePr>
        <p:xfrm>
          <a:off x="939317" y="1745297"/>
          <a:ext cx="6363270" cy="50967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7632">
                  <a:extLst>
                    <a:ext uri="{9D8B030D-6E8A-4147-A177-3AD203B41FA5}">
                      <a16:colId xmlns:a16="http://schemas.microsoft.com/office/drawing/2014/main" val="4120309868"/>
                    </a:ext>
                  </a:extLst>
                </a:gridCol>
                <a:gridCol w="4735638">
                  <a:extLst>
                    <a:ext uri="{9D8B030D-6E8A-4147-A177-3AD203B41FA5}">
                      <a16:colId xmlns:a16="http://schemas.microsoft.com/office/drawing/2014/main" val="1616932004"/>
                    </a:ext>
                  </a:extLst>
                </a:gridCol>
              </a:tblGrid>
              <a:tr h="153371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Works Required &amp; Justification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61052"/>
                  </a:ext>
                </a:extLst>
              </a:tr>
              <a:tr h="1742998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Window Replacement</a:t>
                      </a:r>
                      <a:endParaRPr lang="en-GB" sz="1200" b="1" u="sng" dirty="0">
                        <a:latin typeface="+mn-lt"/>
                      </a:endParaRPr>
                    </a:p>
                    <a:p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windows throughout all blocks are defective and considered to be beyond economical repair and will be replaced.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replacements to match existing windows.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good to disturbed areas around windows as a result of window installation works. Redecoration and repair as required. </a:t>
                      </a: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contribution from the Community Benefit Fund will go towards the window replacement.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97599"/>
                  </a:ext>
                </a:extLst>
              </a:tr>
              <a:tr h="1687079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and Internal Repairs and Redecorations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Cleaning and localised repairs to render, concrete, brick, stone, metalwork and pointing: cracking, spalling and staining is visible to the building fabric.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internal and external decoration and cleaning to blocks.</a:t>
                      </a:r>
                    </a:p>
                    <a:p>
                      <a:pPr lvl="0">
                        <a:buNone/>
                      </a:pPr>
                      <a:endParaRPr lang="en-GB" dirty="0"/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138083"/>
                  </a:ext>
                </a:extLst>
              </a:tr>
              <a:tr h="1149177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Roof repairs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Replacement of defective/missing tiles and lead flashing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Chimney stack re-pointing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Rainwater goods to be cleaned and flushed through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8436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6ADEB34-E89D-453A-9B0E-B1C0B4A0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baseline="30000" dirty="0"/>
              <a:t>4th </a:t>
            </a:r>
            <a:r>
              <a:rPr lang="en-US" dirty="0"/>
              <a:t>July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DBCE49C-35D4-46DA-8C05-C176AD68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7610" y="509954"/>
            <a:ext cx="3265361" cy="372816"/>
          </a:xfrm>
        </p:spPr>
        <p:txBody>
          <a:bodyPr/>
          <a:lstStyle/>
          <a:p>
            <a:r>
              <a:rPr lang="en-GB" dirty="0"/>
              <a:t>T169 – Lilestone Estate</a:t>
            </a:r>
          </a:p>
        </p:txBody>
      </p:sp>
    </p:spTree>
    <p:extLst>
      <p:ext uri="{BB962C8B-B14F-4D97-AF65-F5344CB8AC3E}">
        <p14:creationId xmlns:p14="http://schemas.microsoft.com/office/powerpoint/2010/main" val="102134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4489-86B3-4ED8-932D-F2B6C9FF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4635"/>
            <a:ext cx="8387862" cy="75392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Scope of Works </a:t>
            </a:r>
            <a:r>
              <a:rPr lang="en-GB" sz="3200" b="0" dirty="0">
                <a:solidFill>
                  <a:schemeClr val="tx2"/>
                </a:solidFill>
              </a:rPr>
              <a:t>- </a:t>
            </a:r>
            <a:r>
              <a:rPr lang="en-GB" sz="3200" b="0" i="1" dirty="0">
                <a:solidFill>
                  <a:schemeClr val="tx2"/>
                </a:solidFill>
              </a:rPr>
              <a:t>continued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DA414-10FA-4F03-BF67-4150BF30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3105"/>
            <a:ext cx="8387862" cy="3405618"/>
          </a:xfrm>
        </p:spPr>
        <p:txBody>
          <a:bodyPr/>
          <a:lstStyle/>
          <a:p>
            <a:pPr marL="348627" lvl="1" indent="0">
              <a:buNone/>
            </a:pPr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B58B5EB-29BB-42E5-B5A9-B3E921C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591728B-4D50-45AA-9D78-72E95149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DB2C0EE-FF41-410F-A5C6-CA0747E32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30513"/>
              </p:ext>
            </p:extLst>
          </p:nvPr>
        </p:nvGraphicFramePr>
        <p:xfrm>
          <a:off x="1169838" y="1840189"/>
          <a:ext cx="6372414" cy="22209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5064">
                  <a:extLst>
                    <a:ext uri="{9D8B030D-6E8A-4147-A177-3AD203B41FA5}">
                      <a16:colId xmlns:a16="http://schemas.microsoft.com/office/drawing/2014/main" val="4120309868"/>
                    </a:ext>
                  </a:extLst>
                </a:gridCol>
                <a:gridCol w="4717350">
                  <a:extLst>
                    <a:ext uri="{9D8B030D-6E8A-4147-A177-3AD203B41FA5}">
                      <a16:colId xmlns:a16="http://schemas.microsoft.com/office/drawing/2014/main" val="1616932004"/>
                    </a:ext>
                  </a:extLst>
                </a:gridCol>
              </a:tblGrid>
              <a:tr h="286907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Works Required &amp; Justification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61052"/>
                  </a:ext>
                </a:extLst>
              </a:tr>
              <a:tr h="372572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latin typeface="+mn-lt"/>
                        </a:rPr>
                        <a:t>Estate works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Tarmac repairs, boundary wall repairs, brick planter repairs &amp; tree works 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Repair works to outbuildings and pram stores where 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449021"/>
                  </a:ext>
                </a:extLst>
              </a:tr>
              <a:tr h="372572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latin typeface="+mn-lt"/>
                        </a:rPr>
                        <a:t>Walkways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Asphalt repairs, concrete repairs and clearing and washing through balcony gullies. 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421381"/>
                  </a:ext>
                </a:extLst>
              </a:tr>
              <a:tr h="372572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latin typeface="+mn-lt"/>
                        </a:rPr>
                        <a:t>Fire safety works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Compartmentation to communal areas and upgrading of fire safety signage.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5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62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5B9CD8-3EFE-4B0F-AF52-6C4CFA15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3482BD-00E3-425B-8F81-90B8B128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6E919-B58D-4D02-B27B-B2A78B9C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25" y="1445685"/>
            <a:ext cx="8387862" cy="4913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tx2"/>
                </a:solidFill>
              </a:rPr>
              <a:t>Timetable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next steps will be: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348627" lvl="1" indent="0">
              <a:buNone/>
            </a:pPr>
            <a:r>
              <a:rPr lang="en-GB" sz="1600" dirty="0"/>
              <a:t>				September ‘20</a:t>
            </a:r>
          </a:p>
          <a:p>
            <a:pPr marL="348627" lvl="1" indent="0">
              <a:buNone/>
            </a:pPr>
            <a:r>
              <a:rPr lang="en-GB" sz="1600" dirty="0"/>
              <a:t> 		</a:t>
            </a:r>
          </a:p>
          <a:p>
            <a:pPr marL="348627" lvl="1" indent="0">
              <a:buNone/>
            </a:pPr>
            <a:r>
              <a:rPr lang="en-GB" sz="1600" dirty="0"/>
              <a:t>			</a:t>
            </a:r>
          </a:p>
          <a:p>
            <a:pPr marL="348627" lvl="1" indent="0">
              <a:buNone/>
            </a:pPr>
            <a:r>
              <a:rPr lang="en-GB" sz="1600" dirty="0"/>
              <a:t>				</a:t>
            </a:r>
          </a:p>
          <a:p>
            <a:pPr marL="348627" lvl="1" indent="0">
              <a:buNone/>
            </a:pPr>
            <a:r>
              <a:rPr lang="en-GB" sz="1600" dirty="0"/>
              <a:t>				</a:t>
            </a:r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*These dates may be subject to change.</a:t>
            </a:r>
          </a:p>
          <a:p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DAC03D5-1215-43AB-ABBC-B5C7D6E0E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12622"/>
              </p:ext>
            </p:extLst>
          </p:nvPr>
        </p:nvGraphicFramePr>
        <p:xfrm>
          <a:off x="1047495" y="2604414"/>
          <a:ext cx="7201409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63856">
                  <a:extLst>
                    <a:ext uri="{9D8B030D-6E8A-4147-A177-3AD203B41FA5}">
                      <a16:colId xmlns:a16="http://schemas.microsoft.com/office/drawing/2014/main" val="2311431082"/>
                    </a:ext>
                  </a:extLst>
                </a:gridCol>
                <a:gridCol w="3037553">
                  <a:extLst>
                    <a:ext uri="{9D8B030D-6E8A-4147-A177-3AD203B41FA5}">
                      <a16:colId xmlns:a16="http://schemas.microsoft.com/office/drawing/2014/main" val="2131957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Estimated dates*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8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Internal approval and sign off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71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Issue client brief to contractor for design 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54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Planning application submission	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062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NOE consultation period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953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Contractor mobilisation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16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Start on site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Early Autumn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8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54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7F1FB-CB41-404D-91A3-1267A7B8D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3246233"/>
            <a:ext cx="8387862" cy="3405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solidFill>
                  <a:schemeClr val="tx2"/>
                </a:solidFill>
              </a:rPr>
              <a:t>Questions?</a:t>
            </a:r>
          </a:p>
          <a:p>
            <a:pPr marL="0" indent="0" algn="ctr">
              <a:buNone/>
            </a:pPr>
            <a:endParaRPr lang="en-GB" sz="6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6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6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60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5B9CD8-3EFE-4B0F-AF52-6C4CFA15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/>
              <a:t>4th 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3482BD-00E3-425B-8F81-90B8B128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/>
              <a:t>T169 – Lilestone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04582"/>
      </p:ext>
    </p:extLst>
  </p:cSld>
  <p:clrMapOvr>
    <a:masterClrMapping/>
  </p:clrMapOvr>
</p:sld>
</file>

<file path=ppt/theme/theme1.xml><?xml version="1.0" encoding="utf-8"?>
<a:theme xmlns:a="http://schemas.openxmlformats.org/drawingml/2006/main" name="6_183_WCC_Presentation">
  <a:themeElements>
    <a:clrScheme name="WCC">
      <a:dk1>
        <a:sysClr val="windowText" lastClr="000000"/>
      </a:dk1>
      <a:lt1>
        <a:sysClr val="window" lastClr="FFFFFF"/>
      </a:lt1>
      <a:dk2>
        <a:srgbClr val="213970"/>
      </a:dk2>
      <a:lt2>
        <a:srgbClr val="E7E6E6"/>
      </a:lt2>
      <a:accent1>
        <a:srgbClr val="21397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minster Presentation.potx" id="{1B74281E-E7D1-4AD8-B38E-71B9D5B2618E}" vid="{907CD771-5D66-4DAD-8E93-5E9DE1435BC1}"/>
    </a:ext>
  </a:extLst>
</a:theme>
</file>

<file path=ppt/theme/theme2.xml><?xml version="1.0" encoding="utf-8"?>
<a:theme xmlns:a="http://schemas.openxmlformats.org/drawingml/2006/main" name="WCC Presentation Title 2">
  <a:themeElements>
    <a:clrScheme name="WCC">
      <a:dk1>
        <a:sysClr val="windowText" lastClr="000000"/>
      </a:dk1>
      <a:lt1>
        <a:sysClr val="window" lastClr="FFFFFF"/>
      </a:lt1>
      <a:dk2>
        <a:srgbClr val="213970"/>
      </a:dk2>
      <a:lt2>
        <a:srgbClr val="E7E6E6"/>
      </a:lt2>
      <a:accent1>
        <a:srgbClr val="21397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minster Presentation.potx" id="{1B74281E-E7D1-4AD8-B38E-71B9D5B2618E}" vid="{6630FD58-2107-4CE5-98A3-A34BC4CA373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58FDFBB701E64EBF4C7E829C9CA913" ma:contentTypeVersion="10" ma:contentTypeDescription="Create a new document." ma:contentTypeScope="" ma:versionID="8ebe09c27b6d57e0bf4fb09dd74ec50a">
  <xsd:schema xmlns:xsd="http://www.w3.org/2001/XMLSchema" xmlns:xs="http://www.w3.org/2001/XMLSchema" xmlns:p="http://schemas.microsoft.com/office/2006/metadata/properties" xmlns:ns3="7003d30e-2933-4634-8b07-8c1129dff91d" targetNamespace="http://schemas.microsoft.com/office/2006/metadata/properties" ma:root="true" ma:fieldsID="34c62b7cbd68f09402bb2dda39f3dddf" ns3:_="">
    <xsd:import namespace="7003d30e-2933-4634-8b07-8c1129dff9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d30e-2933-4634-8b07-8c1129dff9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745F7-568B-4466-9601-E5E7F6BB6314}">
  <ds:schemaRefs>
    <ds:schemaRef ds:uri="7003d30e-2933-4634-8b07-8c1129dff91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0E987D-423B-4939-9715-CF2A03638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DCC5B8-6535-4965-89F4-DBE0637D9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3d30e-2933-4634-8b07-8c1129df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6_183_WCC_Presentation.potx</Template>
  <TotalTime>1947</TotalTime>
  <Words>575</Words>
  <Application>Microsoft Office PowerPoint</Application>
  <PresentationFormat>Custom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6_183_WCC_Presentation</vt:lpstr>
      <vt:lpstr>WCC Presentation Title 2</vt:lpstr>
      <vt:lpstr>T169 – Lilestone Estate   Resident Meeting</vt:lpstr>
      <vt:lpstr>Contents </vt:lpstr>
      <vt:lpstr>Asset Team Introduction</vt:lpstr>
      <vt:lpstr>Works Programme Summary</vt:lpstr>
      <vt:lpstr>Blocks Under T169</vt:lpstr>
      <vt:lpstr>Scope of Works </vt:lpstr>
      <vt:lpstr>Scope of Works - continued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Price</dc:creator>
  <cp:lastModifiedBy>Ing, Amoy: WCC</cp:lastModifiedBy>
  <cp:revision>129</cp:revision>
  <cp:lastPrinted>2019-07-18T15:39:07Z</cp:lastPrinted>
  <dcterms:created xsi:type="dcterms:W3CDTF">2017-05-26T15:26:48Z</dcterms:created>
  <dcterms:modified xsi:type="dcterms:W3CDTF">2022-09-20T10:31:00Z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0x0101009758FDFBB701E64EBF4C7E829C9CA913</vt:lpwstr>
  </property>
</Properties>
</file>