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657" r:id="rId5"/>
  </p:sldMasterIdLst>
  <p:notesMasterIdLst>
    <p:notesMasterId r:id="rId15"/>
  </p:notesMasterIdLst>
  <p:sldIdLst>
    <p:sldId id="258" r:id="rId6"/>
    <p:sldId id="275" r:id="rId7"/>
    <p:sldId id="260" r:id="rId8"/>
    <p:sldId id="262" r:id="rId9"/>
    <p:sldId id="261" r:id="rId10"/>
    <p:sldId id="276" r:id="rId11"/>
    <p:sldId id="266" r:id="rId12"/>
    <p:sldId id="268" r:id="rId13"/>
    <p:sldId id="274" r:id="rId14"/>
  </p:sldIdLst>
  <p:sldSz cx="9296400" cy="7002463"/>
  <p:notesSz cx="6797675" cy="9926638"/>
  <p:defaultTextStyle>
    <a:defPPr>
      <a:defRPr lang="en-US"/>
    </a:defPPr>
    <a:lvl1pPr marL="0" algn="l" defTabSz="931316" rtl="0" eaLnBrk="1" latinLnBrk="0" hangingPunct="1">
      <a:defRPr sz="1833" kern="1200">
        <a:solidFill>
          <a:schemeClr val="tx1"/>
        </a:solidFill>
        <a:latin typeface="+mn-lt"/>
        <a:ea typeface="+mn-ea"/>
        <a:cs typeface="+mn-cs"/>
      </a:defRPr>
    </a:lvl1pPr>
    <a:lvl2pPr marL="465658" algn="l" defTabSz="931316" rtl="0" eaLnBrk="1" latinLnBrk="0" hangingPunct="1">
      <a:defRPr sz="1833" kern="1200">
        <a:solidFill>
          <a:schemeClr val="tx1"/>
        </a:solidFill>
        <a:latin typeface="+mn-lt"/>
        <a:ea typeface="+mn-ea"/>
        <a:cs typeface="+mn-cs"/>
      </a:defRPr>
    </a:lvl2pPr>
    <a:lvl3pPr marL="931316" algn="l" defTabSz="931316" rtl="0" eaLnBrk="1" latinLnBrk="0" hangingPunct="1">
      <a:defRPr sz="1833" kern="1200">
        <a:solidFill>
          <a:schemeClr val="tx1"/>
        </a:solidFill>
        <a:latin typeface="+mn-lt"/>
        <a:ea typeface="+mn-ea"/>
        <a:cs typeface="+mn-cs"/>
      </a:defRPr>
    </a:lvl3pPr>
    <a:lvl4pPr marL="1396975" algn="l" defTabSz="931316" rtl="0" eaLnBrk="1" latinLnBrk="0" hangingPunct="1">
      <a:defRPr sz="1833" kern="1200">
        <a:solidFill>
          <a:schemeClr val="tx1"/>
        </a:solidFill>
        <a:latin typeface="+mn-lt"/>
        <a:ea typeface="+mn-ea"/>
        <a:cs typeface="+mn-cs"/>
      </a:defRPr>
    </a:lvl4pPr>
    <a:lvl5pPr marL="1862633" algn="l" defTabSz="931316" rtl="0" eaLnBrk="1" latinLnBrk="0" hangingPunct="1">
      <a:defRPr sz="1833" kern="1200">
        <a:solidFill>
          <a:schemeClr val="tx1"/>
        </a:solidFill>
        <a:latin typeface="+mn-lt"/>
        <a:ea typeface="+mn-ea"/>
        <a:cs typeface="+mn-cs"/>
      </a:defRPr>
    </a:lvl5pPr>
    <a:lvl6pPr marL="2328291" algn="l" defTabSz="931316" rtl="0" eaLnBrk="1" latinLnBrk="0" hangingPunct="1">
      <a:defRPr sz="1833" kern="1200">
        <a:solidFill>
          <a:schemeClr val="tx1"/>
        </a:solidFill>
        <a:latin typeface="+mn-lt"/>
        <a:ea typeface="+mn-ea"/>
        <a:cs typeface="+mn-cs"/>
      </a:defRPr>
    </a:lvl6pPr>
    <a:lvl7pPr marL="2793949" algn="l" defTabSz="931316" rtl="0" eaLnBrk="1" latinLnBrk="0" hangingPunct="1">
      <a:defRPr sz="1833" kern="1200">
        <a:solidFill>
          <a:schemeClr val="tx1"/>
        </a:solidFill>
        <a:latin typeface="+mn-lt"/>
        <a:ea typeface="+mn-ea"/>
        <a:cs typeface="+mn-cs"/>
      </a:defRPr>
    </a:lvl7pPr>
    <a:lvl8pPr marL="3259607" algn="l" defTabSz="931316" rtl="0" eaLnBrk="1" latinLnBrk="0" hangingPunct="1">
      <a:defRPr sz="1833" kern="1200">
        <a:solidFill>
          <a:schemeClr val="tx1"/>
        </a:solidFill>
        <a:latin typeface="+mn-lt"/>
        <a:ea typeface="+mn-ea"/>
        <a:cs typeface="+mn-cs"/>
      </a:defRPr>
    </a:lvl8pPr>
    <a:lvl9pPr marL="3725266" algn="l" defTabSz="931316" rtl="0" eaLnBrk="1" latinLnBrk="0" hangingPunct="1">
      <a:defRPr sz="1833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06" userDrawn="1">
          <p15:clr>
            <a:srgbClr val="A4A3A4"/>
          </p15:clr>
        </p15:guide>
        <p15:guide id="2" pos="292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1528CC6-1730-46A2-8C00-51D1A7594CA4}" v="4" dt="2022-07-04T11:21:02.125"/>
    <p1510:client id="{73C2DF2D-D60E-505C-95A5-70660313976B}" v="190" dt="2022-07-04T15:43:21.08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 showGuides="1">
      <p:cViewPr varScale="1">
        <p:scale>
          <a:sx n="72" d="100"/>
          <a:sy n="72" d="100"/>
        </p:scale>
        <p:origin x="420" y="45"/>
      </p:cViewPr>
      <p:guideLst>
        <p:guide orient="horz" pos="2206"/>
        <p:guide pos="292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5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A88B10-BC57-480C-8DA6-79E32DAE14EF}" type="datetimeFigureOut">
              <a:rPr lang="en-GB" smtClean="0"/>
              <a:t>20/09/2022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76338" y="1241425"/>
            <a:ext cx="444500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3D115CE-1146-4250-AEBC-52EBD6AED0B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600768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31316" rtl="0" eaLnBrk="1" latinLnBrk="0" hangingPunct="1">
      <a:defRPr sz="1222" kern="1200">
        <a:solidFill>
          <a:schemeClr val="tx1"/>
        </a:solidFill>
        <a:latin typeface="+mn-lt"/>
        <a:ea typeface="+mn-ea"/>
        <a:cs typeface="+mn-cs"/>
      </a:defRPr>
    </a:lvl1pPr>
    <a:lvl2pPr marL="465658" algn="l" defTabSz="931316" rtl="0" eaLnBrk="1" latinLnBrk="0" hangingPunct="1">
      <a:defRPr sz="1222" kern="1200">
        <a:solidFill>
          <a:schemeClr val="tx1"/>
        </a:solidFill>
        <a:latin typeface="+mn-lt"/>
        <a:ea typeface="+mn-ea"/>
        <a:cs typeface="+mn-cs"/>
      </a:defRPr>
    </a:lvl2pPr>
    <a:lvl3pPr marL="931316" algn="l" defTabSz="931316" rtl="0" eaLnBrk="1" latinLnBrk="0" hangingPunct="1">
      <a:defRPr sz="1222" kern="1200">
        <a:solidFill>
          <a:schemeClr val="tx1"/>
        </a:solidFill>
        <a:latin typeface="+mn-lt"/>
        <a:ea typeface="+mn-ea"/>
        <a:cs typeface="+mn-cs"/>
      </a:defRPr>
    </a:lvl3pPr>
    <a:lvl4pPr marL="1396975" algn="l" defTabSz="931316" rtl="0" eaLnBrk="1" latinLnBrk="0" hangingPunct="1">
      <a:defRPr sz="1222" kern="1200">
        <a:solidFill>
          <a:schemeClr val="tx1"/>
        </a:solidFill>
        <a:latin typeface="+mn-lt"/>
        <a:ea typeface="+mn-ea"/>
        <a:cs typeface="+mn-cs"/>
      </a:defRPr>
    </a:lvl4pPr>
    <a:lvl5pPr marL="1862633" algn="l" defTabSz="931316" rtl="0" eaLnBrk="1" latinLnBrk="0" hangingPunct="1">
      <a:defRPr sz="1222" kern="1200">
        <a:solidFill>
          <a:schemeClr val="tx1"/>
        </a:solidFill>
        <a:latin typeface="+mn-lt"/>
        <a:ea typeface="+mn-ea"/>
        <a:cs typeface="+mn-cs"/>
      </a:defRPr>
    </a:lvl5pPr>
    <a:lvl6pPr marL="2328291" algn="l" defTabSz="931316" rtl="0" eaLnBrk="1" latinLnBrk="0" hangingPunct="1">
      <a:defRPr sz="1222" kern="1200">
        <a:solidFill>
          <a:schemeClr val="tx1"/>
        </a:solidFill>
        <a:latin typeface="+mn-lt"/>
        <a:ea typeface="+mn-ea"/>
        <a:cs typeface="+mn-cs"/>
      </a:defRPr>
    </a:lvl6pPr>
    <a:lvl7pPr marL="2793949" algn="l" defTabSz="931316" rtl="0" eaLnBrk="1" latinLnBrk="0" hangingPunct="1">
      <a:defRPr sz="1222" kern="1200">
        <a:solidFill>
          <a:schemeClr val="tx1"/>
        </a:solidFill>
        <a:latin typeface="+mn-lt"/>
        <a:ea typeface="+mn-ea"/>
        <a:cs typeface="+mn-cs"/>
      </a:defRPr>
    </a:lvl7pPr>
    <a:lvl8pPr marL="3259607" algn="l" defTabSz="931316" rtl="0" eaLnBrk="1" latinLnBrk="0" hangingPunct="1">
      <a:defRPr sz="1222" kern="1200">
        <a:solidFill>
          <a:schemeClr val="tx1"/>
        </a:solidFill>
        <a:latin typeface="+mn-lt"/>
        <a:ea typeface="+mn-ea"/>
        <a:cs typeface="+mn-cs"/>
      </a:defRPr>
    </a:lvl8pPr>
    <a:lvl9pPr marL="3725266" algn="l" defTabSz="931316" rtl="0" eaLnBrk="1" latinLnBrk="0" hangingPunct="1">
      <a:defRPr sz="1222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199" y="1620000"/>
            <a:ext cx="8326315" cy="1359446"/>
          </a:xfrm>
        </p:spPr>
        <p:txBody>
          <a:bodyPr anchor="b"/>
          <a:lstStyle>
            <a:lvl1pPr algn="l">
              <a:defRPr sz="4575">
                <a:solidFill>
                  <a:schemeClr val="tx2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3132000"/>
            <a:ext cx="8326314" cy="1690640"/>
          </a:xfrm>
        </p:spPr>
        <p:txBody>
          <a:bodyPr>
            <a:normAutofit/>
          </a:bodyPr>
          <a:lstStyle>
            <a:lvl1pPr marL="0" indent="0" algn="l">
              <a:lnSpc>
                <a:spcPct val="100000"/>
              </a:lnSpc>
              <a:buNone/>
              <a:defRPr sz="2300">
                <a:solidFill>
                  <a:schemeClr val="tx2"/>
                </a:solidFill>
              </a:defRPr>
            </a:lvl1pPr>
            <a:lvl2pPr marL="348626" indent="0" algn="ctr">
              <a:buNone/>
              <a:defRPr sz="1525"/>
            </a:lvl2pPr>
            <a:lvl3pPr marL="697253" indent="0" algn="ctr">
              <a:buNone/>
              <a:defRPr sz="1373"/>
            </a:lvl3pPr>
            <a:lvl4pPr marL="1045879" indent="0" algn="ctr">
              <a:buNone/>
              <a:defRPr sz="1220"/>
            </a:lvl4pPr>
            <a:lvl5pPr marL="1394506" indent="0" algn="ctr">
              <a:buNone/>
              <a:defRPr sz="1220"/>
            </a:lvl5pPr>
            <a:lvl6pPr marL="1743132" indent="0" algn="ctr">
              <a:buNone/>
              <a:defRPr sz="1220"/>
            </a:lvl6pPr>
            <a:lvl7pPr marL="2091759" indent="0" algn="ctr">
              <a:buNone/>
              <a:defRPr sz="1220"/>
            </a:lvl7pPr>
            <a:lvl8pPr marL="2440385" indent="0" algn="ctr">
              <a:buNone/>
              <a:defRPr sz="1220"/>
            </a:lvl8pPr>
            <a:lvl9pPr marL="2789011" indent="0" algn="ctr">
              <a:buNone/>
              <a:defRPr sz="1220"/>
            </a:lvl9pPr>
          </a:lstStyle>
          <a:p>
            <a:r>
              <a:rPr lang="en-GB"/>
              <a:t>Click to edit Master subtitle style</a:t>
            </a:r>
            <a:endParaRPr lang="en-GB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3383127"/>
            <a:ext cx="9366459" cy="3619336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10000" y="5904000"/>
            <a:ext cx="1728000" cy="641301"/>
          </a:xfrm>
          <a:prstGeom prst="rect">
            <a:avLst/>
          </a:prstGeom>
        </p:spPr>
      </p:pic>
      <p:sp>
        <p:nvSpPr>
          <p:cNvPr id="11" name="Rectangle 10"/>
          <p:cNvSpPr/>
          <p:nvPr userDrawn="1"/>
        </p:nvSpPr>
        <p:spPr>
          <a:xfrm>
            <a:off x="457199" y="5904000"/>
            <a:ext cx="1239716" cy="28212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ts val="1100"/>
              </a:lnSpc>
            </a:pPr>
            <a:r>
              <a:rPr lang="en-GB" sz="800" b="1" dirty="0">
                <a:solidFill>
                  <a:schemeClr val="bg1"/>
                </a:solidFill>
              </a:rPr>
              <a:t>Westminster City Council</a:t>
            </a:r>
          </a:p>
          <a:p>
            <a:pPr>
              <a:lnSpc>
                <a:spcPts val="1100"/>
              </a:lnSpc>
            </a:pPr>
            <a:r>
              <a:rPr lang="en-GB" sz="800" dirty="0">
                <a:solidFill>
                  <a:schemeClr val="bg1"/>
                </a:solidFill>
              </a:rPr>
              <a:t>westminster.gov.uk</a:t>
            </a:r>
          </a:p>
        </p:txBody>
      </p:sp>
    </p:spTree>
    <p:extLst>
      <p:ext uri="{BB962C8B-B14F-4D97-AF65-F5344CB8AC3E}">
        <p14:creationId xmlns:p14="http://schemas.microsoft.com/office/powerpoint/2010/main" val="23045437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4th July 2022</a:t>
            </a:r>
            <a:endParaRPr lang="en-GB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T169 – Lilestone Estate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800277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4th July 2022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T169 – Lilestone Estate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761831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4th July 2022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T169 – Lilestone Estate</a:t>
            </a:r>
            <a:endParaRPr lang="en-GB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2"/>
          </p:nvPr>
        </p:nvSpPr>
        <p:spPr>
          <a:xfrm>
            <a:off x="457200" y="2444993"/>
            <a:ext cx="8387862" cy="45720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3000" b="1">
                <a:latin typeface="+mj-lt"/>
              </a:defRPr>
            </a:lvl1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7167609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199" y="2954212"/>
            <a:ext cx="4211515" cy="3405600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0600" y="2954212"/>
            <a:ext cx="4044462" cy="340559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4th July 2022</a:t>
            </a:r>
            <a:endParaRPr lang="en-GB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T169 – Lilestone Estate</a:t>
            </a:r>
            <a:endParaRPr lang="en-GB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2"/>
          </p:nvPr>
        </p:nvSpPr>
        <p:spPr>
          <a:xfrm>
            <a:off x="457200" y="2444993"/>
            <a:ext cx="8387862" cy="45720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3000" b="1">
                <a:latin typeface="+mj-lt"/>
              </a:defRPr>
            </a:lvl1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692555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4th July 2022</a:t>
            </a:r>
            <a:endParaRPr lang="en-GB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T169 – Lilestone Estate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664891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4th July 2022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T169 – Lilestone Estate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78254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199" y="1620000"/>
            <a:ext cx="8326315" cy="1359446"/>
          </a:xfrm>
        </p:spPr>
        <p:txBody>
          <a:bodyPr anchor="b"/>
          <a:lstStyle>
            <a:lvl1pPr algn="l">
              <a:defRPr sz="4575">
                <a:solidFill>
                  <a:schemeClr val="tx2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3132000"/>
            <a:ext cx="8326314" cy="1690640"/>
          </a:xfrm>
        </p:spPr>
        <p:txBody>
          <a:bodyPr>
            <a:normAutofit/>
          </a:bodyPr>
          <a:lstStyle>
            <a:lvl1pPr marL="0" indent="0" algn="l">
              <a:lnSpc>
                <a:spcPct val="100000"/>
              </a:lnSpc>
              <a:buNone/>
              <a:defRPr sz="2300">
                <a:solidFill>
                  <a:schemeClr val="tx2"/>
                </a:solidFill>
              </a:defRPr>
            </a:lvl1pPr>
            <a:lvl2pPr marL="348626" indent="0" algn="ctr">
              <a:buNone/>
              <a:defRPr sz="1525"/>
            </a:lvl2pPr>
            <a:lvl3pPr marL="697253" indent="0" algn="ctr">
              <a:buNone/>
              <a:defRPr sz="1373"/>
            </a:lvl3pPr>
            <a:lvl4pPr marL="1045879" indent="0" algn="ctr">
              <a:buNone/>
              <a:defRPr sz="1220"/>
            </a:lvl4pPr>
            <a:lvl5pPr marL="1394506" indent="0" algn="ctr">
              <a:buNone/>
              <a:defRPr sz="1220"/>
            </a:lvl5pPr>
            <a:lvl6pPr marL="1743132" indent="0" algn="ctr">
              <a:buNone/>
              <a:defRPr sz="1220"/>
            </a:lvl6pPr>
            <a:lvl7pPr marL="2091759" indent="0" algn="ctr">
              <a:buNone/>
              <a:defRPr sz="1220"/>
            </a:lvl7pPr>
            <a:lvl8pPr marL="2440385" indent="0" algn="ctr">
              <a:buNone/>
              <a:defRPr sz="1220"/>
            </a:lvl8pPr>
            <a:lvl9pPr marL="2789011" indent="0" algn="ctr">
              <a:buNone/>
              <a:defRPr sz="1220"/>
            </a:lvl9pPr>
          </a:lstStyle>
          <a:p>
            <a:r>
              <a:rPr lang="en-GB"/>
              <a:t>Click to edit Master subtitle style</a:t>
            </a:r>
            <a:endParaRPr lang="en-GB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410199"/>
            <a:ext cx="9296400" cy="3592264"/>
          </a:xfrm>
          <a:prstGeom prst="rect">
            <a:avLst/>
          </a:prstGeom>
        </p:spPr>
      </p:pic>
      <p:sp>
        <p:nvSpPr>
          <p:cNvPr id="11" name="Rectangle 10"/>
          <p:cNvSpPr/>
          <p:nvPr userDrawn="1"/>
        </p:nvSpPr>
        <p:spPr>
          <a:xfrm>
            <a:off x="457199" y="457200"/>
            <a:ext cx="1239716" cy="28212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ts val="1100"/>
              </a:lnSpc>
            </a:pPr>
            <a:r>
              <a:rPr lang="en-GB" sz="800" b="1" dirty="0">
                <a:solidFill>
                  <a:schemeClr val="tx2"/>
                </a:solidFill>
              </a:rPr>
              <a:t>Westminster City Council</a:t>
            </a:r>
          </a:p>
          <a:p>
            <a:pPr>
              <a:lnSpc>
                <a:spcPts val="1100"/>
              </a:lnSpc>
            </a:pPr>
            <a:r>
              <a:rPr lang="en-GB" sz="800" dirty="0">
                <a:solidFill>
                  <a:schemeClr val="tx2"/>
                </a:solidFill>
              </a:rPr>
              <a:t>westminster.gov.uk</a:t>
            </a:r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10000" y="457200"/>
            <a:ext cx="1728000" cy="6435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28004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199" y="1620000"/>
            <a:ext cx="8326315" cy="1359446"/>
          </a:xfrm>
        </p:spPr>
        <p:txBody>
          <a:bodyPr anchor="b"/>
          <a:lstStyle>
            <a:lvl1pPr algn="l">
              <a:defRPr sz="4575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3132000"/>
            <a:ext cx="8326314" cy="1690640"/>
          </a:xfrm>
        </p:spPr>
        <p:txBody>
          <a:bodyPr>
            <a:normAutofit/>
          </a:bodyPr>
          <a:lstStyle>
            <a:lvl1pPr marL="0" indent="0" algn="l">
              <a:lnSpc>
                <a:spcPct val="100000"/>
              </a:lnSpc>
              <a:buNone/>
              <a:defRPr sz="2300">
                <a:solidFill>
                  <a:schemeClr val="tx2"/>
                </a:solidFill>
              </a:defRPr>
            </a:lvl1pPr>
            <a:lvl2pPr marL="348626" indent="0" algn="ctr">
              <a:buNone/>
              <a:defRPr sz="1525"/>
            </a:lvl2pPr>
            <a:lvl3pPr marL="697253" indent="0" algn="ctr">
              <a:buNone/>
              <a:defRPr sz="1373"/>
            </a:lvl3pPr>
            <a:lvl4pPr marL="1045879" indent="0" algn="ctr">
              <a:buNone/>
              <a:defRPr sz="1220"/>
            </a:lvl4pPr>
            <a:lvl5pPr marL="1394506" indent="0" algn="ctr">
              <a:buNone/>
              <a:defRPr sz="1220"/>
            </a:lvl5pPr>
            <a:lvl6pPr marL="1743132" indent="0" algn="ctr">
              <a:buNone/>
              <a:defRPr sz="1220"/>
            </a:lvl6pPr>
            <a:lvl7pPr marL="2091759" indent="0" algn="ctr">
              <a:buNone/>
              <a:defRPr sz="1220"/>
            </a:lvl7pPr>
            <a:lvl8pPr marL="2440385" indent="0" algn="ctr">
              <a:buNone/>
              <a:defRPr sz="1220"/>
            </a:lvl8pPr>
            <a:lvl9pPr marL="2789011" indent="0" algn="ctr">
              <a:buNone/>
              <a:defRPr sz="122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11" name="Rectangle 10"/>
          <p:cNvSpPr/>
          <p:nvPr userDrawn="1"/>
        </p:nvSpPr>
        <p:spPr>
          <a:xfrm>
            <a:off x="457199" y="457200"/>
            <a:ext cx="1239716" cy="28212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ts val="1100"/>
              </a:lnSpc>
            </a:pPr>
            <a:r>
              <a:rPr lang="en-GB" sz="800" b="1" dirty="0">
                <a:solidFill>
                  <a:schemeClr val="tx2"/>
                </a:solidFill>
              </a:rPr>
              <a:t>Westminster City Council</a:t>
            </a:r>
          </a:p>
          <a:p>
            <a:pPr>
              <a:lnSpc>
                <a:spcPts val="1100"/>
              </a:lnSpc>
            </a:pPr>
            <a:r>
              <a:rPr lang="en-GB" sz="800" dirty="0">
                <a:solidFill>
                  <a:schemeClr val="tx2"/>
                </a:solidFill>
              </a:rPr>
              <a:t>westminster.gov.uk</a:t>
            </a:r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10000" y="457200"/>
            <a:ext cx="1728000" cy="643583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3383127"/>
            <a:ext cx="9366459" cy="3619336"/>
          </a:xfrm>
          <a:prstGeom prst="rect">
            <a:avLst/>
          </a:prstGeom>
        </p:spPr>
      </p:pic>
      <p:sp>
        <p:nvSpPr>
          <p:cNvPr id="4" name="TextBox 3"/>
          <p:cNvSpPr txBox="1"/>
          <p:nvPr userDrawn="1"/>
        </p:nvSpPr>
        <p:spPr>
          <a:xfrm>
            <a:off x="9438640" y="3139298"/>
            <a:ext cx="184666" cy="3744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06790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4th July 2022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T169 – Lilestone Estate</a:t>
            </a:r>
            <a:endParaRPr lang="en-GB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2"/>
          </p:nvPr>
        </p:nvSpPr>
        <p:spPr>
          <a:xfrm>
            <a:off x="457200" y="2444993"/>
            <a:ext cx="8387862" cy="45720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3000" b="1">
                <a:latin typeface="+mj-lt"/>
              </a:defRPr>
            </a:lvl1pPr>
          </a:lstStyle>
          <a:p>
            <a:pPr lvl="0"/>
            <a:r>
              <a:rPr lang="en-US" dirty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2631903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199" y="2954212"/>
            <a:ext cx="4211515" cy="3405600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0600" y="2954212"/>
            <a:ext cx="4044462" cy="3405598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4th July 2022</a:t>
            </a:r>
            <a:endParaRPr lang="en-GB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T169 – Lilestone Estate</a:t>
            </a:r>
            <a:endParaRPr lang="en-GB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2"/>
          </p:nvPr>
        </p:nvSpPr>
        <p:spPr>
          <a:xfrm>
            <a:off x="457200" y="2444993"/>
            <a:ext cx="8387862" cy="45720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3000" b="1">
                <a:latin typeface="+mj-lt"/>
              </a:defRPr>
            </a:lvl1pPr>
          </a:lstStyle>
          <a:p>
            <a:pPr lvl="0"/>
            <a:r>
              <a:rPr lang="en-US" dirty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59335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9.xml"/><Relationship Id="rId7" Type="http://schemas.openxmlformats.org/officeDocument/2006/relationships/image" Target="../media/image1.emf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6" Type="http://schemas.openxmlformats.org/officeDocument/2006/relationships/theme" Target="../theme/theme2.xml"/><Relationship Id="rId5" Type="http://schemas.openxmlformats.org/officeDocument/2006/relationships/slideLayout" Target="../slideLayouts/slideLayout11.xml"/><Relationship Id="rId4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488119"/>
            <a:ext cx="8387862" cy="753923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954214"/>
            <a:ext cx="8387862" cy="3405618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597990" y="509954"/>
            <a:ext cx="2091690" cy="1404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900">
                <a:solidFill>
                  <a:schemeClr val="tx2"/>
                </a:solidFill>
              </a:defRPr>
            </a:lvl1pPr>
          </a:lstStyle>
          <a:p>
            <a:r>
              <a:rPr lang="en-US"/>
              <a:t>4th July 2022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9673" y="511478"/>
            <a:ext cx="3092766" cy="372816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lnSpc>
                <a:spcPts val="1200"/>
              </a:lnSpc>
              <a:defRPr sz="900">
                <a:solidFill>
                  <a:schemeClr val="tx2"/>
                </a:solidFill>
              </a:defRPr>
            </a:lvl1pPr>
          </a:lstStyle>
          <a:p>
            <a:r>
              <a:rPr lang="en-GB"/>
              <a:t>T169 – Lilestone Estate</a:t>
            </a:r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457200" y="509954"/>
            <a:ext cx="1397819" cy="1384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GB" sz="900" b="1" dirty="0">
                <a:solidFill>
                  <a:schemeClr val="tx2"/>
                </a:solidFill>
              </a:rPr>
              <a:t>Westminster City Council</a:t>
            </a:r>
          </a:p>
        </p:txBody>
      </p:sp>
      <p:cxnSp>
        <p:nvCxnSpPr>
          <p:cNvPr id="9" name="Straight Connector 8"/>
          <p:cNvCxnSpPr/>
          <p:nvPr/>
        </p:nvCxnSpPr>
        <p:spPr>
          <a:xfrm>
            <a:off x="457200" y="457200"/>
            <a:ext cx="8380800" cy="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457200" y="1028700"/>
            <a:ext cx="8380800" cy="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Picture 11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18000" y="555684"/>
            <a:ext cx="720000" cy="267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58352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4" r:id="rId4"/>
    <p:sldLayoutId id="2147483655" r:id="rId5"/>
    <p:sldLayoutId id="2147483656" r:id="rId6"/>
  </p:sldLayoutIdLst>
  <p:hf sldNum="0" hdr="0"/>
  <p:txStyles>
    <p:titleStyle>
      <a:lvl1pPr algn="l" defTabSz="697253" rtl="0" eaLnBrk="1" latinLnBrk="0" hangingPunct="1">
        <a:lnSpc>
          <a:spcPct val="100000"/>
        </a:lnSpc>
        <a:spcBef>
          <a:spcPct val="0"/>
        </a:spcBef>
        <a:buNone/>
        <a:defRPr sz="46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4313" indent="-174313" algn="l" defTabSz="697253" rtl="0" eaLnBrk="1" latinLnBrk="0" hangingPunct="1">
        <a:lnSpc>
          <a:spcPts val="2300"/>
        </a:lnSpc>
        <a:spcBef>
          <a:spcPts val="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522940" indent="-174313" algn="l" defTabSz="697253" rtl="0" eaLnBrk="1" latinLnBrk="0" hangingPunct="1">
        <a:lnSpc>
          <a:spcPts val="2300"/>
        </a:lnSpc>
        <a:spcBef>
          <a:spcPts val="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71566" indent="-174313" algn="l" defTabSz="697253" rtl="0" eaLnBrk="1" latinLnBrk="0" hangingPunct="1">
        <a:lnSpc>
          <a:spcPts val="2300"/>
        </a:lnSpc>
        <a:spcBef>
          <a:spcPts val="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20193" indent="-174313" algn="l" defTabSz="697253" rtl="0" eaLnBrk="1" latinLnBrk="0" hangingPunct="1">
        <a:lnSpc>
          <a:spcPts val="2300"/>
        </a:lnSpc>
        <a:spcBef>
          <a:spcPts val="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568819" indent="-174313" algn="l" defTabSz="697253" rtl="0" eaLnBrk="1" latinLnBrk="0" hangingPunct="1">
        <a:lnSpc>
          <a:spcPts val="2300"/>
        </a:lnSpc>
        <a:spcBef>
          <a:spcPts val="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917445" indent="-174313" algn="l" defTabSz="697253" rtl="0" eaLnBrk="1" latinLnBrk="0" hangingPunct="1">
        <a:lnSpc>
          <a:spcPct val="90000"/>
        </a:lnSpc>
        <a:spcBef>
          <a:spcPts val="381"/>
        </a:spcBef>
        <a:buFont typeface="Arial" panose="020B0604020202020204" pitchFamily="34" charset="0"/>
        <a:buChar char="•"/>
        <a:defRPr sz="1373" kern="1200">
          <a:solidFill>
            <a:schemeClr val="tx1"/>
          </a:solidFill>
          <a:latin typeface="+mn-lt"/>
          <a:ea typeface="+mn-ea"/>
          <a:cs typeface="+mn-cs"/>
        </a:defRPr>
      </a:lvl6pPr>
      <a:lvl7pPr marL="2266072" indent="-174313" algn="l" defTabSz="697253" rtl="0" eaLnBrk="1" latinLnBrk="0" hangingPunct="1">
        <a:lnSpc>
          <a:spcPct val="90000"/>
        </a:lnSpc>
        <a:spcBef>
          <a:spcPts val="381"/>
        </a:spcBef>
        <a:buFont typeface="Arial" panose="020B0604020202020204" pitchFamily="34" charset="0"/>
        <a:buChar char="•"/>
        <a:defRPr sz="1373" kern="1200">
          <a:solidFill>
            <a:schemeClr val="tx1"/>
          </a:solidFill>
          <a:latin typeface="+mn-lt"/>
          <a:ea typeface="+mn-ea"/>
          <a:cs typeface="+mn-cs"/>
        </a:defRPr>
      </a:lvl7pPr>
      <a:lvl8pPr marL="2614698" indent="-174313" algn="l" defTabSz="697253" rtl="0" eaLnBrk="1" latinLnBrk="0" hangingPunct="1">
        <a:lnSpc>
          <a:spcPct val="90000"/>
        </a:lnSpc>
        <a:spcBef>
          <a:spcPts val="381"/>
        </a:spcBef>
        <a:buFont typeface="Arial" panose="020B0604020202020204" pitchFamily="34" charset="0"/>
        <a:buChar char="•"/>
        <a:defRPr sz="1373" kern="1200">
          <a:solidFill>
            <a:schemeClr val="tx1"/>
          </a:solidFill>
          <a:latin typeface="+mn-lt"/>
          <a:ea typeface="+mn-ea"/>
          <a:cs typeface="+mn-cs"/>
        </a:defRPr>
      </a:lvl8pPr>
      <a:lvl9pPr marL="2963325" indent="-174313" algn="l" defTabSz="697253" rtl="0" eaLnBrk="1" latinLnBrk="0" hangingPunct="1">
        <a:lnSpc>
          <a:spcPct val="90000"/>
        </a:lnSpc>
        <a:spcBef>
          <a:spcPts val="381"/>
        </a:spcBef>
        <a:buFont typeface="Arial" panose="020B0604020202020204" pitchFamily="34" charset="0"/>
        <a:buChar char="•"/>
        <a:defRPr sz="137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97253" rtl="0" eaLnBrk="1" latinLnBrk="0" hangingPunct="1">
        <a:defRPr sz="1373" kern="1200">
          <a:solidFill>
            <a:schemeClr val="tx1"/>
          </a:solidFill>
          <a:latin typeface="+mn-lt"/>
          <a:ea typeface="+mn-ea"/>
          <a:cs typeface="+mn-cs"/>
        </a:defRPr>
      </a:lvl1pPr>
      <a:lvl2pPr marL="348626" algn="l" defTabSz="697253" rtl="0" eaLnBrk="1" latinLnBrk="0" hangingPunct="1">
        <a:defRPr sz="1373" kern="1200">
          <a:solidFill>
            <a:schemeClr val="tx1"/>
          </a:solidFill>
          <a:latin typeface="+mn-lt"/>
          <a:ea typeface="+mn-ea"/>
          <a:cs typeface="+mn-cs"/>
        </a:defRPr>
      </a:lvl2pPr>
      <a:lvl3pPr marL="697253" algn="l" defTabSz="697253" rtl="0" eaLnBrk="1" latinLnBrk="0" hangingPunct="1">
        <a:defRPr sz="1373" kern="1200">
          <a:solidFill>
            <a:schemeClr val="tx1"/>
          </a:solidFill>
          <a:latin typeface="+mn-lt"/>
          <a:ea typeface="+mn-ea"/>
          <a:cs typeface="+mn-cs"/>
        </a:defRPr>
      </a:lvl3pPr>
      <a:lvl4pPr marL="1045879" algn="l" defTabSz="697253" rtl="0" eaLnBrk="1" latinLnBrk="0" hangingPunct="1">
        <a:defRPr sz="1373" kern="1200">
          <a:solidFill>
            <a:schemeClr val="tx1"/>
          </a:solidFill>
          <a:latin typeface="+mn-lt"/>
          <a:ea typeface="+mn-ea"/>
          <a:cs typeface="+mn-cs"/>
        </a:defRPr>
      </a:lvl4pPr>
      <a:lvl5pPr marL="1394506" algn="l" defTabSz="697253" rtl="0" eaLnBrk="1" latinLnBrk="0" hangingPunct="1">
        <a:defRPr sz="1373" kern="1200">
          <a:solidFill>
            <a:schemeClr val="tx1"/>
          </a:solidFill>
          <a:latin typeface="+mn-lt"/>
          <a:ea typeface="+mn-ea"/>
          <a:cs typeface="+mn-cs"/>
        </a:defRPr>
      </a:lvl5pPr>
      <a:lvl6pPr marL="1743132" algn="l" defTabSz="697253" rtl="0" eaLnBrk="1" latinLnBrk="0" hangingPunct="1">
        <a:defRPr sz="1373" kern="1200">
          <a:solidFill>
            <a:schemeClr val="tx1"/>
          </a:solidFill>
          <a:latin typeface="+mn-lt"/>
          <a:ea typeface="+mn-ea"/>
          <a:cs typeface="+mn-cs"/>
        </a:defRPr>
      </a:lvl6pPr>
      <a:lvl7pPr marL="2091759" algn="l" defTabSz="697253" rtl="0" eaLnBrk="1" latinLnBrk="0" hangingPunct="1">
        <a:defRPr sz="1373" kern="1200">
          <a:solidFill>
            <a:schemeClr val="tx1"/>
          </a:solidFill>
          <a:latin typeface="+mn-lt"/>
          <a:ea typeface="+mn-ea"/>
          <a:cs typeface="+mn-cs"/>
        </a:defRPr>
      </a:lvl7pPr>
      <a:lvl8pPr marL="2440385" algn="l" defTabSz="697253" rtl="0" eaLnBrk="1" latinLnBrk="0" hangingPunct="1">
        <a:defRPr sz="1373" kern="1200">
          <a:solidFill>
            <a:schemeClr val="tx1"/>
          </a:solidFill>
          <a:latin typeface="+mn-lt"/>
          <a:ea typeface="+mn-ea"/>
          <a:cs typeface="+mn-cs"/>
        </a:defRPr>
      </a:lvl8pPr>
      <a:lvl9pPr marL="2789011" algn="l" defTabSz="697253" rtl="0" eaLnBrk="1" latinLnBrk="0" hangingPunct="1">
        <a:defRPr sz="137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488119"/>
            <a:ext cx="8387862" cy="753923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954214"/>
            <a:ext cx="8387862" cy="3405618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597990" y="509954"/>
            <a:ext cx="2091690" cy="1404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900">
                <a:solidFill>
                  <a:schemeClr val="tx2"/>
                </a:solidFill>
              </a:defRPr>
            </a:lvl1pPr>
          </a:lstStyle>
          <a:p>
            <a:r>
              <a:rPr lang="en-US"/>
              <a:t>4th July 2022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9673" y="511478"/>
            <a:ext cx="3092766" cy="372816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lnSpc>
                <a:spcPts val="1200"/>
              </a:lnSpc>
              <a:defRPr sz="900">
                <a:solidFill>
                  <a:schemeClr val="tx2"/>
                </a:solidFill>
              </a:defRPr>
            </a:lvl1pPr>
          </a:lstStyle>
          <a:p>
            <a:r>
              <a:rPr lang="en-GB"/>
              <a:t>T169 – Lilestone Estate</a:t>
            </a:r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457200" y="509954"/>
            <a:ext cx="1397819" cy="1384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GB" sz="900" b="1" dirty="0">
                <a:solidFill>
                  <a:schemeClr val="tx2"/>
                </a:solidFill>
              </a:rPr>
              <a:t>Westminster City Council</a:t>
            </a:r>
          </a:p>
        </p:txBody>
      </p:sp>
      <p:cxnSp>
        <p:nvCxnSpPr>
          <p:cNvPr id="9" name="Straight Connector 8"/>
          <p:cNvCxnSpPr/>
          <p:nvPr/>
        </p:nvCxnSpPr>
        <p:spPr>
          <a:xfrm>
            <a:off x="457200" y="457200"/>
            <a:ext cx="8380800" cy="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457200" y="1028700"/>
            <a:ext cx="8380800" cy="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Picture 11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18000" y="555684"/>
            <a:ext cx="720000" cy="267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43290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59" r:id="rId2"/>
    <p:sldLayoutId id="2147483660" r:id="rId3"/>
    <p:sldLayoutId id="2147483661" r:id="rId4"/>
    <p:sldLayoutId id="2147483662" r:id="rId5"/>
  </p:sldLayoutIdLst>
  <p:hf sldNum="0" hdr="0"/>
  <p:txStyles>
    <p:titleStyle>
      <a:lvl1pPr algn="l" defTabSz="697253" rtl="0" eaLnBrk="1" latinLnBrk="0" hangingPunct="1">
        <a:lnSpc>
          <a:spcPct val="100000"/>
        </a:lnSpc>
        <a:spcBef>
          <a:spcPct val="0"/>
        </a:spcBef>
        <a:buNone/>
        <a:defRPr sz="46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4313" indent="-174313" algn="l" defTabSz="697253" rtl="0" eaLnBrk="1" latinLnBrk="0" hangingPunct="1">
        <a:lnSpc>
          <a:spcPts val="2300"/>
        </a:lnSpc>
        <a:spcBef>
          <a:spcPts val="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522940" indent="-174313" algn="l" defTabSz="697253" rtl="0" eaLnBrk="1" latinLnBrk="0" hangingPunct="1">
        <a:lnSpc>
          <a:spcPts val="2300"/>
        </a:lnSpc>
        <a:spcBef>
          <a:spcPts val="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71566" indent="-174313" algn="l" defTabSz="697253" rtl="0" eaLnBrk="1" latinLnBrk="0" hangingPunct="1">
        <a:lnSpc>
          <a:spcPts val="2300"/>
        </a:lnSpc>
        <a:spcBef>
          <a:spcPts val="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20193" indent="-174313" algn="l" defTabSz="697253" rtl="0" eaLnBrk="1" latinLnBrk="0" hangingPunct="1">
        <a:lnSpc>
          <a:spcPts val="2300"/>
        </a:lnSpc>
        <a:spcBef>
          <a:spcPts val="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568819" indent="-174313" algn="l" defTabSz="697253" rtl="0" eaLnBrk="1" latinLnBrk="0" hangingPunct="1">
        <a:lnSpc>
          <a:spcPts val="2300"/>
        </a:lnSpc>
        <a:spcBef>
          <a:spcPts val="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917445" indent="-174313" algn="l" defTabSz="697253" rtl="0" eaLnBrk="1" latinLnBrk="0" hangingPunct="1">
        <a:lnSpc>
          <a:spcPct val="90000"/>
        </a:lnSpc>
        <a:spcBef>
          <a:spcPts val="381"/>
        </a:spcBef>
        <a:buFont typeface="Arial" panose="020B0604020202020204" pitchFamily="34" charset="0"/>
        <a:buChar char="•"/>
        <a:defRPr sz="1373" kern="1200">
          <a:solidFill>
            <a:schemeClr val="tx1"/>
          </a:solidFill>
          <a:latin typeface="+mn-lt"/>
          <a:ea typeface="+mn-ea"/>
          <a:cs typeface="+mn-cs"/>
        </a:defRPr>
      </a:lvl6pPr>
      <a:lvl7pPr marL="2266072" indent="-174313" algn="l" defTabSz="697253" rtl="0" eaLnBrk="1" latinLnBrk="0" hangingPunct="1">
        <a:lnSpc>
          <a:spcPct val="90000"/>
        </a:lnSpc>
        <a:spcBef>
          <a:spcPts val="381"/>
        </a:spcBef>
        <a:buFont typeface="Arial" panose="020B0604020202020204" pitchFamily="34" charset="0"/>
        <a:buChar char="•"/>
        <a:defRPr sz="1373" kern="1200">
          <a:solidFill>
            <a:schemeClr val="tx1"/>
          </a:solidFill>
          <a:latin typeface="+mn-lt"/>
          <a:ea typeface="+mn-ea"/>
          <a:cs typeface="+mn-cs"/>
        </a:defRPr>
      </a:lvl7pPr>
      <a:lvl8pPr marL="2614698" indent="-174313" algn="l" defTabSz="697253" rtl="0" eaLnBrk="1" latinLnBrk="0" hangingPunct="1">
        <a:lnSpc>
          <a:spcPct val="90000"/>
        </a:lnSpc>
        <a:spcBef>
          <a:spcPts val="381"/>
        </a:spcBef>
        <a:buFont typeface="Arial" panose="020B0604020202020204" pitchFamily="34" charset="0"/>
        <a:buChar char="•"/>
        <a:defRPr sz="1373" kern="1200">
          <a:solidFill>
            <a:schemeClr val="tx1"/>
          </a:solidFill>
          <a:latin typeface="+mn-lt"/>
          <a:ea typeface="+mn-ea"/>
          <a:cs typeface="+mn-cs"/>
        </a:defRPr>
      </a:lvl8pPr>
      <a:lvl9pPr marL="2963325" indent="-174313" algn="l" defTabSz="697253" rtl="0" eaLnBrk="1" latinLnBrk="0" hangingPunct="1">
        <a:lnSpc>
          <a:spcPct val="90000"/>
        </a:lnSpc>
        <a:spcBef>
          <a:spcPts val="381"/>
        </a:spcBef>
        <a:buFont typeface="Arial" panose="020B0604020202020204" pitchFamily="34" charset="0"/>
        <a:buChar char="•"/>
        <a:defRPr sz="137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97253" rtl="0" eaLnBrk="1" latinLnBrk="0" hangingPunct="1">
        <a:defRPr sz="1373" kern="1200">
          <a:solidFill>
            <a:schemeClr val="tx1"/>
          </a:solidFill>
          <a:latin typeface="+mn-lt"/>
          <a:ea typeface="+mn-ea"/>
          <a:cs typeface="+mn-cs"/>
        </a:defRPr>
      </a:lvl1pPr>
      <a:lvl2pPr marL="348626" algn="l" defTabSz="697253" rtl="0" eaLnBrk="1" latinLnBrk="0" hangingPunct="1">
        <a:defRPr sz="1373" kern="1200">
          <a:solidFill>
            <a:schemeClr val="tx1"/>
          </a:solidFill>
          <a:latin typeface="+mn-lt"/>
          <a:ea typeface="+mn-ea"/>
          <a:cs typeface="+mn-cs"/>
        </a:defRPr>
      </a:lvl2pPr>
      <a:lvl3pPr marL="697253" algn="l" defTabSz="697253" rtl="0" eaLnBrk="1" latinLnBrk="0" hangingPunct="1">
        <a:defRPr sz="1373" kern="1200">
          <a:solidFill>
            <a:schemeClr val="tx1"/>
          </a:solidFill>
          <a:latin typeface="+mn-lt"/>
          <a:ea typeface="+mn-ea"/>
          <a:cs typeface="+mn-cs"/>
        </a:defRPr>
      </a:lvl3pPr>
      <a:lvl4pPr marL="1045879" algn="l" defTabSz="697253" rtl="0" eaLnBrk="1" latinLnBrk="0" hangingPunct="1">
        <a:defRPr sz="1373" kern="1200">
          <a:solidFill>
            <a:schemeClr val="tx1"/>
          </a:solidFill>
          <a:latin typeface="+mn-lt"/>
          <a:ea typeface="+mn-ea"/>
          <a:cs typeface="+mn-cs"/>
        </a:defRPr>
      </a:lvl4pPr>
      <a:lvl5pPr marL="1394506" algn="l" defTabSz="697253" rtl="0" eaLnBrk="1" latinLnBrk="0" hangingPunct="1">
        <a:defRPr sz="1373" kern="1200">
          <a:solidFill>
            <a:schemeClr val="tx1"/>
          </a:solidFill>
          <a:latin typeface="+mn-lt"/>
          <a:ea typeface="+mn-ea"/>
          <a:cs typeface="+mn-cs"/>
        </a:defRPr>
      </a:lvl5pPr>
      <a:lvl6pPr marL="1743132" algn="l" defTabSz="697253" rtl="0" eaLnBrk="1" latinLnBrk="0" hangingPunct="1">
        <a:defRPr sz="1373" kern="1200">
          <a:solidFill>
            <a:schemeClr val="tx1"/>
          </a:solidFill>
          <a:latin typeface="+mn-lt"/>
          <a:ea typeface="+mn-ea"/>
          <a:cs typeface="+mn-cs"/>
        </a:defRPr>
      </a:lvl6pPr>
      <a:lvl7pPr marL="2091759" algn="l" defTabSz="697253" rtl="0" eaLnBrk="1" latinLnBrk="0" hangingPunct="1">
        <a:defRPr sz="1373" kern="1200">
          <a:solidFill>
            <a:schemeClr val="tx1"/>
          </a:solidFill>
          <a:latin typeface="+mn-lt"/>
          <a:ea typeface="+mn-ea"/>
          <a:cs typeface="+mn-cs"/>
        </a:defRPr>
      </a:lvl7pPr>
      <a:lvl8pPr marL="2440385" algn="l" defTabSz="697253" rtl="0" eaLnBrk="1" latinLnBrk="0" hangingPunct="1">
        <a:defRPr sz="1373" kern="1200">
          <a:solidFill>
            <a:schemeClr val="tx1"/>
          </a:solidFill>
          <a:latin typeface="+mn-lt"/>
          <a:ea typeface="+mn-ea"/>
          <a:cs typeface="+mn-cs"/>
        </a:defRPr>
      </a:lvl8pPr>
      <a:lvl9pPr marL="2789011" algn="l" defTabSz="697253" rtl="0" eaLnBrk="1" latinLnBrk="0" hangingPunct="1">
        <a:defRPr sz="137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199" y="1620000"/>
            <a:ext cx="8326315" cy="169064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/>
              <a:t>T169 – Lilestone Estate </a:t>
            </a:r>
            <a:br>
              <a:rPr lang="en-GB" dirty="0"/>
            </a:br>
            <a:br>
              <a:rPr lang="en-GB" dirty="0"/>
            </a:br>
            <a:r>
              <a:rPr lang="en-GB" dirty="0"/>
              <a:t>Resident Meeting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endParaRPr lang="en-GB" dirty="0"/>
          </a:p>
          <a:p>
            <a:pPr algn="ctr"/>
            <a:endParaRPr lang="en-GB" dirty="0"/>
          </a:p>
          <a:p>
            <a:pPr algn="ctr"/>
            <a:endParaRPr lang="en-GB" dirty="0"/>
          </a:p>
          <a:p>
            <a:pPr algn="ctr"/>
            <a:r>
              <a:rPr lang="en-GB" dirty="0"/>
              <a:t>4th July 2022</a:t>
            </a:r>
          </a:p>
          <a:p>
            <a:pPr algn="ctr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822098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8FA1E8-0DC0-49D1-89ED-4218A0185A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200" dirty="0">
                <a:solidFill>
                  <a:schemeClr val="tx2"/>
                </a:solidFill>
              </a:rPr>
              <a:t>Contents</a:t>
            </a:r>
            <a:r>
              <a:rPr lang="en-GB" sz="3200" dirty="0"/>
              <a:t> 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871056-2C38-441D-B670-B4B265C00DA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960299" y="509954"/>
            <a:ext cx="2091690" cy="140400"/>
          </a:xfrm>
        </p:spPr>
        <p:txBody>
          <a:bodyPr/>
          <a:lstStyle/>
          <a:p>
            <a:r>
              <a:rPr lang="en-US"/>
              <a:t>4th July 2022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DFF18A-CC29-4B6F-A352-167B02DBA4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152027" y="509954"/>
            <a:ext cx="3265361" cy="372816"/>
          </a:xfrm>
        </p:spPr>
        <p:txBody>
          <a:bodyPr/>
          <a:lstStyle/>
          <a:p>
            <a:r>
              <a:rPr lang="en-GB"/>
              <a:t>T169 – Lilestone Estate</a:t>
            </a:r>
            <a:endParaRPr lang="en-GB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1FE9AE4C-16A3-44A4-8AD0-3F019DA169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4269" y="2642487"/>
            <a:ext cx="8387862" cy="3405618"/>
          </a:xfrm>
        </p:spPr>
        <p:txBody>
          <a:bodyPr>
            <a:normAutofit/>
          </a:bodyPr>
          <a:lstStyle/>
          <a:p>
            <a:pPr>
              <a:buFont typeface="+mj-lt"/>
              <a:buAutoNum type="arabicPeriod"/>
            </a:pPr>
            <a:r>
              <a:rPr lang="en-GB" sz="1600" dirty="0">
                <a:solidFill>
                  <a:schemeClr val="tx2"/>
                </a:solidFill>
              </a:rPr>
              <a:t> Asset Strategy Team Introduction </a:t>
            </a:r>
          </a:p>
          <a:p>
            <a:pPr>
              <a:buFont typeface="+mj-lt"/>
              <a:buAutoNum type="arabicPeriod"/>
            </a:pPr>
            <a:r>
              <a:rPr lang="en-GB" sz="1600" dirty="0">
                <a:solidFill>
                  <a:schemeClr val="tx2"/>
                </a:solidFill>
              </a:rPr>
              <a:t> Works Programme Summary</a:t>
            </a:r>
          </a:p>
          <a:p>
            <a:pPr>
              <a:buFont typeface="+mj-lt"/>
              <a:buAutoNum type="arabicPeriod"/>
            </a:pPr>
            <a:r>
              <a:rPr lang="en-GB" sz="1600" dirty="0">
                <a:solidFill>
                  <a:schemeClr val="tx2"/>
                </a:solidFill>
              </a:rPr>
              <a:t> Proposed Scope of Works</a:t>
            </a:r>
          </a:p>
          <a:p>
            <a:pPr>
              <a:buFont typeface="+mj-lt"/>
              <a:buAutoNum type="arabicPeriod"/>
            </a:pPr>
            <a:r>
              <a:rPr lang="en-GB" sz="1600" dirty="0">
                <a:solidFill>
                  <a:schemeClr val="tx2"/>
                </a:solidFill>
              </a:rPr>
              <a:t> Next steps</a:t>
            </a:r>
          </a:p>
          <a:p>
            <a:pPr marL="0" indent="0">
              <a:buNone/>
            </a:pPr>
            <a:endParaRPr lang="en-GB" sz="105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71770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8FA1E8-0DC0-49D1-89ED-4218A0185A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200" dirty="0">
                <a:solidFill>
                  <a:schemeClr val="tx2"/>
                </a:solidFill>
              </a:rPr>
              <a:t>Asset Team Introduction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E398C1CF-79D4-48C2-980B-92529892A0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4269" y="2400032"/>
            <a:ext cx="8387862" cy="3405618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en-GB" sz="1600" dirty="0">
              <a:solidFill>
                <a:schemeClr val="tx2"/>
              </a:solidFill>
            </a:endParaRPr>
          </a:p>
          <a:p>
            <a:r>
              <a:rPr lang="en-GB" sz="1600" dirty="0">
                <a:solidFill>
                  <a:schemeClr val="tx2"/>
                </a:solidFill>
              </a:rPr>
              <a:t>Responsible for all planned major works in Westminster.</a:t>
            </a:r>
          </a:p>
          <a:p>
            <a:r>
              <a:rPr lang="en-GB" sz="1600" dirty="0">
                <a:solidFill>
                  <a:schemeClr val="tx2"/>
                </a:solidFill>
              </a:rPr>
              <a:t>Works and justification identified and prioritised through stock condition information held on Keystone database, in-house and independent condition surveys, reports and referrals from WCC Housing Management Teams, ASB Teams, Ward Councillors, Met Police etc. </a:t>
            </a:r>
          </a:p>
          <a:p>
            <a:r>
              <a:rPr lang="en-GB" sz="1600" dirty="0">
                <a:solidFill>
                  <a:schemeClr val="tx2"/>
                </a:solidFill>
              </a:rPr>
              <a:t>Produce client briefs for all major works.</a:t>
            </a:r>
          </a:p>
          <a:p>
            <a:r>
              <a:rPr lang="en-GB" sz="1600" dirty="0">
                <a:solidFill>
                  <a:schemeClr val="tx2"/>
                </a:solidFill>
              </a:rPr>
              <a:t>Responsible for briefing the Term Partnering Contractors.</a:t>
            </a:r>
          </a:p>
          <a:p>
            <a:r>
              <a:rPr lang="en-GB" sz="1600" dirty="0">
                <a:solidFill>
                  <a:schemeClr val="tx2"/>
                </a:solidFill>
              </a:rPr>
              <a:t>Starts the discussion about a major works project with residents.</a:t>
            </a:r>
          </a:p>
          <a:p>
            <a:r>
              <a:rPr lang="en-GB" sz="1600" dirty="0">
                <a:solidFill>
                  <a:schemeClr val="tx2"/>
                </a:solidFill>
              </a:rPr>
              <a:t>Gaining all stakeholder sign-offs and pass to the commissioning team.</a:t>
            </a:r>
            <a:endParaRPr lang="en-GB" sz="1600" dirty="0"/>
          </a:p>
          <a:p>
            <a:endParaRPr lang="en-GB" sz="1600" dirty="0"/>
          </a:p>
          <a:p>
            <a:endParaRPr lang="en-GB" sz="1600" dirty="0"/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D55CACB8-67FE-426C-BE8C-2FE611052B9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960299" y="509954"/>
            <a:ext cx="2091690" cy="140400"/>
          </a:xfrm>
        </p:spPr>
        <p:txBody>
          <a:bodyPr/>
          <a:lstStyle/>
          <a:p>
            <a:r>
              <a:rPr lang="en-US"/>
              <a:t>4th July 2022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0C1AEF6-B206-4412-BE02-DC0CB7A02E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152027" y="509954"/>
            <a:ext cx="3265361" cy="372816"/>
          </a:xfrm>
        </p:spPr>
        <p:txBody>
          <a:bodyPr/>
          <a:lstStyle/>
          <a:p>
            <a:r>
              <a:rPr lang="en-GB"/>
              <a:t>T169 – Lilestone Estate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318689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548104-5CFA-4B74-AADC-BBBFA79122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200" dirty="0">
                <a:solidFill>
                  <a:schemeClr val="tx2"/>
                </a:solidFill>
              </a:rPr>
              <a:t>Works Programme Summary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4CFCEAB7-E700-47FF-934A-CD612D7D3E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242041"/>
            <a:ext cx="8387862" cy="3710524"/>
          </a:xfrm>
        </p:spPr>
        <p:txBody>
          <a:bodyPr vert="horz" lIns="0" tIns="0" rIns="0" bIns="0" rtlCol="0" anchor="t">
            <a:normAutofit/>
          </a:bodyPr>
          <a:lstStyle/>
          <a:p>
            <a:pPr marL="0" indent="0">
              <a:buNone/>
            </a:pPr>
            <a:endParaRPr lang="en-GB" sz="4900" dirty="0">
              <a:solidFill>
                <a:schemeClr val="tx2"/>
              </a:solidFill>
            </a:endParaRPr>
          </a:p>
          <a:p>
            <a:pPr marL="522605" lvl="1" indent="-173990"/>
            <a:r>
              <a:rPr lang="en-GB" dirty="0">
                <a:solidFill>
                  <a:schemeClr val="tx2"/>
                </a:solidFill>
              </a:rPr>
              <a:t>Stage 1 – Client brief  (resident introductory meeting)</a:t>
            </a:r>
            <a:endParaRPr lang="en-GB" dirty="0">
              <a:solidFill>
                <a:schemeClr val="tx2"/>
              </a:solidFill>
              <a:cs typeface="Arial"/>
            </a:endParaRPr>
          </a:p>
          <a:p>
            <a:pPr marL="522605" lvl="1" indent="-173990"/>
            <a:r>
              <a:rPr lang="en-GB" dirty="0">
                <a:solidFill>
                  <a:schemeClr val="tx2"/>
                </a:solidFill>
              </a:rPr>
              <a:t>Stage 2 – Client brief issue to Commissioning Team &amp; Service Provider</a:t>
            </a:r>
            <a:endParaRPr lang="en-GB" dirty="0">
              <a:solidFill>
                <a:schemeClr val="tx2"/>
              </a:solidFill>
              <a:cs typeface="Arial"/>
            </a:endParaRPr>
          </a:p>
          <a:p>
            <a:pPr marL="522605" lvl="1" indent="-173990"/>
            <a:r>
              <a:rPr lang="en-GB" dirty="0">
                <a:solidFill>
                  <a:schemeClr val="tx2"/>
                </a:solidFill>
              </a:rPr>
              <a:t>Stage 3 – Project execution plan (resident PEP review meeting)</a:t>
            </a:r>
            <a:endParaRPr lang="en-GB" dirty="0">
              <a:solidFill>
                <a:schemeClr val="tx2"/>
              </a:solidFill>
              <a:cs typeface="Arial"/>
            </a:endParaRPr>
          </a:p>
          <a:p>
            <a:pPr marL="522605" lvl="1" indent="-173990"/>
            <a:r>
              <a:rPr lang="en-GB" dirty="0">
                <a:solidFill>
                  <a:schemeClr val="tx2"/>
                </a:solidFill>
              </a:rPr>
              <a:t>Stage 4 – Pre-commencement order and detailed design stage </a:t>
            </a:r>
            <a:endParaRPr lang="en-GB" dirty="0">
              <a:solidFill>
                <a:schemeClr val="tx2"/>
              </a:solidFill>
              <a:cs typeface="Arial"/>
            </a:endParaRPr>
          </a:p>
          <a:p>
            <a:pPr marL="348615" lvl="1" indent="0">
              <a:buNone/>
            </a:pPr>
            <a:r>
              <a:rPr lang="en-GB" dirty="0">
                <a:solidFill>
                  <a:schemeClr val="tx2"/>
                </a:solidFill>
              </a:rPr>
              <a:t>   (resident service provider proposal review meeting)</a:t>
            </a:r>
            <a:endParaRPr lang="en-GB" dirty="0">
              <a:solidFill>
                <a:schemeClr val="tx2"/>
              </a:solidFill>
              <a:cs typeface="Arial"/>
            </a:endParaRPr>
          </a:p>
          <a:p>
            <a:pPr marL="522605" lvl="1" indent="-173990"/>
            <a:r>
              <a:rPr lang="en-GB" dirty="0">
                <a:solidFill>
                  <a:schemeClr val="tx2"/>
                </a:solidFill>
                <a:ea typeface="+mn-lt"/>
                <a:cs typeface="+mn-lt"/>
              </a:rPr>
              <a:t>Stage 5 – Section 20 Notice of Estimate (Leaseholders)</a:t>
            </a:r>
            <a:endParaRPr lang="en-GB" dirty="0">
              <a:solidFill>
                <a:schemeClr val="tx2"/>
              </a:solidFill>
              <a:cs typeface="Arial"/>
            </a:endParaRPr>
          </a:p>
          <a:p>
            <a:pPr marL="522605" lvl="1" indent="-173990"/>
            <a:r>
              <a:rPr lang="en-GB" dirty="0">
                <a:solidFill>
                  <a:schemeClr val="tx2"/>
                </a:solidFill>
              </a:rPr>
              <a:t>Stage 6 – Commencement order and mobilisation stage (meet the contractor session)</a:t>
            </a:r>
            <a:endParaRPr lang="en-GB" dirty="0">
              <a:solidFill>
                <a:schemeClr val="tx2"/>
              </a:solidFill>
              <a:cs typeface="Arial"/>
            </a:endParaRPr>
          </a:p>
          <a:p>
            <a:pPr marL="522605" lvl="1" indent="-173990"/>
            <a:r>
              <a:rPr lang="en-GB" dirty="0">
                <a:solidFill>
                  <a:schemeClr val="tx2"/>
                </a:solidFill>
              </a:rPr>
              <a:t>Stage 7 – Contract period (works on site)</a:t>
            </a:r>
            <a:endParaRPr lang="en-GB" dirty="0">
              <a:solidFill>
                <a:schemeClr val="tx2"/>
              </a:solidFill>
              <a:cs typeface="Arial"/>
            </a:endParaRPr>
          </a:p>
          <a:p>
            <a:pPr marL="522605" lvl="1" indent="-173990"/>
            <a:r>
              <a:rPr lang="en-GB" dirty="0">
                <a:solidFill>
                  <a:schemeClr val="tx2"/>
                </a:solidFill>
              </a:rPr>
              <a:t>Stage 8 – Completion and 12 months defects period</a:t>
            </a:r>
            <a:endParaRPr lang="en-GB" dirty="0">
              <a:solidFill>
                <a:schemeClr val="tx2"/>
              </a:solidFill>
              <a:cs typeface="Arial"/>
            </a:endParaRPr>
          </a:p>
          <a:p>
            <a:pPr marL="522605" lvl="1" indent="-173990"/>
            <a:r>
              <a:rPr lang="en-GB" dirty="0">
                <a:solidFill>
                  <a:schemeClr val="tx2"/>
                </a:solidFill>
              </a:rPr>
              <a:t>Stage 9 – End of defects sign off</a:t>
            </a:r>
            <a:endParaRPr lang="en-GB" dirty="0">
              <a:solidFill>
                <a:schemeClr val="tx2"/>
              </a:solidFill>
              <a:cs typeface="Arial"/>
            </a:endParaRPr>
          </a:p>
          <a:p>
            <a:pPr marL="522605" lvl="1" indent="-173990"/>
            <a:endParaRPr lang="en-GB" sz="1400" dirty="0">
              <a:solidFill>
                <a:schemeClr val="tx2"/>
              </a:solidFill>
              <a:cs typeface="Arial"/>
            </a:endParaRPr>
          </a:p>
          <a:p>
            <a:pPr marL="522605" lvl="1" indent="-173990"/>
            <a:endParaRPr lang="en-GB" sz="1400" dirty="0">
              <a:solidFill>
                <a:schemeClr val="tx2"/>
              </a:solidFill>
              <a:cs typeface="Arial"/>
            </a:endParaRPr>
          </a:p>
          <a:p>
            <a:pPr marL="173990" indent="-173990"/>
            <a:endParaRPr lang="en-GB" sz="1800" dirty="0">
              <a:solidFill>
                <a:schemeClr val="tx2"/>
              </a:solidFill>
              <a:cs typeface="Arial"/>
            </a:endParaRPr>
          </a:p>
          <a:p>
            <a:pPr marL="173990" indent="-173990"/>
            <a:endParaRPr lang="en-GB" sz="1800" dirty="0">
              <a:solidFill>
                <a:schemeClr val="tx2"/>
              </a:solidFill>
              <a:cs typeface="Arial"/>
            </a:endParaRPr>
          </a:p>
          <a:p>
            <a:pPr marL="522605" lvl="1" indent="-173990"/>
            <a:endParaRPr lang="en-GB" sz="1400" dirty="0">
              <a:solidFill>
                <a:schemeClr val="tx2"/>
              </a:solidFill>
              <a:cs typeface="Arial"/>
            </a:endParaRPr>
          </a:p>
          <a:p>
            <a:pPr marL="0" indent="0">
              <a:buNone/>
            </a:pPr>
            <a:endParaRPr lang="en-GB" sz="2000" dirty="0"/>
          </a:p>
          <a:p>
            <a:pPr marL="173990" indent="-173990"/>
            <a:endParaRPr lang="en-GB" sz="2000" dirty="0">
              <a:cs typeface="Arial"/>
            </a:endParaRPr>
          </a:p>
          <a:p>
            <a:pPr marL="173990" indent="-173990"/>
            <a:endParaRPr lang="en-GB" sz="2000" dirty="0">
              <a:cs typeface="Arial"/>
            </a:endParaRPr>
          </a:p>
          <a:p>
            <a:pPr marL="173990" indent="-173990"/>
            <a:endParaRPr lang="en-GB" sz="2000" dirty="0">
              <a:cs typeface="Arial"/>
            </a:endParaRPr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D4055C16-973F-44EB-A494-DDBDE88CEB6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960299" y="509954"/>
            <a:ext cx="2091690" cy="140400"/>
          </a:xfrm>
        </p:spPr>
        <p:txBody>
          <a:bodyPr/>
          <a:lstStyle/>
          <a:p>
            <a:r>
              <a:rPr lang="en-US"/>
              <a:t>4th July 2022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E68E29E9-B532-4D35-AC4D-29378037BC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152027" y="509954"/>
            <a:ext cx="3265361" cy="372816"/>
          </a:xfrm>
        </p:spPr>
        <p:txBody>
          <a:bodyPr/>
          <a:lstStyle/>
          <a:p>
            <a:r>
              <a:rPr lang="en-GB"/>
              <a:t>T169 – Lilestone Estate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048799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8FA1E8-0DC0-49D1-89ED-4218A0185A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200" dirty="0">
                <a:solidFill>
                  <a:schemeClr val="tx2"/>
                </a:solidFill>
              </a:rPr>
              <a:t>Blocks Under T169</a:t>
            </a:r>
            <a:endParaRPr lang="en-GB" sz="32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871056-2C38-441D-B670-B4B265C00DA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960299" y="509954"/>
            <a:ext cx="2091690" cy="140400"/>
          </a:xfrm>
        </p:spPr>
        <p:txBody>
          <a:bodyPr/>
          <a:lstStyle/>
          <a:p>
            <a:r>
              <a:rPr lang="en-US"/>
              <a:t>4th July 2022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DFF18A-CC29-4B6F-A352-167B02DBA4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152027" y="509954"/>
            <a:ext cx="3265361" cy="372816"/>
          </a:xfrm>
        </p:spPr>
        <p:txBody>
          <a:bodyPr/>
          <a:lstStyle/>
          <a:p>
            <a:r>
              <a:rPr lang="en-GB"/>
              <a:t>T169 – Lilestone Estate</a:t>
            </a:r>
            <a:endParaRPr lang="en-GB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1FE9AE4C-16A3-44A4-8AD0-3F019DA169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4269" y="2642487"/>
            <a:ext cx="8387862" cy="3405618"/>
          </a:xfrm>
        </p:spPr>
        <p:txBody>
          <a:bodyPr>
            <a:normAutofit/>
          </a:bodyPr>
          <a:lstStyle/>
          <a:p>
            <a:pPr>
              <a:buFont typeface="+mj-lt"/>
              <a:buAutoNum type="arabicPeriod"/>
            </a:pPr>
            <a:r>
              <a:rPr lang="en-GB" sz="1600" dirty="0">
                <a:solidFill>
                  <a:schemeClr val="tx2"/>
                </a:solidFill>
              </a:rPr>
              <a:t> Eastlake House</a:t>
            </a:r>
          </a:p>
          <a:p>
            <a:pPr>
              <a:buFont typeface="+mj-lt"/>
              <a:buAutoNum type="arabicPeriod"/>
            </a:pPr>
            <a:r>
              <a:rPr lang="en-GB" sz="1600" dirty="0">
                <a:solidFill>
                  <a:schemeClr val="tx2"/>
                </a:solidFill>
              </a:rPr>
              <a:t> Tadema House</a:t>
            </a:r>
          </a:p>
          <a:p>
            <a:pPr>
              <a:buFont typeface="+mj-lt"/>
              <a:buAutoNum type="arabicPeriod"/>
            </a:pPr>
            <a:r>
              <a:rPr lang="en-GB" sz="1600" dirty="0">
                <a:solidFill>
                  <a:schemeClr val="tx2"/>
                </a:solidFill>
              </a:rPr>
              <a:t> Stanfield House </a:t>
            </a:r>
          </a:p>
          <a:p>
            <a:pPr>
              <a:buFont typeface="+mj-lt"/>
              <a:buAutoNum type="arabicPeriod"/>
            </a:pPr>
            <a:endParaRPr lang="en-GB" sz="1600" dirty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en-GB" sz="105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071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9E4489-86B3-4ED8-932D-F2B6C9FF08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4269" y="1171230"/>
            <a:ext cx="8387862" cy="753923"/>
          </a:xfrm>
        </p:spPr>
        <p:txBody>
          <a:bodyPr>
            <a:normAutofit/>
          </a:bodyPr>
          <a:lstStyle/>
          <a:p>
            <a:r>
              <a:rPr lang="en-GB" sz="3200" dirty="0">
                <a:solidFill>
                  <a:schemeClr val="tx2"/>
                </a:solidFill>
              </a:rPr>
              <a:t>Scope of Works 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FDADA414-10FA-4F03-BF67-4150BF3045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393105"/>
            <a:ext cx="8387862" cy="3405618"/>
          </a:xfrm>
        </p:spPr>
        <p:txBody>
          <a:bodyPr/>
          <a:lstStyle/>
          <a:p>
            <a:pPr marL="348627" lvl="1" indent="0">
              <a:buNone/>
            </a:pPr>
            <a:endParaRPr lang="en-GB" sz="1600" dirty="0"/>
          </a:p>
          <a:p>
            <a:pPr lvl="1"/>
            <a:endParaRPr lang="en-GB" sz="1600" dirty="0"/>
          </a:p>
          <a:p>
            <a:pPr lvl="1"/>
            <a:endParaRPr lang="en-GB" sz="1600" dirty="0"/>
          </a:p>
          <a:p>
            <a:pPr lvl="1"/>
            <a:endParaRPr lang="en-GB" sz="1600" dirty="0"/>
          </a:p>
        </p:txBody>
      </p:sp>
      <p:graphicFrame>
        <p:nvGraphicFramePr>
          <p:cNvPr id="3" name="Table 5">
            <a:extLst>
              <a:ext uri="{FF2B5EF4-FFF2-40B4-BE49-F238E27FC236}">
                <a16:creationId xmlns:a16="http://schemas.microsoft.com/office/drawing/2014/main" id="{3C893D1E-7231-45D6-82CF-C0B6517988D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61410977"/>
              </p:ext>
            </p:extLst>
          </p:nvPr>
        </p:nvGraphicFramePr>
        <p:xfrm>
          <a:off x="939317" y="1745297"/>
          <a:ext cx="6363270" cy="5096712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627632">
                  <a:extLst>
                    <a:ext uri="{9D8B030D-6E8A-4147-A177-3AD203B41FA5}">
                      <a16:colId xmlns:a16="http://schemas.microsoft.com/office/drawing/2014/main" val="4120309868"/>
                    </a:ext>
                  </a:extLst>
                </a:gridCol>
                <a:gridCol w="4735638">
                  <a:extLst>
                    <a:ext uri="{9D8B030D-6E8A-4147-A177-3AD203B41FA5}">
                      <a16:colId xmlns:a16="http://schemas.microsoft.com/office/drawing/2014/main" val="1616932004"/>
                    </a:ext>
                  </a:extLst>
                </a:gridCol>
              </a:tblGrid>
              <a:tr h="153371">
                <a:tc>
                  <a:txBody>
                    <a:bodyPr/>
                    <a:lstStyle/>
                    <a:p>
                      <a:r>
                        <a:rPr lang="en-GB" dirty="0"/>
                        <a:t>Item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Works Required &amp; Justification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1161052"/>
                  </a:ext>
                </a:extLst>
              </a:tr>
              <a:tr h="1742998">
                <a:tc>
                  <a:txBody>
                    <a:bodyPr/>
                    <a:lstStyle/>
                    <a:p>
                      <a:pPr marL="0" marR="0" lvl="0" indent="0" algn="l" defTabSz="69725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u="sng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Window Replacement</a:t>
                      </a:r>
                      <a:endParaRPr lang="en-GB" sz="1200" b="1" u="sng" dirty="0">
                        <a:latin typeface="+mn-lt"/>
                      </a:endParaRPr>
                    </a:p>
                    <a:p>
                      <a:endParaRPr lang="en-GB" sz="1200" b="1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9725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 windows throughout all blocks are defective and considered to be beyond economical repair and will be replaced.</a:t>
                      </a:r>
                    </a:p>
                    <a:p>
                      <a:pPr marL="0" marR="0" lvl="0" indent="0" algn="l" defTabSz="69725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GB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New replacements to match existing windows.</a:t>
                      </a:r>
                    </a:p>
                    <a:p>
                      <a:endParaRPr lang="en-GB" sz="12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GB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Making good to disturbed areas around windows as a result of window installation works. Redecoration and repair as required. </a:t>
                      </a:r>
                    </a:p>
                    <a:p>
                      <a:pPr lvl="0">
                        <a:buNone/>
                      </a:pPr>
                      <a:endParaRPr lang="en-GB" sz="12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>
                        <a:buNone/>
                      </a:pPr>
                      <a:r>
                        <a:rPr lang="en-GB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 contribution from the Community Benefit Fund will go towards the window replacement. 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33697599"/>
                  </a:ext>
                </a:extLst>
              </a:tr>
              <a:tr h="1687079">
                <a:tc>
                  <a:txBody>
                    <a:bodyPr/>
                    <a:lstStyle/>
                    <a:p>
                      <a:pPr marL="0" marR="0" lvl="0" indent="0" algn="l" defTabSz="69725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u="sng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External and Internal Repairs and Redecorations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Cleaning and localised repairs to render, concrete, brick, stone, metalwork and pointing: cracking, spalling and staining is visible to the building fabric.</a:t>
                      </a:r>
                      <a:endParaRPr lang="en-US" dirty="0"/>
                    </a:p>
                    <a:p>
                      <a:pPr lvl="0">
                        <a:buNone/>
                      </a:pPr>
                      <a:endParaRPr lang="en-GB" sz="12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>
                        <a:buNone/>
                      </a:pPr>
                      <a:r>
                        <a:rPr lang="en-GB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Full internal and external decoration and cleaning to blocks.</a:t>
                      </a:r>
                    </a:p>
                    <a:p>
                      <a:pPr lvl="0">
                        <a:buNone/>
                      </a:pPr>
                      <a:endParaRPr lang="en-GB" dirty="0"/>
                    </a:p>
                    <a:p>
                      <a:endParaRPr lang="en-GB" sz="12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15138083"/>
                  </a:ext>
                </a:extLst>
              </a:tr>
              <a:tr h="1149177">
                <a:tc>
                  <a:txBody>
                    <a:bodyPr/>
                    <a:lstStyle/>
                    <a:p>
                      <a:pPr marL="0" marR="0" lvl="0" indent="0" algn="l" defTabSz="69725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u="sng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Roof repairs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9725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Replacement of defective/missing tiles and lead flashing</a:t>
                      </a:r>
                    </a:p>
                    <a:p>
                      <a:pPr marL="0" marR="0" lvl="0" indent="0" algn="l" defTabSz="69725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b="0" i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69725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Chimney stack re-pointing</a:t>
                      </a:r>
                    </a:p>
                    <a:p>
                      <a:pPr marL="0" marR="0" lvl="0" indent="0" algn="l" defTabSz="69725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b="0" i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69725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Rainwater goods to be cleaned and flushed through</a:t>
                      </a:r>
                    </a:p>
                    <a:p>
                      <a:pPr marL="0" marR="0" lvl="0" indent="0" algn="l" defTabSz="69725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b="0" i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20984364"/>
                  </a:ext>
                </a:extLst>
              </a:tr>
            </a:tbl>
          </a:graphicData>
        </a:graphic>
      </p:graphicFrame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66ADEB34-E89D-453A-9B0E-B1C0B4A0464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960299" y="509954"/>
            <a:ext cx="2091690" cy="140400"/>
          </a:xfrm>
        </p:spPr>
        <p:txBody>
          <a:bodyPr/>
          <a:lstStyle/>
          <a:p>
            <a:r>
              <a:rPr lang="en-US" baseline="30000" dirty="0"/>
              <a:t>4th </a:t>
            </a:r>
            <a:r>
              <a:rPr lang="en-US" dirty="0"/>
              <a:t>July 2022</a:t>
            </a:r>
            <a:endParaRPr lang="en-GB" dirty="0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2DBCE49C-35D4-46DA-8C05-C176AD689F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967610" y="509954"/>
            <a:ext cx="3265361" cy="372816"/>
          </a:xfrm>
        </p:spPr>
        <p:txBody>
          <a:bodyPr/>
          <a:lstStyle/>
          <a:p>
            <a:r>
              <a:rPr lang="en-GB" dirty="0"/>
              <a:t>T169 – Lilestone Estate</a:t>
            </a:r>
          </a:p>
        </p:txBody>
      </p:sp>
    </p:spTree>
    <p:extLst>
      <p:ext uri="{BB962C8B-B14F-4D97-AF65-F5344CB8AC3E}">
        <p14:creationId xmlns:p14="http://schemas.microsoft.com/office/powerpoint/2010/main" val="10213462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9E4489-86B3-4ED8-932D-F2B6C9FF08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214635"/>
            <a:ext cx="8387862" cy="753923"/>
          </a:xfrm>
        </p:spPr>
        <p:txBody>
          <a:bodyPr>
            <a:normAutofit/>
          </a:bodyPr>
          <a:lstStyle/>
          <a:p>
            <a:r>
              <a:rPr lang="en-GB" sz="3200" dirty="0">
                <a:solidFill>
                  <a:schemeClr val="tx2"/>
                </a:solidFill>
              </a:rPr>
              <a:t>Scope of Works </a:t>
            </a:r>
            <a:r>
              <a:rPr lang="en-GB" sz="3200" b="0" dirty="0">
                <a:solidFill>
                  <a:schemeClr val="tx2"/>
                </a:solidFill>
              </a:rPr>
              <a:t>- </a:t>
            </a:r>
            <a:r>
              <a:rPr lang="en-GB" sz="3200" b="0" i="1" dirty="0">
                <a:solidFill>
                  <a:schemeClr val="tx2"/>
                </a:solidFill>
              </a:rPr>
              <a:t>continued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FDADA414-10FA-4F03-BF67-4150BF3045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393105"/>
            <a:ext cx="8387862" cy="3405618"/>
          </a:xfrm>
        </p:spPr>
        <p:txBody>
          <a:bodyPr/>
          <a:lstStyle/>
          <a:p>
            <a:pPr marL="348627" lvl="1" indent="0">
              <a:buNone/>
            </a:pPr>
            <a:endParaRPr lang="en-GB" sz="1600" dirty="0"/>
          </a:p>
          <a:p>
            <a:pPr lvl="1"/>
            <a:endParaRPr lang="en-GB" sz="1600" dirty="0"/>
          </a:p>
          <a:p>
            <a:pPr lvl="1"/>
            <a:endParaRPr lang="en-GB" sz="1600" dirty="0"/>
          </a:p>
          <a:p>
            <a:pPr lvl="1"/>
            <a:endParaRPr lang="en-GB" sz="1600" dirty="0"/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5B58B5EB-29BB-42E5-B5A9-B3E921C6957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960299" y="509954"/>
            <a:ext cx="2091690" cy="140400"/>
          </a:xfrm>
        </p:spPr>
        <p:txBody>
          <a:bodyPr/>
          <a:lstStyle/>
          <a:p>
            <a:r>
              <a:rPr lang="en-US"/>
              <a:t>4th July 2022</a:t>
            </a:r>
            <a:endParaRPr lang="en-GB" dirty="0"/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6591728B-4D50-45AA-9D78-72E95149C2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152027" y="509954"/>
            <a:ext cx="3265361" cy="372816"/>
          </a:xfrm>
        </p:spPr>
        <p:txBody>
          <a:bodyPr/>
          <a:lstStyle/>
          <a:p>
            <a:r>
              <a:rPr lang="en-GB"/>
              <a:t>T169 – Lilestone Estate</a:t>
            </a:r>
            <a:endParaRPr lang="en-GB" dirty="0"/>
          </a:p>
        </p:txBody>
      </p:sp>
      <p:graphicFrame>
        <p:nvGraphicFramePr>
          <p:cNvPr id="11" name="Table 5">
            <a:extLst>
              <a:ext uri="{FF2B5EF4-FFF2-40B4-BE49-F238E27FC236}">
                <a16:creationId xmlns:a16="http://schemas.microsoft.com/office/drawing/2014/main" id="{EDB2C0EE-FF41-410F-A5C6-CA0747E32AA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62630513"/>
              </p:ext>
            </p:extLst>
          </p:nvPr>
        </p:nvGraphicFramePr>
        <p:xfrm>
          <a:off x="1169838" y="1840189"/>
          <a:ext cx="6372414" cy="2220913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655064">
                  <a:extLst>
                    <a:ext uri="{9D8B030D-6E8A-4147-A177-3AD203B41FA5}">
                      <a16:colId xmlns:a16="http://schemas.microsoft.com/office/drawing/2014/main" val="4120309868"/>
                    </a:ext>
                  </a:extLst>
                </a:gridCol>
                <a:gridCol w="4717350">
                  <a:extLst>
                    <a:ext uri="{9D8B030D-6E8A-4147-A177-3AD203B41FA5}">
                      <a16:colId xmlns:a16="http://schemas.microsoft.com/office/drawing/2014/main" val="1616932004"/>
                    </a:ext>
                  </a:extLst>
                </a:gridCol>
              </a:tblGrid>
              <a:tr h="286907">
                <a:tc>
                  <a:txBody>
                    <a:bodyPr/>
                    <a:lstStyle/>
                    <a:p>
                      <a:r>
                        <a:rPr lang="en-GB" dirty="0"/>
                        <a:t>Item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Works Required &amp; Justification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1161052"/>
                  </a:ext>
                </a:extLst>
              </a:tr>
              <a:tr h="372572">
                <a:tc>
                  <a:txBody>
                    <a:bodyPr/>
                    <a:lstStyle/>
                    <a:p>
                      <a:r>
                        <a:rPr lang="en-GB" sz="1200" b="1" u="sng" dirty="0">
                          <a:latin typeface="+mn-lt"/>
                        </a:rPr>
                        <a:t>Estate works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Tarmac repairs, boundary wall repairs, brick planter repairs &amp; tree works </a:t>
                      </a:r>
                    </a:p>
                    <a:p>
                      <a:endParaRPr lang="en-GB" sz="12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GB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Repair works to outbuildings and pram stores where necessary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61449021"/>
                  </a:ext>
                </a:extLst>
              </a:tr>
              <a:tr h="372572">
                <a:tc>
                  <a:txBody>
                    <a:bodyPr/>
                    <a:lstStyle/>
                    <a:p>
                      <a:r>
                        <a:rPr lang="en-GB" sz="1200" b="1" u="sng" dirty="0">
                          <a:latin typeface="+mn-lt"/>
                        </a:rPr>
                        <a:t>Walkways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Asphalt repairs, concrete repairs and clearing and washing through balcony gullies. </a:t>
                      </a:r>
                    </a:p>
                    <a:p>
                      <a:endParaRPr lang="en-GB" sz="12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40421381"/>
                  </a:ext>
                </a:extLst>
              </a:tr>
              <a:tr h="372572">
                <a:tc>
                  <a:txBody>
                    <a:bodyPr/>
                    <a:lstStyle/>
                    <a:p>
                      <a:r>
                        <a:rPr lang="en-GB" sz="1200" b="1" u="sng" dirty="0">
                          <a:latin typeface="+mn-lt"/>
                        </a:rPr>
                        <a:t>Fire safety works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Compartmentation to communal areas and upgrading of fire safety signage.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3915877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046294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385B9CD8-3EFE-4B0F-AF52-6C4CFA15B78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960299" y="509954"/>
            <a:ext cx="2091690" cy="140400"/>
          </a:xfrm>
        </p:spPr>
        <p:txBody>
          <a:bodyPr/>
          <a:lstStyle/>
          <a:p>
            <a:r>
              <a:rPr lang="en-US"/>
              <a:t>4th July 2022</a:t>
            </a:r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CA3482BD-00E3-425B-8F81-90B8B12815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152027" y="509954"/>
            <a:ext cx="3265361" cy="372816"/>
          </a:xfrm>
        </p:spPr>
        <p:txBody>
          <a:bodyPr/>
          <a:lstStyle/>
          <a:p>
            <a:r>
              <a:rPr lang="en-GB"/>
              <a:t>T169 – Lilestone Estate</a:t>
            </a:r>
            <a:endParaRPr lang="en-GB" dirty="0">
              <a:cs typeface="Arial"/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7F6E919-B58D-4D02-B27B-B2A78B9CF4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5425" y="1445685"/>
            <a:ext cx="8387862" cy="491333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3200" b="1" dirty="0">
                <a:solidFill>
                  <a:schemeClr val="tx2"/>
                </a:solidFill>
              </a:rPr>
              <a:t>Timetable</a:t>
            </a:r>
            <a:r>
              <a:rPr lang="en-GB" sz="3600" b="1" dirty="0">
                <a:solidFill>
                  <a:schemeClr val="tx2"/>
                </a:solidFill>
              </a:rPr>
              <a:t> </a:t>
            </a:r>
          </a:p>
          <a:p>
            <a:endParaRPr lang="en-GB" dirty="0"/>
          </a:p>
          <a:p>
            <a:pPr marL="0" indent="0">
              <a:buNone/>
            </a:pPr>
            <a:r>
              <a:rPr lang="en-GB" dirty="0"/>
              <a:t>The next steps will be:</a:t>
            </a:r>
          </a:p>
          <a:p>
            <a:pPr marL="0" indent="0">
              <a:buNone/>
            </a:pPr>
            <a:endParaRPr lang="en-GB" sz="2000" dirty="0"/>
          </a:p>
          <a:p>
            <a:pPr marL="0" indent="0">
              <a:buNone/>
            </a:pPr>
            <a:endParaRPr lang="en-GB" sz="2000" dirty="0"/>
          </a:p>
          <a:p>
            <a:pPr marL="0" indent="0">
              <a:buNone/>
            </a:pPr>
            <a:endParaRPr lang="en-GB" sz="2000" dirty="0"/>
          </a:p>
          <a:p>
            <a:pPr marL="0" indent="0">
              <a:buNone/>
            </a:pPr>
            <a:endParaRPr lang="en-GB" sz="2000" dirty="0"/>
          </a:p>
          <a:p>
            <a:pPr marL="0" indent="0">
              <a:buNone/>
            </a:pPr>
            <a:endParaRPr lang="en-GB" sz="2000" dirty="0"/>
          </a:p>
          <a:p>
            <a:pPr marL="348627" lvl="1" indent="0">
              <a:buNone/>
            </a:pPr>
            <a:r>
              <a:rPr lang="en-GB" sz="1600" dirty="0"/>
              <a:t>				September ‘20</a:t>
            </a:r>
          </a:p>
          <a:p>
            <a:pPr marL="348627" lvl="1" indent="0">
              <a:buNone/>
            </a:pPr>
            <a:r>
              <a:rPr lang="en-GB" sz="1600" dirty="0"/>
              <a:t> 		</a:t>
            </a:r>
          </a:p>
          <a:p>
            <a:pPr marL="348627" lvl="1" indent="0">
              <a:buNone/>
            </a:pPr>
            <a:r>
              <a:rPr lang="en-GB" sz="1600" dirty="0"/>
              <a:t>			</a:t>
            </a:r>
          </a:p>
          <a:p>
            <a:pPr marL="348627" lvl="1" indent="0">
              <a:buNone/>
            </a:pPr>
            <a:r>
              <a:rPr lang="en-GB" sz="1600" dirty="0"/>
              <a:t>				</a:t>
            </a:r>
          </a:p>
          <a:p>
            <a:pPr marL="348627" lvl="1" indent="0">
              <a:buNone/>
            </a:pPr>
            <a:r>
              <a:rPr lang="en-GB" sz="1600" dirty="0"/>
              <a:t>				</a:t>
            </a:r>
          </a:p>
          <a:p>
            <a:pPr marL="457200" lvl="1" indent="0">
              <a:buNone/>
            </a:pPr>
            <a:endParaRPr lang="en-GB" sz="1600" dirty="0"/>
          </a:p>
          <a:p>
            <a:pPr marL="457200" lvl="1" indent="0">
              <a:buNone/>
            </a:pPr>
            <a:r>
              <a:rPr lang="en-GB" sz="1600" dirty="0"/>
              <a:t>*These dates may be subject to change.</a:t>
            </a:r>
          </a:p>
          <a:p>
            <a:endParaRPr lang="en-GB" dirty="0"/>
          </a:p>
        </p:txBody>
      </p:sp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0DAC03D5-1215-43AB-ABBC-B5C7D6E0ECB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312622"/>
              </p:ext>
            </p:extLst>
          </p:nvPr>
        </p:nvGraphicFramePr>
        <p:xfrm>
          <a:off x="1047495" y="2604414"/>
          <a:ext cx="7201409" cy="259588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4163856">
                  <a:extLst>
                    <a:ext uri="{9D8B030D-6E8A-4147-A177-3AD203B41FA5}">
                      <a16:colId xmlns:a16="http://schemas.microsoft.com/office/drawing/2014/main" val="2311431082"/>
                    </a:ext>
                  </a:extLst>
                </a:gridCol>
                <a:gridCol w="3037553">
                  <a:extLst>
                    <a:ext uri="{9D8B030D-6E8A-4147-A177-3AD203B41FA5}">
                      <a16:colId xmlns:a16="http://schemas.microsoft.com/office/drawing/2014/main" val="213195747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Milestone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Estimated dates*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027845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400" dirty="0"/>
                        <a:t>Internal approval and sign off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Summer 2022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177192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400" dirty="0"/>
                        <a:t>Issue client brief to contractor for design stage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Summer 2022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445438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400" dirty="0"/>
                        <a:t>Planning application submission	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Autumn 2022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380628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400" dirty="0"/>
                        <a:t>NOE consultation period 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Spring 2023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029534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69725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/>
                        <a:t>Contractor mobilisation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Summer 2023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361673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400" dirty="0"/>
                        <a:t>Start on site 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Early Autumn 2023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923836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105457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47F1FB-CB41-404D-91A3-1267A7B8DE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4269" y="3246233"/>
            <a:ext cx="8387862" cy="340561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6000" dirty="0">
                <a:solidFill>
                  <a:schemeClr val="tx2"/>
                </a:solidFill>
              </a:rPr>
              <a:t>Questions?</a:t>
            </a:r>
          </a:p>
          <a:p>
            <a:pPr marL="0" indent="0" algn="ctr">
              <a:buNone/>
            </a:pPr>
            <a:endParaRPr lang="en-GB" sz="6000" dirty="0">
              <a:solidFill>
                <a:schemeClr val="tx2"/>
              </a:solidFill>
            </a:endParaRPr>
          </a:p>
          <a:p>
            <a:pPr marL="0" indent="0" algn="ctr">
              <a:buNone/>
            </a:pPr>
            <a:endParaRPr lang="en-GB" sz="6000" dirty="0">
              <a:solidFill>
                <a:schemeClr val="tx2"/>
              </a:solidFill>
            </a:endParaRPr>
          </a:p>
          <a:p>
            <a:pPr marL="0" indent="0" algn="ctr">
              <a:buNone/>
            </a:pPr>
            <a:endParaRPr lang="en-GB" sz="6000" dirty="0">
              <a:solidFill>
                <a:schemeClr val="tx2"/>
              </a:solidFill>
            </a:endParaRPr>
          </a:p>
          <a:p>
            <a:pPr marL="0" indent="0" algn="ctr">
              <a:buNone/>
            </a:pPr>
            <a:endParaRPr lang="en-GB" sz="6000" dirty="0"/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385B9CD8-3EFE-4B0F-AF52-6C4CFA15B78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960299" y="509954"/>
            <a:ext cx="2091690" cy="140400"/>
          </a:xfrm>
        </p:spPr>
        <p:txBody>
          <a:bodyPr/>
          <a:lstStyle/>
          <a:p>
            <a:r>
              <a:rPr lang="en-US"/>
              <a:t>4th July 2022</a:t>
            </a:r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CA3482BD-00E3-425B-8F81-90B8B12815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152027" y="509954"/>
            <a:ext cx="3265361" cy="372816"/>
          </a:xfrm>
        </p:spPr>
        <p:txBody>
          <a:bodyPr/>
          <a:lstStyle/>
          <a:p>
            <a:r>
              <a:rPr lang="en-GB"/>
              <a:t>T169 – Lilestone Estate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3904582"/>
      </p:ext>
    </p:extLst>
  </p:cSld>
  <p:clrMapOvr>
    <a:masterClrMapping/>
  </p:clrMapOvr>
</p:sld>
</file>

<file path=ppt/theme/theme1.xml><?xml version="1.0" encoding="utf-8"?>
<a:theme xmlns:a="http://schemas.openxmlformats.org/drawingml/2006/main" name="6_183_WCC_Presentation">
  <a:themeElements>
    <a:clrScheme name="WCC">
      <a:dk1>
        <a:sysClr val="windowText" lastClr="000000"/>
      </a:dk1>
      <a:lt1>
        <a:sysClr val="window" lastClr="FFFFFF"/>
      </a:lt1>
      <a:dk2>
        <a:srgbClr val="213970"/>
      </a:dk2>
      <a:lt2>
        <a:srgbClr val="E7E6E6"/>
      </a:lt2>
      <a:accent1>
        <a:srgbClr val="213970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estminster Presentation.potx" id="{1B74281E-E7D1-4AD8-B38E-71B9D5B2618E}" vid="{907CD771-5D66-4DAD-8E93-5E9DE1435BC1}"/>
    </a:ext>
  </a:extLst>
</a:theme>
</file>

<file path=ppt/theme/theme2.xml><?xml version="1.0" encoding="utf-8"?>
<a:theme xmlns:a="http://schemas.openxmlformats.org/drawingml/2006/main" name="WCC Presentation Title 2">
  <a:themeElements>
    <a:clrScheme name="WCC">
      <a:dk1>
        <a:sysClr val="windowText" lastClr="000000"/>
      </a:dk1>
      <a:lt1>
        <a:sysClr val="window" lastClr="FFFFFF"/>
      </a:lt1>
      <a:dk2>
        <a:srgbClr val="213970"/>
      </a:dk2>
      <a:lt2>
        <a:srgbClr val="E7E6E6"/>
      </a:lt2>
      <a:accent1>
        <a:srgbClr val="213970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estminster Presentation.potx" id="{1B74281E-E7D1-4AD8-B38E-71B9D5B2618E}" vid="{6630FD58-2107-4CE5-98A3-A34BC4CA373F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758FDFBB701E64EBF4C7E829C9CA913" ma:contentTypeVersion="10" ma:contentTypeDescription="Create a new document." ma:contentTypeScope="" ma:versionID="8ebe09c27b6d57e0bf4fb09dd74ec50a">
  <xsd:schema xmlns:xsd="http://www.w3.org/2001/XMLSchema" xmlns:xs="http://www.w3.org/2001/XMLSchema" xmlns:p="http://schemas.microsoft.com/office/2006/metadata/properties" xmlns:ns3="7003d30e-2933-4634-8b07-8c1129dff91d" targetNamespace="http://schemas.microsoft.com/office/2006/metadata/properties" ma:root="true" ma:fieldsID="34c62b7cbd68f09402bb2dda39f3dddf" ns3:_="">
    <xsd:import namespace="7003d30e-2933-4634-8b07-8c1129dff91d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3:MediaServiceOCR" minOccurs="0"/>
                <xsd:element ref="ns3:MediaServiceGenerationTime" minOccurs="0"/>
                <xsd:element ref="ns3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003d30e-2933-4634-8b07-8c1129dff91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Location" ma:index="14" nillable="true" ma:displayName="Location" ma:internalName="MediaServiceLocation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09E745F7-568B-4466-9601-E5E7F6BB6314}">
  <ds:schemaRefs>
    <ds:schemaRef ds:uri="7003d30e-2933-4634-8b07-8c1129dff91d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620E987D-423B-4939-9715-CF2A036383A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1DCC5B8-6535-4965-89F4-DBE0637D9A9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003d30e-2933-4634-8b07-8c1129dff91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6_183_WCC_Presentation.potx</Template>
  <TotalTime>1947</TotalTime>
  <Words>575</Words>
  <Application>Microsoft Office PowerPoint</Application>
  <PresentationFormat>Custom</PresentationFormat>
  <Paragraphs>125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6_183_WCC_Presentation</vt:lpstr>
      <vt:lpstr>WCC Presentation Title 2</vt:lpstr>
      <vt:lpstr>T169 – Lilestone Estate   Resident Meeting</vt:lpstr>
      <vt:lpstr>Contents </vt:lpstr>
      <vt:lpstr>Asset Team Introduction</vt:lpstr>
      <vt:lpstr>Works Programme Summary</vt:lpstr>
      <vt:lpstr>Blocks Under T169</vt:lpstr>
      <vt:lpstr>Scope of Works </vt:lpstr>
      <vt:lpstr>Scope of Works - continued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David Price</dc:creator>
  <cp:lastModifiedBy>Ing, Amoy: WCC</cp:lastModifiedBy>
  <cp:revision>129</cp:revision>
  <cp:lastPrinted>2019-07-18T15:39:07Z</cp:lastPrinted>
  <dcterms:created xsi:type="dcterms:W3CDTF">2017-05-26T15:26:48Z</dcterms:created>
  <dcterms:modified xsi:type="dcterms:W3CDTF">2022-09-20T10:31:00Z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0x0101009758FDFBB701E64EBF4C7E829C9CA913</vt:lpwstr>
  </property>
</Properties>
</file>