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426" r:id="rId3"/>
    <p:sldId id="313" r:id="rId4"/>
    <p:sldId id="1379" r:id="rId5"/>
    <p:sldId id="515" r:id="rId6"/>
    <p:sldId id="1381" r:id="rId7"/>
    <p:sldId id="496" r:id="rId8"/>
    <p:sldId id="1386" r:id="rId9"/>
    <p:sldId id="517" r:id="rId10"/>
    <p:sldId id="1383" r:id="rId11"/>
    <p:sldId id="512" r:id="rId12"/>
    <p:sldId id="256" r:id="rId13"/>
    <p:sldId id="494" r:id="rId14"/>
    <p:sldId id="499" r:id="rId15"/>
    <p:sldId id="1385" r:id="rId16"/>
    <p:sldId id="1387" r:id="rId17"/>
    <p:sldId id="1388" r:id="rId18"/>
    <p:sldId id="1382"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60000"/>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42827-80F4-4174-BC7A-CF0828F695F9}" v="1" dt="2023-06-22T15:10:44.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7291" autoAdjust="0"/>
  </p:normalViewPr>
  <p:slideViewPr>
    <p:cSldViewPr>
      <p:cViewPr varScale="1">
        <p:scale>
          <a:sx n="117" d="100"/>
          <a:sy n="117" d="100"/>
        </p:scale>
        <p:origin x="69" y="456"/>
      </p:cViewPr>
      <p:guideLst>
        <p:guide orient="horz" pos="1620"/>
        <p:guide pos="2880"/>
      </p:guideLst>
    </p:cSldViewPr>
  </p:slideViewPr>
  <p:notesTextViewPr>
    <p:cViewPr>
      <p:scale>
        <a:sx n="1" d="1"/>
        <a:sy n="1" d="1"/>
      </p:scale>
      <p:origin x="0" y="0"/>
    </p:cViewPr>
  </p:notesTextViewPr>
  <p:sorterViewPr>
    <p:cViewPr>
      <p:scale>
        <a:sx n="156" d="100"/>
        <a:sy n="156" d="100"/>
      </p:scale>
      <p:origin x="0" y="-15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8952B-3AD4-4835-8E98-E4E8AA366D46}" type="datetimeFigureOut">
              <a:rPr lang="en-GB" smtClean="0"/>
              <a:t>26/06/2023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00A26-3BCB-43D1-A29B-F28BC594716A}" type="slidenum">
              <a:rPr lang="en-GB" smtClean="0"/>
              <a:t>‹#›</a:t>
            </a:fld>
            <a:endParaRPr lang="en-GB" dirty="0"/>
          </a:p>
        </p:txBody>
      </p:sp>
    </p:spTree>
    <p:extLst>
      <p:ext uri="{BB962C8B-B14F-4D97-AF65-F5344CB8AC3E}">
        <p14:creationId xmlns:p14="http://schemas.microsoft.com/office/powerpoint/2010/main" val="310631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778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2B4AF2-8ABA-7041-8E7E-23D5D621A6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90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2B4AF2-8ABA-7041-8E7E-23D5D621A6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112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104950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191364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361128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62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565AE-8C54-9671-A37A-13DA0A4C05AE}"/>
              </a:ext>
            </a:extLst>
          </p:cNvPr>
          <p:cNvSpPr txBox="1"/>
          <p:nvPr userDrawn="1"/>
        </p:nvSpPr>
        <p:spPr>
          <a:xfrm>
            <a:off x="431799" y="209196"/>
            <a:ext cx="3855585" cy="123111"/>
          </a:xfrm>
          <a:prstGeom prst="rect">
            <a:avLst/>
          </a:prstGeom>
          <a:noFill/>
        </p:spPr>
        <p:txBody>
          <a:bodyPr wrap="square" lIns="0" tIns="0" rIns="0" bIns="0">
            <a:spAutoFit/>
          </a:bodyPr>
          <a:lstStyle/>
          <a:p>
            <a:r>
              <a:rPr lang="en-GB" sz="800" kern="600" spc="200" dirty="0">
                <a:solidFill>
                  <a:schemeClr val="tx1">
                    <a:lumMod val="60000"/>
                    <a:lumOff val="40000"/>
                  </a:schemeClr>
                </a:solidFill>
                <a:latin typeface="+mn-lt"/>
                <a:ea typeface="+mn-ea"/>
                <a:cs typeface="+mn-cs"/>
              </a:rPr>
              <a:t>SCOTTISH TOWERS (AB108) INTRODUCTORY MEETING </a:t>
            </a:r>
            <a:endParaRPr lang="en-US" sz="800" kern="600" spc="200" dirty="0">
              <a:solidFill>
                <a:schemeClr val="tx1">
                  <a:lumMod val="60000"/>
                  <a:lumOff val="40000"/>
                </a:schemeClr>
              </a:solidFill>
              <a:latin typeface="+mn-lt"/>
              <a:ea typeface="+mn-ea"/>
              <a:cs typeface="+mn-cs"/>
            </a:endParaRPr>
          </a:p>
        </p:txBody>
      </p:sp>
      <p:cxnSp>
        <p:nvCxnSpPr>
          <p:cNvPr id="5" name="Straight Connector 4">
            <a:extLst>
              <a:ext uri="{FF2B5EF4-FFF2-40B4-BE49-F238E27FC236}">
                <a16:creationId xmlns:a16="http://schemas.microsoft.com/office/drawing/2014/main" id="{D9C5DC4D-7F21-A9E5-F812-2A661D8392BE}"/>
              </a:ext>
            </a:extLst>
          </p:cNvPr>
          <p:cNvCxnSpPr/>
          <p:nvPr userDrawn="1"/>
        </p:nvCxnSpPr>
        <p:spPr>
          <a:xfrm>
            <a:off x="431800" y="411163"/>
            <a:ext cx="828040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tableware, dishware, plate&#10;&#10;Description automatically generated">
            <a:extLst>
              <a:ext uri="{FF2B5EF4-FFF2-40B4-BE49-F238E27FC236}">
                <a16:creationId xmlns:a16="http://schemas.microsoft.com/office/drawing/2014/main" id="{033B1C97-17E3-89C2-70D1-959758FF26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5935" y="161674"/>
            <a:ext cx="406265" cy="218155"/>
          </a:xfrm>
          <a:prstGeom prst="rect">
            <a:avLst/>
          </a:prstGeom>
        </p:spPr>
      </p:pic>
      <p:sp>
        <p:nvSpPr>
          <p:cNvPr id="7" name="TextBox 6">
            <a:extLst>
              <a:ext uri="{FF2B5EF4-FFF2-40B4-BE49-F238E27FC236}">
                <a16:creationId xmlns:a16="http://schemas.microsoft.com/office/drawing/2014/main" id="{10F94D4D-8C82-5CA4-8999-568384483AA5}"/>
              </a:ext>
            </a:extLst>
          </p:cNvPr>
          <p:cNvSpPr txBox="1"/>
          <p:nvPr userDrawn="1"/>
        </p:nvSpPr>
        <p:spPr>
          <a:xfrm>
            <a:off x="6862805" y="4739946"/>
            <a:ext cx="1849395" cy="174851"/>
          </a:xfrm>
          <a:prstGeom prst="rect">
            <a:avLst/>
          </a:prstGeom>
          <a:noFill/>
        </p:spPr>
        <p:txBody>
          <a:bodyPr wrap="square" lIns="0" tIns="0" rIns="0" bIns="36000">
            <a:spAutoFit/>
          </a:bodyPr>
          <a:lstStyle/>
          <a:p>
            <a:pPr algn="r"/>
            <a:fld id="{10890E88-D0B7-004D-A679-B74C011DFE7B}" type="slidenum">
              <a:rPr lang="en-US" sz="900" b="1" kern="600" spc="50" smtClean="0">
                <a:solidFill>
                  <a:schemeClr val="accent5"/>
                </a:solidFill>
              </a:rPr>
              <a:t>‹#›</a:t>
            </a:fld>
            <a:endParaRPr lang="en-US" sz="900" b="1" kern="600" spc="50" dirty="0">
              <a:solidFill>
                <a:schemeClr val="accent5"/>
              </a:solidFill>
            </a:endParaRPr>
          </a:p>
        </p:txBody>
      </p:sp>
    </p:spTree>
    <p:extLst>
      <p:ext uri="{BB962C8B-B14F-4D97-AF65-F5344CB8AC3E}">
        <p14:creationId xmlns:p14="http://schemas.microsoft.com/office/powerpoint/2010/main" val="246923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565AE-8C54-9671-A37A-13DA0A4C05AE}"/>
              </a:ext>
            </a:extLst>
          </p:cNvPr>
          <p:cNvSpPr txBox="1"/>
          <p:nvPr userDrawn="1"/>
        </p:nvSpPr>
        <p:spPr>
          <a:xfrm>
            <a:off x="431799" y="209196"/>
            <a:ext cx="3334657" cy="123111"/>
          </a:xfrm>
          <a:prstGeom prst="rect">
            <a:avLst/>
          </a:prstGeom>
          <a:noFill/>
        </p:spPr>
        <p:txBody>
          <a:bodyPr wrap="square" lIns="0" tIns="0" rIns="0" bIns="0">
            <a:spAutoFit/>
          </a:bodyPr>
          <a:lstStyle/>
          <a:p>
            <a:r>
              <a:rPr lang="en-GB" sz="800" kern="600" spc="200" dirty="0">
                <a:solidFill>
                  <a:schemeClr val="bg1"/>
                </a:solidFill>
                <a:latin typeface="+mn-lt"/>
                <a:ea typeface="+mn-ea"/>
                <a:cs typeface="+mn-cs"/>
              </a:rPr>
              <a:t>SCOTTISH TOWERS (AB108) INTRODUCTORY MEETING </a:t>
            </a:r>
            <a:endParaRPr lang="en-US" sz="800" kern="600" spc="200" dirty="0">
              <a:solidFill>
                <a:schemeClr val="bg1"/>
              </a:solidFill>
              <a:latin typeface="+mn-lt"/>
              <a:ea typeface="+mn-ea"/>
              <a:cs typeface="+mn-cs"/>
            </a:endParaRPr>
          </a:p>
        </p:txBody>
      </p:sp>
      <p:cxnSp>
        <p:nvCxnSpPr>
          <p:cNvPr id="5" name="Straight Connector 4">
            <a:extLst>
              <a:ext uri="{FF2B5EF4-FFF2-40B4-BE49-F238E27FC236}">
                <a16:creationId xmlns:a16="http://schemas.microsoft.com/office/drawing/2014/main" id="{D9C5DC4D-7F21-A9E5-F812-2A661D8392BE}"/>
              </a:ext>
            </a:extLst>
          </p:cNvPr>
          <p:cNvCxnSpPr/>
          <p:nvPr userDrawn="1"/>
        </p:nvCxnSpPr>
        <p:spPr>
          <a:xfrm>
            <a:off x="431800" y="411163"/>
            <a:ext cx="828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33B1C97-17E3-89C2-70D1-959758FF26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06016" y="161674"/>
            <a:ext cx="406103" cy="218155"/>
          </a:xfrm>
          <a:prstGeom prst="rect">
            <a:avLst/>
          </a:prstGeom>
        </p:spPr>
      </p:pic>
      <p:sp>
        <p:nvSpPr>
          <p:cNvPr id="2" name="TextBox 1">
            <a:extLst>
              <a:ext uri="{FF2B5EF4-FFF2-40B4-BE49-F238E27FC236}">
                <a16:creationId xmlns:a16="http://schemas.microsoft.com/office/drawing/2014/main" id="{FAD76F86-37A1-31DF-485C-8C17C85A9049}"/>
              </a:ext>
            </a:extLst>
          </p:cNvPr>
          <p:cNvSpPr txBox="1"/>
          <p:nvPr userDrawn="1"/>
        </p:nvSpPr>
        <p:spPr>
          <a:xfrm>
            <a:off x="6862805" y="4739946"/>
            <a:ext cx="1849395" cy="174851"/>
          </a:xfrm>
          <a:prstGeom prst="rect">
            <a:avLst/>
          </a:prstGeom>
          <a:noFill/>
        </p:spPr>
        <p:txBody>
          <a:bodyPr wrap="square" lIns="0" tIns="0" rIns="0" bIns="36000">
            <a:spAutoFit/>
          </a:bodyPr>
          <a:lstStyle/>
          <a:p>
            <a:pPr algn="r"/>
            <a:fld id="{10890E88-D0B7-004D-A679-B74C011DFE7B}" type="slidenum">
              <a:rPr lang="en-US" sz="900" b="1" kern="600" spc="50" smtClean="0">
                <a:solidFill>
                  <a:schemeClr val="accent5"/>
                </a:solidFill>
              </a:rPr>
              <a:t>‹#›</a:t>
            </a:fld>
            <a:endParaRPr lang="en-US" sz="900" b="1" kern="600" spc="50" dirty="0">
              <a:solidFill>
                <a:schemeClr val="accent5"/>
              </a:solidFill>
            </a:endParaRPr>
          </a:p>
        </p:txBody>
      </p:sp>
    </p:spTree>
    <p:extLst>
      <p:ext uri="{BB962C8B-B14F-4D97-AF65-F5344CB8AC3E}">
        <p14:creationId xmlns:p14="http://schemas.microsoft.com/office/powerpoint/2010/main" val="3692166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stminster / axi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9C5DC4D-7F21-A9E5-F812-2A661D8392BE}"/>
              </a:ext>
            </a:extLst>
          </p:cNvPr>
          <p:cNvCxnSpPr>
            <a:cxnSpLocks/>
          </p:cNvCxnSpPr>
          <p:nvPr userDrawn="1"/>
        </p:nvCxnSpPr>
        <p:spPr>
          <a:xfrm>
            <a:off x="431800" y="418103"/>
            <a:ext cx="709578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EF565AE-8C54-9671-A37A-13DA0A4C05AE}"/>
              </a:ext>
            </a:extLst>
          </p:cNvPr>
          <p:cNvSpPr txBox="1"/>
          <p:nvPr userDrawn="1"/>
        </p:nvSpPr>
        <p:spPr>
          <a:xfrm>
            <a:off x="431799" y="209196"/>
            <a:ext cx="3855585" cy="123111"/>
          </a:xfrm>
          <a:prstGeom prst="rect">
            <a:avLst/>
          </a:prstGeom>
          <a:noFill/>
        </p:spPr>
        <p:txBody>
          <a:bodyPr wrap="square" lIns="0" tIns="0" rIns="0" bIns="0">
            <a:spAutoFit/>
          </a:bodyPr>
          <a:lstStyle/>
          <a:p>
            <a:r>
              <a:rPr lang="en-GB" sz="800" kern="600" spc="200" dirty="0">
                <a:solidFill>
                  <a:schemeClr val="tx1">
                    <a:lumMod val="60000"/>
                    <a:lumOff val="40000"/>
                  </a:schemeClr>
                </a:solidFill>
                <a:latin typeface="+mn-lt"/>
                <a:ea typeface="+mn-ea"/>
                <a:cs typeface="+mn-cs"/>
              </a:rPr>
              <a:t>SCOTTISH TOWERS (AB108) INTRODUCTORY MEETING </a:t>
            </a:r>
            <a:endParaRPr lang="en-US" sz="800" kern="600" spc="200" dirty="0">
              <a:solidFill>
                <a:schemeClr val="tx1">
                  <a:lumMod val="60000"/>
                  <a:lumOff val="40000"/>
                </a:schemeClr>
              </a:solidFill>
              <a:latin typeface="+mn-lt"/>
              <a:ea typeface="+mn-ea"/>
              <a:cs typeface="+mn-cs"/>
            </a:endParaRPr>
          </a:p>
        </p:txBody>
      </p:sp>
      <p:sp>
        <p:nvSpPr>
          <p:cNvPr id="7" name="TextBox 6">
            <a:extLst>
              <a:ext uri="{FF2B5EF4-FFF2-40B4-BE49-F238E27FC236}">
                <a16:creationId xmlns:a16="http://schemas.microsoft.com/office/drawing/2014/main" id="{10F94D4D-8C82-5CA4-8999-568384483AA5}"/>
              </a:ext>
            </a:extLst>
          </p:cNvPr>
          <p:cNvSpPr txBox="1"/>
          <p:nvPr userDrawn="1"/>
        </p:nvSpPr>
        <p:spPr>
          <a:xfrm>
            <a:off x="6862805" y="4739946"/>
            <a:ext cx="1849395" cy="174851"/>
          </a:xfrm>
          <a:prstGeom prst="rect">
            <a:avLst/>
          </a:prstGeom>
          <a:noFill/>
        </p:spPr>
        <p:txBody>
          <a:bodyPr wrap="square" lIns="0" tIns="0" rIns="0" bIns="36000">
            <a:spAutoFit/>
          </a:bodyPr>
          <a:lstStyle/>
          <a:p>
            <a:pPr algn="r"/>
            <a:fld id="{10890E88-D0B7-004D-A679-B74C011DFE7B}" type="slidenum">
              <a:rPr lang="en-US" sz="900" b="1" kern="600" spc="50" smtClean="0">
                <a:solidFill>
                  <a:schemeClr val="accent5"/>
                </a:solidFill>
              </a:rPr>
              <a:t>‹#›</a:t>
            </a:fld>
            <a:endParaRPr lang="en-US" sz="900" b="1" kern="600" spc="50" dirty="0">
              <a:solidFill>
                <a:schemeClr val="accent5"/>
              </a:solidFill>
            </a:endParaRPr>
          </a:p>
        </p:txBody>
      </p:sp>
      <p:sp>
        <p:nvSpPr>
          <p:cNvPr id="2" name="Oval 1">
            <a:extLst>
              <a:ext uri="{FF2B5EF4-FFF2-40B4-BE49-F238E27FC236}">
                <a16:creationId xmlns:a16="http://schemas.microsoft.com/office/drawing/2014/main" id="{0D45537D-896A-9CD7-AD2A-AA6719D300FF}"/>
              </a:ext>
            </a:extLst>
          </p:cNvPr>
          <p:cNvSpPr/>
          <p:nvPr userDrawn="1"/>
        </p:nvSpPr>
        <p:spPr>
          <a:xfrm>
            <a:off x="7527580" y="-842734"/>
            <a:ext cx="1502228" cy="150222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and white logo&#10;&#10;Description automatically generated with low confidence">
            <a:extLst>
              <a:ext uri="{FF2B5EF4-FFF2-40B4-BE49-F238E27FC236}">
                <a16:creationId xmlns:a16="http://schemas.microsoft.com/office/drawing/2014/main" id="{EDE719B4-3597-21C8-8595-BFC8969757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7577" y="-143871"/>
            <a:ext cx="1073794" cy="562291"/>
          </a:xfrm>
          <a:prstGeom prst="rect">
            <a:avLst/>
          </a:prstGeom>
        </p:spPr>
      </p:pic>
      <p:pic>
        <p:nvPicPr>
          <p:cNvPr id="10" name="Picture 9">
            <a:extLst>
              <a:ext uri="{FF2B5EF4-FFF2-40B4-BE49-F238E27FC236}">
                <a16:creationId xmlns:a16="http://schemas.microsoft.com/office/drawing/2014/main" id="{CECB46C7-660E-A465-0F44-A472A5DEA38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306016" y="161674"/>
            <a:ext cx="406103" cy="218155"/>
          </a:xfrm>
          <a:prstGeom prst="rect">
            <a:avLst/>
          </a:prstGeom>
        </p:spPr>
      </p:pic>
    </p:spTree>
    <p:extLst>
      <p:ext uri="{BB962C8B-B14F-4D97-AF65-F5344CB8AC3E}">
        <p14:creationId xmlns:p14="http://schemas.microsoft.com/office/powerpoint/2010/main" val="2943316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94AC4C-6DCA-6A8C-46B4-E9484B2603AF}"/>
              </a:ext>
            </a:extLst>
          </p:cNvPr>
          <p:cNvSpPr>
            <a:spLocks noGrp="1"/>
          </p:cNvSpPr>
          <p:nvPr>
            <p:ph type="sldNum" sz="quarter" idx="10"/>
          </p:nvPr>
        </p:nvSpPr>
        <p:spPr/>
        <p:txBody>
          <a:bodyPr/>
          <a:lstStyle/>
          <a:p>
            <a:fld id="{02F6C014-CAD3-4D6C-BA28-E4992545FB09}" type="slidenum">
              <a:rPr lang="en-US" smtClean="0"/>
              <a:pPr/>
              <a:t>‹#›</a:t>
            </a:fld>
            <a:endParaRPr lang="en-US" dirty="0"/>
          </a:p>
        </p:txBody>
      </p:sp>
    </p:spTree>
    <p:extLst>
      <p:ext uri="{BB962C8B-B14F-4D97-AF65-F5344CB8AC3E}">
        <p14:creationId xmlns:p14="http://schemas.microsoft.com/office/powerpoint/2010/main" val="1102317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C4FD-0469-4AD2-BE46-5AEB98285637}"/>
              </a:ext>
            </a:extLst>
          </p:cNvPr>
          <p:cNvSpPr>
            <a:spLocks noGrp="1"/>
          </p:cNvSpPr>
          <p:nvPr>
            <p:ph type="ctrTitle"/>
          </p:nvPr>
        </p:nvSpPr>
        <p:spPr>
          <a:xfrm>
            <a:off x="1143000" y="2009224"/>
            <a:ext cx="6858000" cy="623248"/>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1F053F4-E65B-405A-A6B8-7415AEBB3E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BA7237-77AC-4807-A272-FA08C69FFABE}"/>
              </a:ext>
            </a:extLst>
          </p:cNvPr>
          <p:cNvSpPr>
            <a:spLocks noGrp="1"/>
          </p:cNvSpPr>
          <p:nvPr>
            <p:ph type="dt" sz="half" idx="10"/>
          </p:nvPr>
        </p:nvSpPr>
        <p:spPr/>
        <p:txBody>
          <a:bodyPr/>
          <a:lstStyle/>
          <a:p>
            <a:fld id="{5DEB39D9-EBBF-4DA6-9D52-124CB3E62A24}" type="datetimeFigureOut">
              <a:rPr lang="en-GB" smtClean="0"/>
              <a:t>26/06/2023</a:t>
            </a:fld>
            <a:endParaRPr lang="en-GB" dirty="0"/>
          </a:p>
        </p:txBody>
      </p:sp>
      <p:sp>
        <p:nvSpPr>
          <p:cNvPr id="5" name="Footer Placeholder 4">
            <a:extLst>
              <a:ext uri="{FF2B5EF4-FFF2-40B4-BE49-F238E27FC236}">
                <a16:creationId xmlns:a16="http://schemas.microsoft.com/office/drawing/2014/main" id="{7C537D99-784C-43EA-81AF-35D53B0BD9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19296B-A4FE-416F-B131-F54AA044FCE0}"/>
              </a:ext>
            </a:extLst>
          </p:cNvPr>
          <p:cNvSpPr>
            <a:spLocks noGrp="1"/>
          </p:cNvSpPr>
          <p:nvPr>
            <p:ph type="sldNum" sz="quarter" idx="12"/>
          </p:nvPr>
        </p:nvSpPr>
        <p:spPr/>
        <p:txBody>
          <a:bodyPr/>
          <a:lstStyle/>
          <a:p>
            <a:fld id="{C2050C76-F3F4-413E-A986-0EB2FDD878A6}" type="slidenum">
              <a:rPr lang="en-GB" smtClean="0"/>
              <a:t>‹#›</a:t>
            </a:fld>
            <a:endParaRPr lang="en-GB" dirty="0"/>
          </a:p>
        </p:txBody>
      </p:sp>
    </p:spTree>
    <p:extLst>
      <p:ext uri="{BB962C8B-B14F-4D97-AF65-F5344CB8AC3E}">
        <p14:creationId xmlns:p14="http://schemas.microsoft.com/office/powerpoint/2010/main" val="404535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357937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149688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20878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40915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335204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272899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118058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10295-A17D-47CF-A346-A85EC2C423A5}" type="datetimeFigureOut">
              <a:rPr lang="en-GB" smtClean="0"/>
              <a:t>26/06/2023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F1762A1-AABB-4D1B-970A-C1676527E9A9}" type="slidenum">
              <a:rPr lang="en-GB" smtClean="0"/>
              <a:t>‹#›</a:t>
            </a:fld>
            <a:endParaRPr lang="en-GB" dirty="0"/>
          </a:p>
        </p:txBody>
      </p:sp>
    </p:spTree>
    <p:extLst>
      <p:ext uri="{BB962C8B-B14F-4D97-AF65-F5344CB8AC3E}">
        <p14:creationId xmlns:p14="http://schemas.microsoft.com/office/powerpoint/2010/main" val="21713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C010295-A17D-47CF-A346-A85EC2C423A5}" type="datetimeFigureOut">
              <a:rPr lang="en-GB" smtClean="0"/>
              <a:t>26/06/2023</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1762A1-AABB-4D1B-970A-C1676527E9A9}" type="slidenum">
              <a:rPr lang="en-GB" smtClean="0"/>
              <a:t>‹#›</a:t>
            </a:fld>
            <a:endParaRPr lang="en-GB" dirty="0"/>
          </a:p>
        </p:txBody>
      </p:sp>
    </p:spTree>
    <p:extLst>
      <p:ext uri="{BB962C8B-B14F-4D97-AF65-F5344CB8AC3E}">
        <p14:creationId xmlns:p14="http://schemas.microsoft.com/office/powerpoint/2010/main" val="339074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666183"/>
            <a:ext cx="8280400" cy="457048"/>
          </a:xfrm>
          <a:prstGeom prst="rect">
            <a:avLst/>
          </a:prstGeom>
        </p:spPr>
        <p:txBody>
          <a:bodyPr vert="horz" lIns="0" tIns="0" rIns="0" bIns="0" rtlCol="0" anchor="ctr">
            <a:spAutoFit/>
          </a:bodyPr>
          <a:lstStyle/>
          <a:p>
            <a:r>
              <a:rPr lang="en-GB" dirty="0"/>
              <a:t>Click to edit Master title style</a:t>
            </a:r>
            <a:endParaRPr lang="en-US" dirty="0"/>
          </a:p>
        </p:txBody>
      </p:sp>
      <p:sp>
        <p:nvSpPr>
          <p:cNvPr id="3" name="Text Placeholder 2"/>
          <p:cNvSpPr>
            <a:spLocks noGrp="1"/>
          </p:cNvSpPr>
          <p:nvPr>
            <p:ph type="body" idx="1"/>
          </p:nvPr>
        </p:nvSpPr>
        <p:spPr>
          <a:xfrm>
            <a:off x="431800" y="1369218"/>
            <a:ext cx="8280400" cy="336311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654800" y="4732338"/>
            <a:ext cx="2057400" cy="211203"/>
          </a:xfrm>
          <a:prstGeom prst="rect">
            <a:avLst/>
          </a:prstGeom>
        </p:spPr>
        <p:txBody>
          <a:bodyPr vert="horz" lIns="0" tIns="72000" rIns="0" bIns="0" rtlCol="0" anchor="ctr">
            <a:spAutoFit/>
          </a:bodyPr>
          <a:lstStyle>
            <a:lvl1pPr algn="r">
              <a:defRPr sz="900">
                <a:solidFill>
                  <a:schemeClr val="tx1">
                    <a:tint val="75000"/>
                  </a:schemeClr>
                </a:solidFill>
              </a:defRPr>
            </a:lvl1pPr>
          </a:lstStyle>
          <a:p>
            <a:fld id="{02F6C014-CAD3-4D6C-BA28-E4992545FB09}" type="slidenum">
              <a:rPr lang="en-US" smtClean="0"/>
              <a:pPr/>
              <a:t>‹#›</a:t>
            </a:fld>
            <a:endParaRPr lang="en-US" dirty="0"/>
          </a:p>
        </p:txBody>
      </p:sp>
    </p:spTree>
    <p:extLst>
      <p:ext uri="{BB962C8B-B14F-4D97-AF65-F5344CB8AC3E}">
        <p14:creationId xmlns:p14="http://schemas.microsoft.com/office/powerpoint/2010/main" val="39587097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488">
          <p15:clr>
            <a:srgbClr val="F26B43"/>
          </p15:clr>
        </p15:guide>
        <p15:guide id="3" orient="horz" pos="259">
          <p15:clr>
            <a:srgbClr val="F26B43"/>
          </p15:clr>
        </p15:guide>
        <p15:guide id="4" orient="horz" pos="2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gif"/><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18" Type="http://schemas.openxmlformats.org/officeDocument/2006/relationships/image" Target="../media/image2.gif"/><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47.sv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hyperlink" Target="http://www.westminster.gov.uk/housing/service-charges/major-works-service-charges-payment-plans"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gif"/><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7584" y="1995686"/>
            <a:ext cx="6192687" cy="1384995"/>
          </a:xfrm>
          <a:prstGeom prst="rect">
            <a:avLst/>
          </a:prstGeom>
          <a:noFill/>
        </p:spPr>
        <p:txBody>
          <a:bodyPr wrap="square" rtlCol="0">
            <a:spAutoFit/>
          </a:bodyPr>
          <a:lstStyle/>
          <a:p>
            <a:r>
              <a:rPr lang="en-GB" sz="2800" dirty="0">
                <a:solidFill>
                  <a:schemeClr val="bg1"/>
                </a:solidFill>
                <a:latin typeface="Calibri Light" panose="020F0302020204030204" pitchFamily="34" charset="0"/>
              </a:rPr>
              <a:t>Hallfield Presentation</a:t>
            </a:r>
          </a:p>
          <a:p>
            <a:r>
              <a:rPr lang="en-GB" sz="2800" dirty="0">
                <a:solidFill>
                  <a:schemeClr val="bg1"/>
                </a:solidFill>
                <a:latin typeface="Calibri Light" panose="020F0302020204030204" pitchFamily="34" charset="0"/>
              </a:rPr>
              <a:t>26.06.2023</a:t>
            </a:r>
          </a:p>
          <a:p>
            <a:r>
              <a:rPr lang="en-GB" sz="2800" b="1" i="1" dirty="0">
                <a:solidFill>
                  <a:schemeClr val="bg1"/>
                </a:solidFill>
                <a:latin typeface="Calibri Light" panose="020F0302020204030204" pitchFamily="34" charset="0"/>
              </a:rPr>
              <a:t>Marc Jeffrey</a:t>
            </a:r>
            <a:endParaRPr lang="en-GB" sz="2800" dirty="0">
              <a:solidFill>
                <a:schemeClr val="bg1"/>
              </a:solidFill>
              <a:latin typeface="Calibri Light" panose="020F030202020403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9594" y="3507854"/>
            <a:ext cx="1834854" cy="985933"/>
          </a:xfrm>
          <a:prstGeom prst="rect">
            <a:avLst/>
          </a:prstGeom>
        </p:spPr>
      </p:pic>
      <p:pic>
        <p:nvPicPr>
          <p:cNvPr id="3" name="Picture 2">
            <a:extLst>
              <a:ext uri="{FF2B5EF4-FFF2-40B4-BE49-F238E27FC236}">
                <a16:creationId xmlns:a16="http://schemas.microsoft.com/office/drawing/2014/main" id="{CA50E172-F774-1A3E-6CAA-E9F4912816F3}"/>
              </a:ext>
            </a:extLst>
          </p:cNvPr>
          <p:cNvPicPr>
            <a:picLocks noChangeAspect="1"/>
          </p:cNvPicPr>
          <p:nvPr/>
        </p:nvPicPr>
        <p:blipFill>
          <a:blip r:embed="rId3"/>
          <a:stretch>
            <a:fillRect/>
          </a:stretch>
        </p:blipFill>
        <p:spPr>
          <a:xfrm>
            <a:off x="-36512" y="0"/>
            <a:ext cx="9217024" cy="5175700"/>
          </a:xfrm>
          <a:prstGeom prst="rect">
            <a:avLst/>
          </a:prstGeom>
        </p:spPr>
      </p:pic>
      <p:sp>
        <p:nvSpPr>
          <p:cNvPr id="26" name="Rectangle 25"/>
          <p:cNvSpPr/>
          <p:nvPr/>
        </p:nvSpPr>
        <p:spPr>
          <a:xfrm>
            <a:off x="-36512" y="195486"/>
            <a:ext cx="9073007" cy="4464496"/>
          </a:xfrm>
          <a:prstGeom prst="rect">
            <a:avLst/>
          </a:prstGeom>
          <a:solidFill>
            <a:srgbClr val="800000">
              <a:alpha val="47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TextBox 3">
            <a:extLst>
              <a:ext uri="{FF2B5EF4-FFF2-40B4-BE49-F238E27FC236}">
                <a16:creationId xmlns:a16="http://schemas.microsoft.com/office/drawing/2014/main" id="{3958FA3F-22FB-2AD9-7291-B077E05A8C62}"/>
              </a:ext>
            </a:extLst>
          </p:cNvPr>
          <p:cNvSpPr txBox="1"/>
          <p:nvPr/>
        </p:nvSpPr>
        <p:spPr>
          <a:xfrm>
            <a:off x="467545" y="826881"/>
            <a:ext cx="3816423" cy="2092881"/>
          </a:xfrm>
          <a:prstGeom prst="rect">
            <a:avLst/>
          </a:prstGeom>
          <a:noFill/>
        </p:spPr>
        <p:txBody>
          <a:bodyPr wrap="square" rtlCol="0">
            <a:spAutoFit/>
          </a:bodyPr>
          <a:lstStyle/>
          <a:p>
            <a:r>
              <a:rPr lang="en-GB" sz="3500" b="1" dirty="0">
                <a:solidFill>
                  <a:schemeClr val="bg1"/>
                </a:solidFill>
                <a:latin typeface="Calibri Light" panose="020F0302020204030204" pitchFamily="34" charset="0"/>
              </a:rPr>
              <a:t>Hallfield – Major works Phase 3 </a:t>
            </a:r>
          </a:p>
          <a:p>
            <a:r>
              <a:rPr lang="en-GB" sz="3000" dirty="0">
                <a:solidFill>
                  <a:schemeClr val="bg1"/>
                </a:solidFill>
                <a:latin typeface="Calibri Light" panose="020F0302020204030204" pitchFamily="34" charset="0"/>
              </a:rPr>
              <a:t>SPP</a:t>
            </a:r>
            <a:r>
              <a:rPr lang="en-GB" sz="3000" b="1" dirty="0">
                <a:solidFill>
                  <a:schemeClr val="bg1"/>
                </a:solidFill>
                <a:latin typeface="Calibri Light" panose="020F0302020204030204" pitchFamily="34" charset="0"/>
              </a:rPr>
              <a:t> </a:t>
            </a:r>
            <a:r>
              <a:rPr lang="en-GB" sz="3000" dirty="0">
                <a:solidFill>
                  <a:schemeClr val="bg1"/>
                </a:solidFill>
                <a:latin typeface="Calibri Light" panose="020F0302020204030204" pitchFamily="34" charset="0"/>
              </a:rPr>
              <a:t>Presentation </a:t>
            </a:r>
          </a:p>
          <a:p>
            <a:r>
              <a:rPr lang="en-GB" sz="3000" dirty="0">
                <a:solidFill>
                  <a:schemeClr val="bg1"/>
                </a:solidFill>
                <a:latin typeface="Calibri Light" panose="020F0302020204030204" pitchFamily="34" charset="0"/>
              </a:rPr>
              <a:t>26</a:t>
            </a:r>
            <a:r>
              <a:rPr lang="en-GB" sz="3000" baseline="30000" dirty="0">
                <a:solidFill>
                  <a:schemeClr val="bg1"/>
                </a:solidFill>
                <a:latin typeface="Calibri Light" panose="020F0302020204030204" pitchFamily="34" charset="0"/>
              </a:rPr>
              <a:t>th</a:t>
            </a:r>
            <a:r>
              <a:rPr lang="en-GB" sz="3000" dirty="0">
                <a:solidFill>
                  <a:schemeClr val="bg1"/>
                </a:solidFill>
                <a:latin typeface="Calibri Light" panose="020F0302020204030204" pitchFamily="34" charset="0"/>
              </a:rPr>
              <a:t> June 2023</a:t>
            </a:r>
          </a:p>
        </p:txBody>
      </p:sp>
      <p:pic>
        <p:nvPicPr>
          <p:cNvPr id="6" name="Picture 5">
            <a:extLst>
              <a:ext uri="{FF2B5EF4-FFF2-40B4-BE49-F238E27FC236}">
                <a16:creationId xmlns:a16="http://schemas.microsoft.com/office/drawing/2014/main" id="{2DC32F58-E3EE-DE14-5D3C-2CE453252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994" y="3660254"/>
            <a:ext cx="1834854" cy="985933"/>
          </a:xfrm>
          <a:prstGeom prst="rect">
            <a:avLst/>
          </a:prstGeom>
        </p:spPr>
      </p:pic>
    </p:spTree>
    <p:extLst>
      <p:ext uri="{BB962C8B-B14F-4D97-AF65-F5344CB8AC3E}">
        <p14:creationId xmlns:p14="http://schemas.microsoft.com/office/powerpoint/2010/main" val="218841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616" y="5039394"/>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sp>
        <p:nvSpPr>
          <p:cNvPr id="9" name="TextBox 8"/>
          <p:cNvSpPr txBox="1"/>
          <p:nvPr/>
        </p:nvSpPr>
        <p:spPr>
          <a:xfrm>
            <a:off x="505597" y="51471"/>
            <a:ext cx="1981633" cy="461665"/>
          </a:xfrm>
          <a:prstGeom prst="rect">
            <a:avLst/>
          </a:prstGeom>
          <a:noFill/>
        </p:spPr>
        <p:txBody>
          <a:bodyPr wrap="none" rtlCol="0">
            <a:spAutoFit/>
          </a:bodyPr>
          <a:lstStyle/>
          <a:p>
            <a:r>
              <a:rPr lang="en-GB" sz="2400" dirty="0">
                <a:solidFill>
                  <a:schemeClr val="bg1"/>
                </a:solidFill>
              </a:rPr>
              <a:t>Hallfield X115</a:t>
            </a:r>
          </a:p>
        </p:txBody>
      </p:sp>
      <p:graphicFrame>
        <p:nvGraphicFramePr>
          <p:cNvPr id="2" name="Table 12">
            <a:extLst>
              <a:ext uri="{FF2B5EF4-FFF2-40B4-BE49-F238E27FC236}">
                <a16:creationId xmlns:a16="http://schemas.microsoft.com/office/drawing/2014/main" id="{7DC2FD14-F509-F2F8-74E5-0304AE1FE432}"/>
              </a:ext>
            </a:extLst>
          </p:cNvPr>
          <p:cNvGraphicFramePr>
            <a:graphicFrameLocks noGrp="1"/>
          </p:cNvGraphicFramePr>
          <p:nvPr>
            <p:extLst>
              <p:ext uri="{D42A27DB-BD31-4B8C-83A1-F6EECF244321}">
                <p14:modId xmlns:p14="http://schemas.microsoft.com/office/powerpoint/2010/main" val="1343886702"/>
              </p:ext>
            </p:extLst>
          </p:nvPr>
        </p:nvGraphicFramePr>
        <p:xfrm>
          <a:off x="2483768" y="940140"/>
          <a:ext cx="2183904" cy="557210"/>
        </p:xfrm>
        <a:graphic>
          <a:graphicData uri="http://schemas.openxmlformats.org/drawingml/2006/table">
            <a:tbl>
              <a:tblPr firstRow="1" bandRow="1">
                <a:tableStyleId>{5C22544A-7EE6-4342-B048-85BDC9FD1C3A}</a:tableStyleId>
              </a:tblPr>
              <a:tblGrid>
                <a:gridCol w="2183904">
                  <a:extLst>
                    <a:ext uri="{9D8B030D-6E8A-4147-A177-3AD203B41FA5}">
                      <a16:colId xmlns:a16="http://schemas.microsoft.com/office/drawing/2014/main" val="1476753370"/>
                    </a:ext>
                  </a:extLst>
                </a:gridCol>
              </a:tblGrid>
              <a:tr h="557210">
                <a:tc>
                  <a:txBody>
                    <a:bodyPr/>
                    <a:lstStyle/>
                    <a:p>
                      <a:r>
                        <a:rPr lang="en-GB" dirty="0">
                          <a:solidFill>
                            <a:schemeClr val="accent2"/>
                          </a:solidFill>
                        </a:rPr>
                        <a:t>Window survey</a:t>
                      </a:r>
                    </a:p>
                  </a:txBody>
                  <a:tcPr>
                    <a:noFill/>
                  </a:tcPr>
                </a:tc>
                <a:extLst>
                  <a:ext uri="{0D108BD9-81ED-4DB2-BD59-A6C34878D82A}">
                    <a16:rowId xmlns:a16="http://schemas.microsoft.com/office/drawing/2014/main" val="1609195594"/>
                  </a:ext>
                </a:extLst>
              </a:tr>
            </a:tbl>
          </a:graphicData>
        </a:graphic>
      </p:graphicFrame>
      <p:grpSp>
        <p:nvGrpSpPr>
          <p:cNvPr id="6" name="Group 5">
            <a:extLst>
              <a:ext uri="{FF2B5EF4-FFF2-40B4-BE49-F238E27FC236}">
                <a16:creationId xmlns:a16="http://schemas.microsoft.com/office/drawing/2014/main" id="{413C0D2C-1193-A290-CCC8-9191A0D4B1C8}"/>
              </a:ext>
            </a:extLst>
          </p:cNvPr>
          <p:cNvGrpSpPr/>
          <p:nvPr/>
        </p:nvGrpSpPr>
        <p:grpSpPr>
          <a:xfrm>
            <a:off x="5508104" y="638937"/>
            <a:ext cx="3384376" cy="4021045"/>
            <a:chOff x="6612270" y="2373563"/>
            <a:chExt cx="2509983" cy="2516946"/>
          </a:xfrm>
        </p:grpSpPr>
        <p:pic>
          <p:nvPicPr>
            <p:cNvPr id="8" name="Picture 7">
              <a:extLst>
                <a:ext uri="{FF2B5EF4-FFF2-40B4-BE49-F238E27FC236}">
                  <a16:creationId xmlns:a16="http://schemas.microsoft.com/office/drawing/2014/main" id="{4F3CFE75-73DC-85B3-950F-BEEF1CE27E6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53368" y="2421624"/>
              <a:ext cx="2468885" cy="2468885"/>
            </a:xfrm>
            <a:prstGeom prst="rect">
              <a:avLst/>
            </a:prstGeom>
          </p:spPr>
        </p:pic>
        <p:pic>
          <p:nvPicPr>
            <p:cNvPr id="10" name="Picture 9" descr="Shape, circle&#10;&#10;Description automatically generated">
              <a:extLst>
                <a:ext uri="{FF2B5EF4-FFF2-40B4-BE49-F238E27FC236}">
                  <a16:creationId xmlns:a16="http://schemas.microsoft.com/office/drawing/2014/main" id="{6810C6E5-C39C-5030-8CB5-CC8B8950BD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2270" y="2373563"/>
              <a:ext cx="2468885" cy="2468885"/>
            </a:xfrm>
            <a:prstGeom prst="rect">
              <a:avLst/>
            </a:prstGeom>
          </p:spPr>
        </p:pic>
      </p:grpSp>
      <p:graphicFrame>
        <p:nvGraphicFramePr>
          <p:cNvPr id="11" name="Table 12">
            <a:extLst>
              <a:ext uri="{FF2B5EF4-FFF2-40B4-BE49-F238E27FC236}">
                <a16:creationId xmlns:a16="http://schemas.microsoft.com/office/drawing/2014/main" id="{409B8A4A-6F05-EDCE-EA8D-8B2F3A4B04D4}"/>
              </a:ext>
            </a:extLst>
          </p:cNvPr>
          <p:cNvGraphicFramePr>
            <a:graphicFrameLocks noGrp="1"/>
          </p:cNvGraphicFramePr>
          <p:nvPr>
            <p:extLst>
              <p:ext uri="{D42A27DB-BD31-4B8C-83A1-F6EECF244321}">
                <p14:modId xmlns:p14="http://schemas.microsoft.com/office/powerpoint/2010/main" val="3061479440"/>
              </p:ext>
            </p:extLst>
          </p:nvPr>
        </p:nvGraphicFramePr>
        <p:xfrm>
          <a:off x="755576" y="1396334"/>
          <a:ext cx="3816424" cy="3407664"/>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1476753370"/>
                    </a:ext>
                  </a:extLst>
                </a:gridCol>
              </a:tblGrid>
              <a:tr h="3407664">
                <a:tc>
                  <a:txBody>
                    <a:bodyPr/>
                    <a:lstStyle/>
                    <a:p>
                      <a:pPr marL="285750" indent="-285750">
                        <a:buFont typeface="Arial" panose="020B0604020202020204" pitchFamily="34" charset="0"/>
                        <a:buChar char="•"/>
                      </a:pPr>
                      <a:r>
                        <a:rPr lang="en-GB" sz="1200" dirty="0">
                          <a:solidFill>
                            <a:schemeClr val="accent2"/>
                          </a:solidFill>
                        </a:rPr>
                        <a:t>Our RLO will make an appointment with the residents and leaseholders.</a:t>
                      </a:r>
                    </a:p>
                    <a:p>
                      <a:pPr marL="0" indent="0">
                        <a:buFont typeface="Arial" panose="020B0604020202020204" pitchFamily="34" charset="0"/>
                        <a:buNone/>
                      </a:pPr>
                      <a:endParaRPr lang="en-GB" sz="1200" dirty="0">
                        <a:solidFill>
                          <a:schemeClr val="accent2"/>
                        </a:solidFill>
                      </a:endParaRPr>
                    </a:p>
                    <a:p>
                      <a:pPr marL="285750" indent="-285750">
                        <a:buFont typeface="Arial" panose="020B0604020202020204" pitchFamily="34" charset="0"/>
                        <a:buChar char="•"/>
                      </a:pPr>
                      <a:r>
                        <a:rPr lang="en-GB" sz="1200" dirty="0">
                          <a:solidFill>
                            <a:schemeClr val="accent2"/>
                          </a:solidFill>
                        </a:rPr>
                        <a:t>Our  surveyor will carry out a survey and compile a report with measurements to proceed to manufacture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2"/>
                          </a:solidFill>
                        </a:rPr>
                        <a:t>As a part of the survey this will include identifying  any making good and decoration works  that is required from the new windows to be installed</a:t>
                      </a:r>
                    </a:p>
                    <a:p>
                      <a:pPr marL="0" indent="0">
                        <a:buFont typeface="Arial" panose="020B0604020202020204" pitchFamily="34" charset="0"/>
                        <a:buNone/>
                      </a:pPr>
                      <a:endParaRPr lang="en-GB" sz="1200" dirty="0">
                        <a:solidFill>
                          <a:schemeClr val="accent2"/>
                        </a:solidFill>
                      </a:endParaRPr>
                    </a:p>
                    <a:p>
                      <a:pPr marL="285750" indent="-285750">
                        <a:buFont typeface="Arial" panose="020B0604020202020204" pitchFamily="34" charset="0"/>
                        <a:buChar char="•"/>
                      </a:pPr>
                      <a:r>
                        <a:rPr lang="en-GB" sz="1200" dirty="0">
                          <a:solidFill>
                            <a:schemeClr val="accent2"/>
                          </a:solidFill>
                        </a:rPr>
                        <a:t>Time for the survey will be 30 minutes to 1 hour</a:t>
                      </a:r>
                    </a:p>
                    <a:p>
                      <a:pPr marL="285750" indent="-285750">
                        <a:buFont typeface="Arial" panose="020B0604020202020204" pitchFamily="34" charset="0"/>
                        <a:buChar char="•"/>
                      </a:pPr>
                      <a:endParaRPr lang="en-GB" sz="1200" dirty="0">
                        <a:solidFill>
                          <a:schemeClr val="accent2"/>
                        </a:solidFill>
                      </a:endParaRPr>
                    </a:p>
                    <a:p>
                      <a:pPr marL="285750" indent="-285750">
                        <a:buFont typeface="Arial" panose="020B0604020202020204" pitchFamily="34" charset="0"/>
                        <a:buChar char="•"/>
                      </a:pPr>
                      <a:r>
                        <a:rPr lang="en-GB" sz="1200" dirty="0">
                          <a:solidFill>
                            <a:schemeClr val="accent2"/>
                          </a:solidFill>
                        </a:rPr>
                        <a:t>Once the windows have been manufactured (est. 6-8 weeks) we will inform residents of an installation date. A minimum of two weeks notice will be given. </a:t>
                      </a:r>
                    </a:p>
                    <a:p>
                      <a:pPr marL="0" indent="0">
                        <a:buFont typeface="Arial" panose="020B0604020202020204" pitchFamily="34" charset="0"/>
                        <a:buNone/>
                      </a:pPr>
                      <a:endParaRPr lang="en-GB" dirty="0">
                        <a:solidFill>
                          <a:schemeClr val="accent2"/>
                        </a:solidFill>
                      </a:endParaRPr>
                    </a:p>
                  </a:txBody>
                  <a:tcPr>
                    <a:noFill/>
                  </a:tcPr>
                </a:tc>
                <a:extLst>
                  <a:ext uri="{0D108BD9-81ED-4DB2-BD59-A6C34878D82A}">
                    <a16:rowId xmlns:a16="http://schemas.microsoft.com/office/drawing/2014/main" val="1609195594"/>
                  </a:ext>
                </a:extLst>
              </a:tr>
            </a:tbl>
          </a:graphicData>
        </a:graphic>
      </p:graphicFrame>
    </p:spTree>
    <p:extLst>
      <p:ext uri="{BB962C8B-B14F-4D97-AF65-F5344CB8AC3E}">
        <p14:creationId xmlns:p14="http://schemas.microsoft.com/office/powerpoint/2010/main" val="38865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5D379F7-AA72-438F-8E19-0AC795000260}"/>
              </a:ext>
            </a:extLst>
          </p:cNvPr>
          <p:cNvCxnSpPr>
            <a:cxnSpLocks/>
          </p:cNvCxnSpPr>
          <p:nvPr/>
        </p:nvCxnSpPr>
        <p:spPr>
          <a:xfrm>
            <a:off x="780645" y="1874586"/>
            <a:ext cx="0" cy="1653474"/>
          </a:xfrm>
          <a:prstGeom prst="line">
            <a:avLst/>
          </a:prstGeom>
          <a:ln w="76200">
            <a:solidFill>
              <a:srgbClr val="FF84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AA5DD17-8DD5-93DE-B7FC-515CD8D1C632}"/>
              </a:ext>
            </a:extLst>
          </p:cNvPr>
          <p:cNvGrpSpPr/>
          <p:nvPr/>
        </p:nvGrpSpPr>
        <p:grpSpPr>
          <a:xfrm>
            <a:off x="5257802" y="317315"/>
            <a:ext cx="3737852" cy="3665993"/>
            <a:chOff x="6478375" y="2253563"/>
            <a:chExt cx="2517279" cy="2468885"/>
          </a:xfrm>
        </p:grpSpPr>
        <p:pic>
          <p:nvPicPr>
            <p:cNvPr id="11" name="Picture 10" descr="A picture containing person, indoor&#10;&#10;Description automatically generated">
              <a:extLst>
                <a:ext uri="{FF2B5EF4-FFF2-40B4-BE49-F238E27FC236}">
                  <a16:creationId xmlns:a16="http://schemas.microsoft.com/office/drawing/2014/main" id="{EDE69555-F2AE-4E84-BAAF-E1817DE46B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769" y="2253563"/>
              <a:ext cx="2468885" cy="2468885"/>
            </a:xfrm>
            <a:prstGeom prst="rect">
              <a:avLst/>
            </a:prstGeom>
          </p:spPr>
        </p:pic>
        <p:pic>
          <p:nvPicPr>
            <p:cNvPr id="13" name="Picture 12" descr="Shape, rectangle&#10;&#10;Description automatically generated">
              <a:extLst>
                <a:ext uri="{FF2B5EF4-FFF2-40B4-BE49-F238E27FC236}">
                  <a16:creationId xmlns:a16="http://schemas.microsoft.com/office/drawing/2014/main" id="{8B7D7C02-E6E5-4D7B-A858-9064E888DD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8375" y="2253563"/>
              <a:ext cx="2468885" cy="2468885"/>
            </a:xfrm>
            <a:prstGeom prst="rect">
              <a:avLst/>
            </a:prstGeom>
          </p:spPr>
        </p:pic>
      </p:grpSp>
      <p:sp>
        <p:nvSpPr>
          <p:cNvPr id="9" name="TextBox 8">
            <a:extLst>
              <a:ext uri="{FF2B5EF4-FFF2-40B4-BE49-F238E27FC236}">
                <a16:creationId xmlns:a16="http://schemas.microsoft.com/office/drawing/2014/main" id="{CD9F52EE-5C1B-4504-8316-A47B7678B661}"/>
              </a:ext>
            </a:extLst>
          </p:cNvPr>
          <p:cNvSpPr txBox="1"/>
          <p:nvPr/>
        </p:nvSpPr>
        <p:spPr>
          <a:xfrm>
            <a:off x="1017957" y="1874586"/>
            <a:ext cx="4849435" cy="1724190"/>
          </a:xfrm>
          <a:prstGeom prst="rect">
            <a:avLst/>
          </a:prstGeom>
          <a:noFill/>
        </p:spPr>
        <p:txBody>
          <a:bodyPr wrap="square" lIns="0" tIns="0" rIns="0" bIns="0" rtlCol="0">
            <a:spAutoFit/>
          </a:bodyPr>
          <a:lstStyle/>
          <a:p>
            <a:pPr marL="0" marR="0" lvl="0" indent="0" algn="l" defTabSz="457200" rtl="0" eaLnBrk="1" fontAlgn="auto" latinLnBrk="0" hangingPunct="1">
              <a:lnSpc>
                <a:spcPts val="4800"/>
              </a:lnSpc>
              <a:spcBef>
                <a:spcPts val="0"/>
              </a:spcBef>
              <a:spcAft>
                <a:spcPts val="0"/>
              </a:spcAft>
              <a:buClrTx/>
              <a:buSzTx/>
              <a:buFontTx/>
              <a:buNone/>
              <a:tabLst/>
              <a:defRPr/>
            </a:pPr>
            <a:r>
              <a:rPr kumimoji="0" lang="en-GB" sz="4400" b="1" i="0" u="none" strike="noStrike" kern="1200" cap="none" spc="10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 RESIDENT </a:t>
            </a:r>
            <a:br>
              <a:rPr kumimoji="0" lang="en-GB" sz="4400" b="1" i="0" u="none" strike="noStrike" kern="1200" cap="none" spc="10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r>
              <a:rPr kumimoji="0" lang="en-GB" sz="4400" b="1" i="0" u="none" strike="noStrike" kern="1200" cap="none" spc="10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FOCUSED SERVICE</a:t>
            </a:r>
          </a:p>
          <a:p>
            <a:pPr marL="0" marR="0" lvl="0" indent="0" algn="l" defTabSz="457200" rtl="0" eaLnBrk="1" fontAlgn="auto" latinLnBrk="0" hangingPunct="1">
              <a:lnSpc>
                <a:spcPts val="4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F89828"/>
                </a:solidFill>
                <a:effectLst/>
                <a:uLnTx/>
                <a:uFillTx/>
                <a:latin typeface="Calibri Light" panose="020F0302020204030204" pitchFamily="34" charset="0"/>
                <a:ea typeface="+mn-ea"/>
                <a:cs typeface="Calibri Light" panose="020F0302020204030204" pitchFamily="34" charset="0"/>
              </a:rPr>
              <a:t>OUR RESIDENTS MATTER</a:t>
            </a:r>
          </a:p>
        </p:txBody>
      </p:sp>
    </p:spTree>
    <p:extLst>
      <p:ext uri="{BB962C8B-B14F-4D97-AF65-F5344CB8AC3E}">
        <p14:creationId xmlns:p14="http://schemas.microsoft.com/office/powerpoint/2010/main" val="31841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699035-AD74-D226-8124-1D15DFF3A1F4}"/>
              </a:ext>
            </a:extLst>
          </p:cNvPr>
          <p:cNvSpPr txBox="1"/>
          <p:nvPr/>
        </p:nvSpPr>
        <p:spPr>
          <a:xfrm>
            <a:off x="431798" y="612000"/>
            <a:ext cx="6670337" cy="504754"/>
          </a:xfrm>
          <a:prstGeom prst="rect">
            <a:avLst/>
          </a:prstGeom>
          <a:noFill/>
        </p:spPr>
        <p:txBody>
          <a:bodyPr wrap="square" lIns="0" tIns="0" rIns="0" bIns="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GB" sz="4000" b="1" i="0" u="none" strike="noStrike" kern="600" cap="none" spc="200" normalizeH="0" baseline="0" noProof="0" dirty="0">
                <a:ln>
                  <a:noFill/>
                </a:ln>
                <a:solidFill>
                  <a:srgbClr val="A80032"/>
                </a:solidFill>
                <a:effectLst/>
                <a:uLnTx/>
                <a:uFillTx/>
                <a:latin typeface="Calibri"/>
                <a:ea typeface="+mn-ea"/>
                <a:cs typeface="+mn-cs"/>
              </a:rPr>
              <a:t>CLEAR COMMUNICATION</a:t>
            </a:r>
          </a:p>
        </p:txBody>
      </p:sp>
      <p:sp>
        <p:nvSpPr>
          <p:cNvPr id="5" name="TextBox 4">
            <a:extLst>
              <a:ext uri="{FF2B5EF4-FFF2-40B4-BE49-F238E27FC236}">
                <a16:creationId xmlns:a16="http://schemas.microsoft.com/office/drawing/2014/main" id="{A6D21EEE-0FEB-5517-5373-0EA7BEAF7DC3}"/>
              </a:ext>
            </a:extLst>
          </p:cNvPr>
          <p:cNvSpPr txBox="1"/>
          <p:nvPr/>
        </p:nvSpPr>
        <p:spPr>
          <a:xfrm>
            <a:off x="431798" y="1116754"/>
            <a:ext cx="5915662" cy="49244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8400"/>
                </a:solidFill>
                <a:effectLst/>
                <a:uLnTx/>
                <a:uFillTx/>
                <a:latin typeface="Calibri"/>
                <a:ea typeface="+mn-ea"/>
                <a:cs typeface="+mn-cs"/>
              </a:rPr>
              <a:t>We aim to build a close relationship with residents and keep you informed of progress throughout the project.</a:t>
            </a:r>
          </a:p>
        </p:txBody>
      </p:sp>
      <p:sp>
        <p:nvSpPr>
          <p:cNvPr id="20" name="TextBox 19">
            <a:extLst>
              <a:ext uri="{FF2B5EF4-FFF2-40B4-BE49-F238E27FC236}">
                <a16:creationId xmlns:a16="http://schemas.microsoft.com/office/drawing/2014/main" id="{AC052103-854D-5093-7054-EED48AFA1AA9}"/>
              </a:ext>
            </a:extLst>
          </p:cNvPr>
          <p:cNvSpPr txBox="1"/>
          <p:nvPr/>
        </p:nvSpPr>
        <p:spPr>
          <a:xfrm>
            <a:off x="431800" y="4739245"/>
            <a:ext cx="2171095" cy="16927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Calibri"/>
                <a:ea typeface="+mn-ea"/>
                <a:cs typeface="+mn-cs"/>
              </a:rPr>
              <a:t>OUR RESIDENTS MATTER</a:t>
            </a:r>
          </a:p>
        </p:txBody>
      </p:sp>
      <p:sp>
        <p:nvSpPr>
          <p:cNvPr id="2" name="TextBox 1">
            <a:extLst>
              <a:ext uri="{FF2B5EF4-FFF2-40B4-BE49-F238E27FC236}">
                <a16:creationId xmlns:a16="http://schemas.microsoft.com/office/drawing/2014/main" id="{3167C1CD-DAC5-9BD9-D535-F3568FFBDBB6}"/>
              </a:ext>
            </a:extLst>
          </p:cNvPr>
          <p:cNvSpPr txBox="1"/>
          <p:nvPr/>
        </p:nvSpPr>
        <p:spPr>
          <a:xfrm>
            <a:off x="5980952" y="4145911"/>
            <a:ext cx="289491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14042"/>
                </a:solidFill>
                <a:effectLst/>
                <a:uLnTx/>
                <a:uFillTx/>
                <a:latin typeface="Calibri"/>
                <a:ea typeface="+mn-ea"/>
                <a:cs typeface="+mn-cs"/>
              </a:rPr>
              <a:t>…so you are comfortable with the work taking place around your property</a:t>
            </a:r>
          </a:p>
        </p:txBody>
      </p:sp>
      <p:pic>
        <p:nvPicPr>
          <p:cNvPr id="3" name="Picture 2">
            <a:extLst>
              <a:ext uri="{FF2B5EF4-FFF2-40B4-BE49-F238E27FC236}">
                <a16:creationId xmlns:a16="http://schemas.microsoft.com/office/drawing/2014/main" id="{7781265D-6A27-B4C9-C4CD-F33F8D56C4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00" y="2087576"/>
            <a:ext cx="1888908" cy="2520000"/>
          </a:xfrm>
          <a:prstGeom prst="rect">
            <a:avLst/>
          </a:prstGeom>
          <a:ln w="3175">
            <a:solidFill>
              <a:schemeClr val="bg1">
                <a:lumMod val="95000"/>
              </a:schemeClr>
            </a:solidFill>
          </a:ln>
        </p:spPr>
      </p:pic>
      <p:pic>
        <p:nvPicPr>
          <p:cNvPr id="6" name="Picture 5">
            <a:extLst>
              <a:ext uri="{FF2B5EF4-FFF2-40B4-BE49-F238E27FC236}">
                <a16:creationId xmlns:a16="http://schemas.microsoft.com/office/drawing/2014/main" id="{E1C84D58-4FF0-396B-3990-E06FD8D080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3728" y="2087576"/>
            <a:ext cx="1882646" cy="2520000"/>
          </a:xfrm>
          <a:prstGeom prst="rect">
            <a:avLst/>
          </a:prstGeom>
          <a:ln w="3175">
            <a:solidFill>
              <a:schemeClr val="bg1">
                <a:lumMod val="95000"/>
              </a:schemeClr>
            </a:solidFill>
          </a:ln>
        </p:spPr>
      </p:pic>
      <p:pic>
        <p:nvPicPr>
          <p:cNvPr id="21" name="Picture 20">
            <a:extLst>
              <a:ext uri="{FF2B5EF4-FFF2-40B4-BE49-F238E27FC236}">
                <a16:creationId xmlns:a16="http://schemas.microsoft.com/office/drawing/2014/main" id="{DDABC9E4-6D2D-11A6-7934-6B3051C5EF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9394" y="2087576"/>
            <a:ext cx="1775892" cy="2520000"/>
          </a:xfrm>
          <a:prstGeom prst="rect">
            <a:avLst/>
          </a:prstGeom>
          <a:ln w="3175">
            <a:solidFill>
              <a:schemeClr val="bg1">
                <a:lumMod val="95000"/>
              </a:schemeClr>
            </a:solidFill>
          </a:ln>
        </p:spPr>
      </p:pic>
      <p:grpSp>
        <p:nvGrpSpPr>
          <p:cNvPr id="22" name="Group 21">
            <a:extLst>
              <a:ext uri="{FF2B5EF4-FFF2-40B4-BE49-F238E27FC236}">
                <a16:creationId xmlns:a16="http://schemas.microsoft.com/office/drawing/2014/main" id="{BB992629-FE96-D2FE-5658-392806967FBC}"/>
              </a:ext>
            </a:extLst>
          </p:cNvPr>
          <p:cNvGrpSpPr/>
          <p:nvPr/>
        </p:nvGrpSpPr>
        <p:grpSpPr>
          <a:xfrm>
            <a:off x="4098306" y="2087576"/>
            <a:ext cx="1786796" cy="2520000"/>
            <a:chOff x="2555776" y="51470"/>
            <a:chExt cx="3368517" cy="4918333"/>
          </a:xfrm>
        </p:grpSpPr>
        <p:sp>
          <p:nvSpPr>
            <p:cNvPr id="23" name="Rectangle 22">
              <a:extLst>
                <a:ext uri="{FF2B5EF4-FFF2-40B4-BE49-F238E27FC236}">
                  <a16:creationId xmlns:a16="http://schemas.microsoft.com/office/drawing/2014/main" id="{058A0921-6DC9-BE28-ABAC-4415B6CD2497}"/>
                </a:ext>
              </a:extLst>
            </p:cNvPr>
            <p:cNvSpPr/>
            <p:nvPr/>
          </p:nvSpPr>
          <p:spPr>
            <a:xfrm>
              <a:off x="2555776" y="2355726"/>
              <a:ext cx="3367228" cy="288032"/>
            </a:xfrm>
            <a:prstGeom prst="rect">
              <a:avLst/>
            </a:pr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9E7CB5D2-A3A8-DB13-1B71-589ED9F9F181}"/>
                </a:ext>
              </a:extLst>
            </p:cNvPr>
            <p:cNvGrpSpPr/>
            <p:nvPr/>
          </p:nvGrpSpPr>
          <p:grpSpPr>
            <a:xfrm>
              <a:off x="2555776" y="51470"/>
              <a:ext cx="3368517" cy="4918333"/>
              <a:chOff x="2555776" y="51470"/>
              <a:chExt cx="3368517" cy="4918333"/>
            </a:xfrm>
          </p:grpSpPr>
          <p:grpSp>
            <p:nvGrpSpPr>
              <p:cNvPr id="25" name="Group 24">
                <a:extLst>
                  <a:ext uri="{FF2B5EF4-FFF2-40B4-BE49-F238E27FC236}">
                    <a16:creationId xmlns:a16="http://schemas.microsoft.com/office/drawing/2014/main" id="{966E6E13-A7ED-4B34-3D82-6DEDCB4BFA84}"/>
                  </a:ext>
                </a:extLst>
              </p:cNvPr>
              <p:cNvGrpSpPr/>
              <p:nvPr/>
            </p:nvGrpSpPr>
            <p:grpSpPr>
              <a:xfrm>
                <a:off x="2555776" y="51470"/>
                <a:ext cx="3367228" cy="2392226"/>
                <a:chOff x="2555776" y="51470"/>
                <a:chExt cx="3367228" cy="2392226"/>
              </a:xfrm>
            </p:grpSpPr>
            <p:pic>
              <p:nvPicPr>
                <p:cNvPr id="29" name="Picture 28">
                  <a:extLst>
                    <a:ext uri="{FF2B5EF4-FFF2-40B4-BE49-F238E27FC236}">
                      <a16:creationId xmlns:a16="http://schemas.microsoft.com/office/drawing/2014/main" id="{9976DDF3-8413-5169-8FCD-FA550862D8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5776" y="51470"/>
                  <a:ext cx="3367228" cy="2392226"/>
                </a:xfrm>
                <a:prstGeom prst="rect">
                  <a:avLst/>
                </a:prstGeom>
                <a:ln w="3175">
                  <a:solidFill>
                    <a:schemeClr val="bg1">
                      <a:lumMod val="95000"/>
                    </a:schemeClr>
                  </a:solidFill>
                </a:ln>
              </p:spPr>
            </p:pic>
            <p:sp>
              <p:nvSpPr>
                <p:cNvPr id="30" name="Freeform: Shape 29">
                  <a:extLst>
                    <a:ext uri="{FF2B5EF4-FFF2-40B4-BE49-F238E27FC236}">
                      <a16:creationId xmlns:a16="http://schemas.microsoft.com/office/drawing/2014/main" id="{EF3279CB-9543-67E7-9A81-F56791E0187A}"/>
                    </a:ext>
                  </a:extLst>
                </p:cNvPr>
                <p:cNvSpPr/>
                <p:nvPr/>
              </p:nvSpPr>
              <p:spPr>
                <a:xfrm>
                  <a:off x="4629150" y="1976438"/>
                  <a:ext cx="590550" cy="414337"/>
                </a:xfrm>
                <a:custGeom>
                  <a:avLst/>
                  <a:gdLst>
                    <a:gd name="connsiteX0" fmla="*/ 0 w 590550"/>
                    <a:gd name="connsiteY0" fmla="*/ 352425 h 414337"/>
                    <a:gd name="connsiteX1" fmla="*/ 23813 w 590550"/>
                    <a:gd name="connsiteY1" fmla="*/ 252412 h 414337"/>
                    <a:gd name="connsiteX2" fmla="*/ 90488 w 590550"/>
                    <a:gd name="connsiteY2" fmla="*/ 204787 h 414337"/>
                    <a:gd name="connsiteX3" fmla="*/ 128588 w 590550"/>
                    <a:gd name="connsiteY3" fmla="*/ 71437 h 414337"/>
                    <a:gd name="connsiteX4" fmla="*/ 290513 w 590550"/>
                    <a:gd name="connsiteY4" fmla="*/ 14287 h 414337"/>
                    <a:gd name="connsiteX5" fmla="*/ 490538 w 590550"/>
                    <a:gd name="connsiteY5" fmla="*/ 0 h 414337"/>
                    <a:gd name="connsiteX6" fmla="*/ 557213 w 590550"/>
                    <a:gd name="connsiteY6" fmla="*/ 157162 h 414337"/>
                    <a:gd name="connsiteX7" fmla="*/ 590550 w 590550"/>
                    <a:gd name="connsiteY7" fmla="*/ 328612 h 414337"/>
                    <a:gd name="connsiteX8" fmla="*/ 590550 w 590550"/>
                    <a:gd name="connsiteY8" fmla="*/ 395287 h 414337"/>
                    <a:gd name="connsiteX9" fmla="*/ 538163 w 590550"/>
                    <a:gd name="connsiteY9" fmla="*/ 414337 h 414337"/>
                    <a:gd name="connsiteX10" fmla="*/ 0 w 590550"/>
                    <a:gd name="connsiteY10" fmla="*/ 352425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0" h="414337">
                      <a:moveTo>
                        <a:pt x="0" y="352425"/>
                      </a:moveTo>
                      <a:lnTo>
                        <a:pt x="23813" y="252412"/>
                      </a:lnTo>
                      <a:lnTo>
                        <a:pt x="90488" y="204787"/>
                      </a:lnTo>
                      <a:lnTo>
                        <a:pt x="128588" y="71437"/>
                      </a:lnTo>
                      <a:lnTo>
                        <a:pt x="290513" y="14287"/>
                      </a:lnTo>
                      <a:lnTo>
                        <a:pt x="490538" y="0"/>
                      </a:lnTo>
                      <a:lnTo>
                        <a:pt x="557213" y="157162"/>
                      </a:lnTo>
                      <a:lnTo>
                        <a:pt x="590550" y="328612"/>
                      </a:lnTo>
                      <a:lnTo>
                        <a:pt x="590550" y="395287"/>
                      </a:lnTo>
                      <a:lnTo>
                        <a:pt x="538163" y="414337"/>
                      </a:lnTo>
                      <a:lnTo>
                        <a:pt x="0" y="352425"/>
                      </a:lnTo>
                      <a:close/>
                    </a:path>
                  </a:pathLst>
                </a:cu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E043B28C-D8B0-43D9-8E9D-259BFA247BB8}"/>
                  </a:ext>
                </a:extLst>
              </p:cNvPr>
              <p:cNvGrpSpPr/>
              <p:nvPr/>
            </p:nvGrpSpPr>
            <p:grpSpPr>
              <a:xfrm>
                <a:off x="2555776" y="2593539"/>
                <a:ext cx="3368517" cy="2376264"/>
                <a:chOff x="2555776" y="2593539"/>
                <a:chExt cx="3368517" cy="2376264"/>
              </a:xfrm>
            </p:grpSpPr>
            <p:pic>
              <p:nvPicPr>
                <p:cNvPr id="27" name="Picture 26">
                  <a:extLst>
                    <a:ext uri="{FF2B5EF4-FFF2-40B4-BE49-F238E27FC236}">
                      <a16:creationId xmlns:a16="http://schemas.microsoft.com/office/drawing/2014/main" id="{6A14DAA2-24A4-6CFC-F14E-0B652A0190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55776" y="2593539"/>
                  <a:ext cx="3368517" cy="2376264"/>
                </a:xfrm>
                <a:prstGeom prst="rect">
                  <a:avLst/>
                </a:prstGeom>
                <a:ln w="3175">
                  <a:solidFill>
                    <a:schemeClr val="bg1">
                      <a:lumMod val="95000"/>
                    </a:schemeClr>
                  </a:solidFill>
                </a:ln>
              </p:spPr>
            </p:pic>
            <p:sp>
              <p:nvSpPr>
                <p:cNvPr id="28" name="Rectangle 27">
                  <a:extLst>
                    <a:ext uri="{FF2B5EF4-FFF2-40B4-BE49-F238E27FC236}">
                      <a16:creationId xmlns:a16="http://schemas.microsoft.com/office/drawing/2014/main" id="{6C07D728-C7D4-8F97-B5DE-99207BF49147}"/>
                    </a:ext>
                  </a:extLst>
                </p:cNvPr>
                <p:cNvSpPr/>
                <p:nvPr/>
              </p:nvSpPr>
              <p:spPr>
                <a:xfrm>
                  <a:off x="4644008" y="2643758"/>
                  <a:ext cx="576064" cy="360040"/>
                </a:xfrm>
                <a:prstGeom prst="rect">
                  <a:avLst/>
                </a:prstGeom>
                <a:solidFill>
                  <a:schemeClr val="bg1"/>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grpSp>
        </p:grpSp>
      </p:grpSp>
      <p:sp>
        <p:nvSpPr>
          <p:cNvPr id="32" name="TextBox 31">
            <a:extLst>
              <a:ext uri="{FF2B5EF4-FFF2-40B4-BE49-F238E27FC236}">
                <a16:creationId xmlns:a16="http://schemas.microsoft.com/office/drawing/2014/main" id="{428FA300-4BD2-D005-66BA-BA4C407A5943}"/>
              </a:ext>
            </a:extLst>
          </p:cNvPr>
          <p:cNvSpPr txBox="1"/>
          <p:nvPr/>
        </p:nvSpPr>
        <p:spPr>
          <a:xfrm>
            <a:off x="431798" y="1786222"/>
            <a:ext cx="5915662" cy="18466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14042"/>
                </a:solidFill>
                <a:effectLst/>
                <a:uLnTx/>
                <a:uFillTx/>
                <a:latin typeface="Calibri"/>
                <a:ea typeface="+mn-ea"/>
                <a:cs typeface="+mn-cs"/>
              </a:rPr>
              <a:t>We have a number of communication tools…</a:t>
            </a:r>
          </a:p>
        </p:txBody>
      </p:sp>
      <p:grpSp>
        <p:nvGrpSpPr>
          <p:cNvPr id="35" name="Group 34">
            <a:extLst>
              <a:ext uri="{FF2B5EF4-FFF2-40B4-BE49-F238E27FC236}">
                <a16:creationId xmlns:a16="http://schemas.microsoft.com/office/drawing/2014/main" id="{FB130427-0897-B137-C844-282FBA96B161}"/>
              </a:ext>
            </a:extLst>
          </p:cNvPr>
          <p:cNvGrpSpPr/>
          <p:nvPr/>
        </p:nvGrpSpPr>
        <p:grpSpPr>
          <a:xfrm>
            <a:off x="6160782" y="1516951"/>
            <a:ext cx="2705589" cy="2727648"/>
            <a:chOff x="6117641" y="2176915"/>
            <a:chExt cx="2493448" cy="2513777"/>
          </a:xfrm>
        </p:grpSpPr>
        <p:pic>
          <p:nvPicPr>
            <p:cNvPr id="33" name="Picture 32" descr="Two people looking at each other&#10;&#10;Description automatically generated with medium confidence">
              <a:extLst>
                <a:ext uri="{FF2B5EF4-FFF2-40B4-BE49-F238E27FC236}">
                  <a16:creationId xmlns:a16="http://schemas.microsoft.com/office/drawing/2014/main" id="{9219AB08-CB82-ECB5-8619-F9850D4ACB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42204" y="2221807"/>
              <a:ext cx="2468885" cy="2468885"/>
            </a:xfrm>
            <a:prstGeom prst="rect">
              <a:avLst/>
            </a:prstGeom>
          </p:spPr>
        </p:pic>
        <p:pic>
          <p:nvPicPr>
            <p:cNvPr id="34" name="Picture 33" descr="Shape, rectangle&#10;&#10;Description automatically generated">
              <a:extLst>
                <a:ext uri="{FF2B5EF4-FFF2-40B4-BE49-F238E27FC236}">
                  <a16:creationId xmlns:a16="http://schemas.microsoft.com/office/drawing/2014/main" id="{41CBD8C2-F10F-13E7-C3EA-810D5DDF792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17641" y="2176915"/>
              <a:ext cx="2468885" cy="2468885"/>
            </a:xfrm>
            <a:prstGeom prst="rect">
              <a:avLst/>
            </a:prstGeom>
          </p:spPr>
        </p:pic>
      </p:grpSp>
      <p:sp>
        <p:nvSpPr>
          <p:cNvPr id="7" name="Rectangle 6">
            <a:extLst>
              <a:ext uri="{FF2B5EF4-FFF2-40B4-BE49-F238E27FC236}">
                <a16:creationId xmlns:a16="http://schemas.microsoft.com/office/drawing/2014/main" id="{5854AD56-640C-054E-237F-3732DA4D97D9}"/>
              </a:ext>
            </a:extLst>
          </p:cNvPr>
          <p:cNvSpPr/>
          <p:nvPr/>
        </p:nvSpPr>
        <p:spPr>
          <a:xfrm>
            <a:off x="0" y="0"/>
            <a:ext cx="9144000" cy="427527"/>
          </a:xfrm>
          <a:prstGeom prst="rect">
            <a:avLst/>
          </a:prstGeom>
          <a:solidFill>
            <a:srgbClr val="800000"/>
          </a:soli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06BEF1E5-BE4F-C4BD-DC7C-32EAE1032970}"/>
              </a:ext>
            </a:extLst>
          </p:cNvPr>
          <p:cNvSpPr/>
          <p:nvPr/>
        </p:nvSpPr>
        <p:spPr>
          <a:xfrm>
            <a:off x="0" y="4995920"/>
            <a:ext cx="9144000" cy="147580"/>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6F42094D-EBB2-E6EE-392E-FE12880C60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56376" y="64919"/>
            <a:ext cx="909994" cy="274583"/>
          </a:xfrm>
          <a:prstGeom prst="rect">
            <a:avLst/>
          </a:prstGeom>
        </p:spPr>
      </p:pic>
    </p:spTree>
    <p:extLst>
      <p:ext uri="{BB962C8B-B14F-4D97-AF65-F5344CB8AC3E}">
        <p14:creationId xmlns:p14="http://schemas.microsoft.com/office/powerpoint/2010/main" val="115563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40D73C6-2C52-4D21-8943-D58263413CAE}"/>
              </a:ext>
            </a:extLst>
          </p:cNvPr>
          <p:cNvGrpSpPr/>
          <p:nvPr/>
        </p:nvGrpSpPr>
        <p:grpSpPr>
          <a:xfrm>
            <a:off x="4046361" y="800222"/>
            <a:ext cx="1863582" cy="7126537"/>
            <a:chOff x="4967009" y="687380"/>
            <a:chExt cx="2484776" cy="9502049"/>
          </a:xfrm>
        </p:grpSpPr>
        <p:pic>
          <p:nvPicPr>
            <p:cNvPr id="22" name="Picture 21" descr="Screenshot of a screenshot of a couple of people&#10;&#10;Description automatically generated with low confidence">
              <a:extLst>
                <a:ext uri="{FF2B5EF4-FFF2-40B4-BE49-F238E27FC236}">
                  <a16:creationId xmlns:a16="http://schemas.microsoft.com/office/drawing/2014/main" id="{50B64CE1-9908-4EDA-AE70-8D20D52E99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67668" y="5679701"/>
              <a:ext cx="2484117" cy="4509728"/>
            </a:xfrm>
            <a:prstGeom prst="rect">
              <a:avLst/>
            </a:prstGeom>
          </p:spPr>
        </p:pic>
        <p:pic>
          <p:nvPicPr>
            <p:cNvPr id="35" name="Picture 34" descr="A screenshot of a website&#10;&#10;Description automatically generated with low confidence">
              <a:extLst>
                <a:ext uri="{FF2B5EF4-FFF2-40B4-BE49-F238E27FC236}">
                  <a16:creationId xmlns:a16="http://schemas.microsoft.com/office/drawing/2014/main" id="{A9B92322-7630-481E-AAE1-01F9182120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7009" y="687380"/>
              <a:ext cx="2482298" cy="4992321"/>
            </a:xfrm>
            <a:prstGeom prst="rect">
              <a:avLst/>
            </a:prstGeom>
          </p:spPr>
        </p:pic>
      </p:grpSp>
      <p:grpSp>
        <p:nvGrpSpPr>
          <p:cNvPr id="29" name="Group 28">
            <a:extLst>
              <a:ext uri="{FF2B5EF4-FFF2-40B4-BE49-F238E27FC236}">
                <a16:creationId xmlns:a16="http://schemas.microsoft.com/office/drawing/2014/main" id="{3856D85F-24C8-4D18-A0C5-3E6490A8458C}"/>
              </a:ext>
            </a:extLst>
          </p:cNvPr>
          <p:cNvGrpSpPr/>
          <p:nvPr/>
        </p:nvGrpSpPr>
        <p:grpSpPr>
          <a:xfrm>
            <a:off x="4046609" y="800223"/>
            <a:ext cx="1863088" cy="4140194"/>
            <a:chOff x="3397136" y="4048997"/>
            <a:chExt cx="2484117" cy="5520259"/>
          </a:xfrm>
        </p:grpSpPr>
        <p:pic>
          <p:nvPicPr>
            <p:cNvPr id="15" name="Picture 14" descr="A screenshot of a phone&#10;&#10;Description automatically generated with medium confidence">
              <a:extLst>
                <a:ext uri="{FF2B5EF4-FFF2-40B4-BE49-F238E27FC236}">
                  <a16:creationId xmlns:a16="http://schemas.microsoft.com/office/drawing/2014/main" id="{C1FA3867-A7D7-4A7E-A553-A610B3324F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97136" y="5964713"/>
              <a:ext cx="2484117" cy="3604543"/>
            </a:xfrm>
            <a:prstGeom prst="rect">
              <a:avLst/>
            </a:prstGeom>
          </p:spPr>
        </p:pic>
        <p:pic>
          <p:nvPicPr>
            <p:cNvPr id="28" name="Picture 27" descr="A picture containing text, electronics, screenshot, web page&#10;&#10;Description automatically generated">
              <a:extLst>
                <a:ext uri="{FF2B5EF4-FFF2-40B4-BE49-F238E27FC236}">
                  <a16:creationId xmlns:a16="http://schemas.microsoft.com/office/drawing/2014/main" id="{89B75B86-EC1F-47B3-8012-0D218E452EE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00223" y="4048997"/>
              <a:ext cx="2481030" cy="1915719"/>
            </a:xfrm>
            <a:prstGeom prst="rect">
              <a:avLst/>
            </a:prstGeom>
          </p:spPr>
        </p:pic>
      </p:grpSp>
      <p:grpSp>
        <p:nvGrpSpPr>
          <p:cNvPr id="27" name="Group 26">
            <a:extLst>
              <a:ext uri="{FF2B5EF4-FFF2-40B4-BE49-F238E27FC236}">
                <a16:creationId xmlns:a16="http://schemas.microsoft.com/office/drawing/2014/main" id="{41D392C8-ECD5-4977-9356-2113EAC13961}"/>
              </a:ext>
            </a:extLst>
          </p:cNvPr>
          <p:cNvGrpSpPr/>
          <p:nvPr/>
        </p:nvGrpSpPr>
        <p:grpSpPr>
          <a:xfrm>
            <a:off x="4046609" y="800222"/>
            <a:ext cx="1863088" cy="4140195"/>
            <a:chOff x="3180737" y="3703377"/>
            <a:chExt cx="2484117" cy="5520260"/>
          </a:xfrm>
        </p:grpSpPr>
        <p:pic>
          <p:nvPicPr>
            <p:cNvPr id="16" name="Picture 15" descr="A screenshot of a building under construction&#10;&#10;Description automatically generated with medium confidence">
              <a:extLst>
                <a:ext uri="{FF2B5EF4-FFF2-40B4-BE49-F238E27FC236}">
                  <a16:creationId xmlns:a16="http://schemas.microsoft.com/office/drawing/2014/main" id="{1EBB9792-0BB0-4BF6-870B-D693B55D333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180737" y="5619095"/>
              <a:ext cx="2484117" cy="3604542"/>
            </a:xfrm>
            <a:prstGeom prst="rect">
              <a:avLst/>
            </a:prstGeom>
          </p:spPr>
        </p:pic>
        <p:pic>
          <p:nvPicPr>
            <p:cNvPr id="26" name="Picture 25" descr="A picture containing text, electronics, screenshot, web page&#10;&#10;Description automatically generated">
              <a:extLst>
                <a:ext uri="{FF2B5EF4-FFF2-40B4-BE49-F238E27FC236}">
                  <a16:creationId xmlns:a16="http://schemas.microsoft.com/office/drawing/2014/main" id="{7FD5C3FD-C997-4E1D-907F-7D9985C36EF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82280" y="3703377"/>
              <a:ext cx="2481030" cy="1915719"/>
            </a:xfrm>
            <a:prstGeom prst="rect">
              <a:avLst/>
            </a:prstGeom>
          </p:spPr>
        </p:pic>
      </p:grpSp>
      <p:grpSp>
        <p:nvGrpSpPr>
          <p:cNvPr id="23" name="Group 22">
            <a:extLst>
              <a:ext uri="{FF2B5EF4-FFF2-40B4-BE49-F238E27FC236}">
                <a16:creationId xmlns:a16="http://schemas.microsoft.com/office/drawing/2014/main" id="{8E8F4FB3-E997-48F1-8E86-279A09A334BB}"/>
              </a:ext>
            </a:extLst>
          </p:cNvPr>
          <p:cNvGrpSpPr/>
          <p:nvPr/>
        </p:nvGrpSpPr>
        <p:grpSpPr>
          <a:xfrm>
            <a:off x="4046609" y="800223"/>
            <a:ext cx="1863088" cy="4140194"/>
            <a:chOff x="387868" y="4564381"/>
            <a:chExt cx="2484117" cy="5520259"/>
          </a:xfrm>
        </p:grpSpPr>
        <p:pic>
          <p:nvPicPr>
            <p:cNvPr id="17" name="Picture 16" descr="A screenshot of a phone&#10;&#10;Description automatically generated with low confidence">
              <a:extLst>
                <a:ext uri="{FF2B5EF4-FFF2-40B4-BE49-F238E27FC236}">
                  <a16:creationId xmlns:a16="http://schemas.microsoft.com/office/drawing/2014/main" id="{1F315AC0-654F-458F-AF1B-67B3DAB9E4A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7868" y="6480099"/>
              <a:ext cx="2484117" cy="3604541"/>
            </a:xfrm>
            <a:prstGeom prst="rect">
              <a:avLst/>
            </a:prstGeom>
          </p:spPr>
        </p:pic>
        <p:pic>
          <p:nvPicPr>
            <p:cNvPr id="9" name="Picture 8" descr="A picture containing text, electronics, screenshot, web page&#10;&#10;Description automatically generated">
              <a:extLst>
                <a:ext uri="{FF2B5EF4-FFF2-40B4-BE49-F238E27FC236}">
                  <a16:creationId xmlns:a16="http://schemas.microsoft.com/office/drawing/2014/main" id="{7ED38B05-D0E5-4AA7-9EE8-04E0F2F326F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87868" y="4564381"/>
              <a:ext cx="2481030" cy="1915719"/>
            </a:xfrm>
            <a:prstGeom prst="rect">
              <a:avLst/>
            </a:prstGeom>
          </p:spPr>
        </p:pic>
      </p:grpSp>
      <p:grpSp>
        <p:nvGrpSpPr>
          <p:cNvPr id="25" name="Group 24">
            <a:extLst>
              <a:ext uri="{FF2B5EF4-FFF2-40B4-BE49-F238E27FC236}">
                <a16:creationId xmlns:a16="http://schemas.microsoft.com/office/drawing/2014/main" id="{F6CBDACB-0B07-4306-BBFC-BFC6979C9FE6}"/>
              </a:ext>
            </a:extLst>
          </p:cNvPr>
          <p:cNvGrpSpPr/>
          <p:nvPr/>
        </p:nvGrpSpPr>
        <p:grpSpPr>
          <a:xfrm>
            <a:off x="4022731" y="800222"/>
            <a:ext cx="1910843" cy="4196033"/>
            <a:chOff x="3056101" y="4564381"/>
            <a:chExt cx="2484117" cy="5520260"/>
          </a:xfrm>
        </p:grpSpPr>
        <p:pic>
          <p:nvPicPr>
            <p:cNvPr id="18" name="Picture 17" descr="A screenshot of a phone&#10;&#10;Description automatically generated with medium confidence">
              <a:extLst>
                <a:ext uri="{FF2B5EF4-FFF2-40B4-BE49-F238E27FC236}">
                  <a16:creationId xmlns:a16="http://schemas.microsoft.com/office/drawing/2014/main" id="{12D384BB-2129-4D3D-8297-16C5A85EA49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56101" y="6480099"/>
              <a:ext cx="2484117" cy="3604542"/>
            </a:xfrm>
            <a:prstGeom prst="rect">
              <a:avLst/>
            </a:prstGeom>
          </p:spPr>
        </p:pic>
        <p:pic>
          <p:nvPicPr>
            <p:cNvPr id="24" name="Picture 23" descr="A picture containing text, electronics, screenshot, web page&#10;&#10;Description automatically generated">
              <a:extLst>
                <a:ext uri="{FF2B5EF4-FFF2-40B4-BE49-F238E27FC236}">
                  <a16:creationId xmlns:a16="http://schemas.microsoft.com/office/drawing/2014/main" id="{6D86A9FE-20FA-412E-8D9C-AF9EAB6F875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056101" y="4564381"/>
              <a:ext cx="2481030" cy="1915719"/>
            </a:xfrm>
            <a:prstGeom prst="rect">
              <a:avLst/>
            </a:prstGeom>
          </p:spPr>
        </p:pic>
      </p:grpSp>
      <p:grpSp>
        <p:nvGrpSpPr>
          <p:cNvPr id="43" name="Group 42">
            <a:extLst>
              <a:ext uri="{FF2B5EF4-FFF2-40B4-BE49-F238E27FC236}">
                <a16:creationId xmlns:a16="http://schemas.microsoft.com/office/drawing/2014/main" id="{87D1C4C6-174A-4201-9915-A681AE9BBF47}"/>
              </a:ext>
            </a:extLst>
          </p:cNvPr>
          <p:cNvGrpSpPr/>
          <p:nvPr/>
        </p:nvGrpSpPr>
        <p:grpSpPr>
          <a:xfrm>
            <a:off x="4036053" y="2276437"/>
            <a:ext cx="1861724" cy="2682639"/>
            <a:chOff x="1028766" y="2715206"/>
            <a:chExt cx="2482298" cy="3168272"/>
          </a:xfrm>
        </p:grpSpPr>
        <p:sp>
          <p:nvSpPr>
            <p:cNvPr id="42" name="Rectangle 41">
              <a:extLst>
                <a:ext uri="{FF2B5EF4-FFF2-40B4-BE49-F238E27FC236}">
                  <a16:creationId xmlns:a16="http://schemas.microsoft.com/office/drawing/2014/main" id="{222B58DD-458D-45A7-B7A0-067FF8FF7C6E}"/>
                </a:ext>
              </a:extLst>
            </p:cNvPr>
            <p:cNvSpPr/>
            <p:nvPr/>
          </p:nvSpPr>
          <p:spPr>
            <a:xfrm>
              <a:off x="1028766" y="2715206"/>
              <a:ext cx="2482298" cy="316827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26" name="Picture 2" descr="7 Reasons to Implement In-App Chat For Your Mobile App – Customer Service  Blog from HappyFox">
              <a:extLst>
                <a:ext uri="{FF2B5EF4-FFF2-40B4-BE49-F238E27FC236}">
                  <a16:creationId xmlns:a16="http://schemas.microsoft.com/office/drawing/2014/main" id="{C423FB97-1F16-40AA-9E25-108D12E61EA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046820" y="2782112"/>
              <a:ext cx="2446190" cy="108990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2" descr="7 Reasons to Implement In-App Chat For Your Mobile App – Customer Service  Blog from HappyFox">
            <a:extLst>
              <a:ext uri="{FF2B5EF4-FFF2-40B4-BE49-F238E27FC236}">
                <a16:creationId xmlns:a16="http://schemas.microsoft.com/office/drawing/2014/main" id="{FD03DB7C-0667-472F-ADEF-047F4240763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049593" y="3144041"/>
            <a:ext cx="1834643" cy="44318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7 Reasons to Implement In-App Chat For Your Mobile App – Customer Service  Blog from HappyFox">
            <a:extLst>
              <a:ext uri="{FF2B5EF4-FFF2-40B4-BE49-F238E27FC236}">
                <a16:creationId xmlns:a16="http://schemas.microsoft.com/office/drawing/2014/main" id="{04D5174B-1CF9-4250-A210-16AFC73B82A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4049593" y="3606309"/>
            <a:ext cx="1834643" cy="35381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7 Reasons to Implement In-App Chat For Your Mobile App – Customer Service  Blog from HappyFox">
            <a:extLst>
              <a:ext uri="{FF2B5EF4-FFF2-40B4-BE49-F238E27FC236}">
                <a16:creationId xmlns:a16="http://schemas.microsoft.com/office/drawing/2014/main" id="{E4E3EB64-1EC2-4792-942E-EC6F234BAB4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4049593" y="3961467"/>
            <a:ext cx="1834643" cy="50920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7 Reasons to Implement In-App Chat For Your Mobile App – Customer Service  Blog from HappyFox">
            <a:extLst>
              <a:ext uri="{FF2B5EF4-FFF2-40B4-BE49-F238E27FC236}">
                <a16:creationId xmlns:a16="http://schemas.microsoft.com/office/drawing/2014/main" id="{390D152C-44AA-4F6E-AC5F-F570A6064C42}"/>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4049593" y="4412505"/>
            <a:ext cx="1834643" cy="36119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5325BE45-05CD-44FE-A0DA-501E1988AA23}"/>
              </a:ext>
            </a:extLst>
          </p:cNvPr>
          <p:cNvGrpSpPr/>
          <p:nvPr/>
        </p:nvGrpSpPr>
        <p:grpSpPr>
          <a:xfrm>
            <a:off x="2677600" y="30117"/>
            <a:ext cx="4613681" cy="5143499"/>
            <a:chOff x="3127069" y="1"/>
            <a:chExt cx="6151575" cy="6857999"/>
          </a:xfrm>
        </p:grpSpPr>
        <p:pic>
          <p:nvPicPr>
            <p:cNvPr id="20" name="Picture 19" descr="A picture containing mobile phone, gadget, portable communications device, mobile device&#10;&#10;Description automatically generated">
              <a:extLst>
                <a:ext uri="{FF2B5EF4-FFF2-40B4-BE49-F238E27FC236}">
                  <a16:creationId xmlns:a16="http://schemas.microsoft.com/office/drawing/2014/main" id="{4687F7DB-6BF9-435D-95C7-7127B75A8FB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127069" y="616358"/>
              <a:ext cx="6151575" cy="6143896"/>
            </a:xfrm>
            <a:prstGeom prst="rect">
              <a:avLst/>
            </a:prstGeom>
          </p:spPr>
        </p:pic>
        <p:sp>
          <p:nvSpPr>
            <p:cNvPr id="39" name="Rectangle 38">
              <a:extLst>
                <a:ext uri="{FF2B5EF4-FFF2-40B4-BE49-F238E27FC236}">
                  <a16:creationId xmlns:a16="http://schemas.microsoft.com/office/drawing/2014/main" id="{11F6BA4B-FAD3-4180-A95B-8179E513034B}"/>
                </a:ext>
              </a:extLst>
            </p:cNvPr>
            <p:cNvSpPr/>
            <p:nvPr/>
          </p:nvSpPr>
          <p:spPr>
            <a:xfrm>
              <a:off x="4765579" y="6463507"/>
              <a:ext cx="2820788" cy="39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40" name="Rectangle 39">
              <a:extLst>
                <a:ext uri="{FF2B5EF4-FFF2-40B4-BE49-F238E27FC236}">
                  <a16:creationId xmlns:a16="http://schemas.microsoft.com/office/drawing/2014/main" id="{5CB67991-79F3-44B7-AD81-7F12DE1AA661}"/>
                </a:ext>
              </a:extLst>
            </p:cNvPr>
            <p:cNvSpPr/>
            <p:nvPr/>
          </p:nvSpPr>
          <p:spPr>
            <a:xfrm>
              <a:off x="4765579" y="1"/>
              <a:ext cx="2820788" cy="80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49" name="TextBox 9">
            <a:extLst>
              <a:ext uri="{FF2B5EF4-FFF2-40B4-BE49-F238E27FC236}">
                <a16:creationId xmlns:a16="http://schemas.microsoft.com/office/drawing/2014/main" id="{16542153-76E7-44EC-95CA-9D843E34E742}"/>
              </a:ext>
            </a:extLst>
          </p:cNvPr>
          <p:cNvSpPr txBox="1"/>
          <p:nvPr/>
        </p:nvSpPr>
        <p:spPr>
          <a:xfrm>
            <a:off x="472397" y="1847260"/>
            <a:ext cx="3101788" cy="244682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14042"/>
                </a:solidFill>
                <a:effectLst/>
                <a:uLnTx/>
                <a:uFillTx/>
                <a:latin typeface="Calibri"/>
                <a:ea typeface="+mn-ea"/>
                <a:cs typeface="+mn-cs"/>
              </a:rPr>
              <a:t>Receive latest </a:t>
            </a:r>
            <a:r>
              <a:rPr kumimoji="0" lang="en-GB" sz="1200" b="1" i="0" u="none" strike="noStrike" kern="1200" cap="none" spc="0" normalizeH="0" baseline="0" noProof="0" dirty="0">
                <a:ln>
                  <a:noFill/>
                </a:ln>
                <a:solidFill>
                  <a:srgbClr val="414042"/>
                </a:solidFill>
                <a:effectLst/>
                <a:uLnTx/>
                <a:uFillTx/>
                <a:latin typeface="Calibri"/>
                <a:ea typeface="+mn-ea"/>
                <a:cs typeface="+mn-cs"/>
              </a:rPr>
              <a:t>announcements</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14042"/>
                </a:solidFill>
                <a:effectLst/>
                <a:uLnTx/>
                <a:uFillTx/>
                <a:latin typeface="Calibri"/>
                <a:ea typeface="+mn-ea"/>
                <a:cs typeface="+mn-cs"/>
              </a:rPr>
              <a:t>Find out about </a:t>
            </a:r>
            <a:r>
              <a:rPr kumimoji="0" lang="en-GB" sz="1200" b="1" i="0" u="none" strike="noStrike" kern="1200" cap="none" spc="0" normalizeH="0" baseline="0" noProof="0" dirty="0">
                <a:ln>
                  <a:noFill/>
                </a:ln>
                <a:solidFill>
                  <a:srgbClr val="414042"/>
                </a:solidFill>
                <a:effectLst/>
                <a:uLnTx/>
                <a:uFillTx/>
                <a:latin typeface="Calibri"/>
                <a:ea typeface="+mn-ea"/>
                <a:cs typeface="+mn-cs"/>
              </a:rPr>
              <a:t>resident events</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414042"/>
                </a:solidFill>
                <a:effectLst/>
                <a:uLnTx/>
                <a:uFillTx/>
                <a:latin typeface="Calibri"/>
                <a:ea typeface="+mn-ea"/>
                <a:cs typeface="+mn-cs"/>
              </a:rPr>
              <a:t>Book appointments</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414042"/>
                </a:solidFill>
                <a:effectLst/>
                <a:uLnTx/>
                <a:uFillTx/>
                <a:latin typeface="Calibri"/>
                <a:ea typeface="+mn-ea"/>
                <a:cs typeface="+mn-cs"/>
              </a:rPr>
              <a:t>Keep up to date </a:t>
            </a:r>
            <a:r>
              <a:rPr kumimoji="0" lang="en-GB" sz="1200" b="0" i="0" u="none" strike="noStrike" kern="1200" cap="none" spc="0" normalizeH="0" baseline="0" noProof="0" dirty="0">
                <a:ln>
                  <a:noFill/>
                </a:ln>
                <a:solidFill>
                  <a:srgbClr val="414042"/>
                </a:solidFill>
                <a:effectLst/>
                <a:uLnTx/>
                <a:uFillTx/>
                <a:latin typeface="Calibri"/>
                <a:ea typeface="+mn-ea"/>
                <a:cs typeface="+mn-cs"/>
              </a:rPr>
              <a:t>with the project’s progress</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414042"/>
                </a:solidFill>
                <a:effectLst/>
                <a:uLnTx/>
                <a:uFillTx/>
                <a:latin typeface="Calibri"/>
                <a:ea typeface="+mn-ea"/>
                <a:cs typeface="+mn-cs"/>
              </a:rPr>
              <a:t>See photos </a:t>
            </a:r>
            <a:r>
              <a:rPr kumimoji="0" lang="en-GB" sz="1200" b="0" i="0" u="none" strike="noStrike" kern="1200" cap="none" spc="0" normalizeH="0" baseline="0" noProof="0" dirty="0">
                <a:ln>
                  <a:noFill/>
                </a:ln>
                <a:solidFill>
                  <a:srgbClr val="414042"/>
                </a:solidFill>
                <a:effectLst/>
                <a:uLnTx/>
                <a:uFillTx/>
                <a:latin typeface="Calibri"/>
                <a:ea typeface="+mn-ea"/>
                <a:cs typeface="+mn-cs"/>
              </a:rPr>
              <a:t>of what the team are up to</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414042"/>
                </a:solidFill>
                <a:effectLst/>
                <a:uLnTx/>
                <a:uFillTx/>
                <a:latin typeface="Calibri"/>
                <a:ea typeface="+mn-ea"/>
                <a:cs typeface="+mn-cs"/>
              </a:rPr>
              <a:t>Find answers </a:t>
            </a:r>
            <a:r>
              <a:rPr kumimoji="0" lang="en-GB" sz="1200" b="0" i="0" u="none" strike="noStrike" kern="1200" cap="none" spc="0" normalizeH="0" baseline="0" noProof="0" dirty="0">
                <a:ln>
                  <a:noFill/>
                </a:ln>
                <a:solidFill>
                  <a:srgbClr val="414042"/>
                </a:solidFill>
                <a:effectLst/>
                <a:uLnTx/>
                <a:uFillTx/>
                <a:latin typeface="Calibri"/>
                <a:ea typeface="+mn-ea"/>
                <a:cs typeface="+mn-cs"/>
              </a:rPr>
              <a:t>to frequently asked questions</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1" i="0" u="none" strike="noStrike" kern="1200" cap="none" spc="0" normalizeH="0" baseline="0" noProof="0" dirty="0">
                <a:ln>
                  <a:noFill/>
                </a:ln>
                <a:solidFill>
                  <a:srgbClr val="414042"/>
                </a:solidFill>
                <a:effectLst/>
                <a:uLnTx/>
                <a:uFillTx/>
                <a:latin typeface="Calibri"/>
                <a:ea typeface="+mn-ea"/>
                <a:cs typeface="+mn-cs"/>
              </a:rPr>
              <a:t>Contact the team</a:t>
            </a:r>
          </a:p>
          <a:p>
            <a:pPr marL="171450" marR="0" lvl="0" indent="-171450" algn="l" defTabSz="914400" rtl="0" eaLnBrk="1" fontAlgn="auto" latinLnBrk="0" hangingPunct="1">
              <a:lnSpc>
                <a:spcPct val="150000"/>
              </a:lnSpc>
              <a:spcBef>
                <a:spcPts val="0"/>
              </a:spcBef>
              <a:spcAft>
                <a:spcPts val="0"/>
              </a:spcAft>
              <a:buClr>
                <a:srgbClr val="FF840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414042"/>
                </a:solidFill>
                <a:effectLst/>
                <a:uLnTx/>
                <a:uFillTx/>
                <a:latin typeface="Calibri"/>
                <a:ea typeface="+mn-ea"/>
                <a:cs typeface="+mn-cs"/>
              </a:rPr>
              <a:t>…inc </a:t>
            </a:r>
            <a:r>
              <a:rPr kumimoji="0" lang="en-GB" sz="1200" b="1" i="0" u="none" strike="noStrike" kern="1200" cap="none" spc="0" normalizeH="0" baseline="0" noProof="0" dirty="0">
                <a:ln>
                  <a:noFill/>
                </a:ln>
                <a:solidFill>
                  <a:srgbClr val="414042"/>
                </a:solidFill>
                <a:effectLst/>
                <a:uLnTx/>
                <a:uFillTx/>
                <a:latin typeface="Calibri"/>
                <a:ea typeface="+mn-ea"/>
                <a:cs typeface="+mn-cs"/>
              </a:rPr>
              <a:t>live chat </a:t>
            </a:r>
            <a:r>
              <a:rPr kumimoji="0" lang="en-GB" sz="1200" b="0" i="0" u="none" strike="noStrike" kern="1200" cap="none" spc="0" normalizeH="0" baseline="0" noProof="0" dirty="0">
                <a:ln>
                  <a:noFill/>
                </a:ln>
                <a:solidFill>
                  <a:srgbClr val="414042"/>
                </a:solidFill>
                <a:effectLst/>
                <a:uLnTx/>
                <a:uFillTx/>
                <a:latin typeface="Calibri"/>
                <a:ea typeface="+mn-ea"/>
                <a:cs typeface="+mn-cs"/>
              </a:rPr>
              <a:t>(during working hours)</a:t>
            </a:r>
          </a:p>
          <a:p>
            <a:pPr marL="214313" marR="0" lvl="0" indent="-214313" algn="l" defTabSz="914400" rtl="0" eaLnBrk="1" fontAlgn="auto" latinLnBrk="0" hangingPunct="1">
              <a:lnSpc>
                <a:spcPct val="100000"/>
              </a:lnSpc>
              <a:spcBef>
                <a:spcPts val="0"/>
              </a:spcBef>
              <a:spcAft>
                <a:spcPts val="0"/>
              </a:spcAft>
              <a:buClr>
                <a:srgbClr val="25BC9E">
                  <a:lumMod val="75000"/>
                </a:srgbClr>
              </a:buClr>
              <a:buSzTx/>
              <a:buFont typeface="Arial" panose="020B0604020202020204" pitchFamily="34" charset="0"/>
              <a:buChar char="•"/>
              <a:tabLst/>
              <a:defRPr/>
            </a:pPr>
            <a:endParaRPr kumimoji="0" lang="en-GB" sz="900" b="0" i="0" u="none" strike="noStrike" kern="1200" cap="none" spc="0" normalizeH="0" baseline="0" noProof="0" dirty="0">
              <a:ln>
                <a:noFill/>
              </a:ln>
              <a:solidFill>
                <a:srgbClr val="414042"/>
              </a:solidFill>
              <a:effectLst/>
              <a:uLnTx/>
              <a:uFillTx/>
              <a:latin typeface="Calibri Light" panose="020F0302020204030204" pitchFamily="34" charset="0"/>
              <a:ea typeface="+mn-ea"/>
              <a:cs typeface="+mn-cs"/>
            </a:endParaRPr>
          </a:p>
        </p:txBody>
      </p:sp>
      <p:sp>
        <p:nvSpPr>
          <p:cNvPr id="2" name="TextBox 1">
            <a:extLst>
              <a:ext uri="{FF2B5EF4-FFF2-40B4-BE49-F238E27FC236}">
                <a16:creationId xmlns:a16="http://schemas.microsoft.com/office/drawing/2014/main" id="{C305A696-BA3E-EBD1-7031-2CD0EAF324A7}"/>
              </a:ext>
            </a:extLst>
          </p:cNvPr>
          <p:cNvSpPr txBox="1"/>
          <p:nvPr/>
        </p:nvSpPr>
        <p:spPr>
          <a:xfrm>
            <a:off x="431798" y="612000"/>
            <a:ext cx="6670337" cy="504754"/>
          </a:xfrm>
          <a:prstGeom prst="rect">
            <a:avLst/>
          </a:prstGeom>
          <a:noFill/>
        </p:spPr>
        <p:txBody>
          <a:bodyPr wrap="square" lIns="0" tIns="0" rIns="0" bIns="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GB" sz="4000" b="1" i="0" u="none" strike="noStrike" kern="600" cap="none" spc="200" normalizeH="0" baseline="0" noProof="0" dirty="0">
                <a:ln>
                  <a:noFill/>
                </a:ln>
                <a:solidFill>
                  <a:srgbClr val="A80032"/>
                </a:solidFill>
                <a:effectLst/>
                <a:uLnTx/>
                <a:uFillTx/>
                <a:latin typeface="Calibri"/>
                <a:ea typeface="+mn-ea"/>
                <a:cs typeface="+mn-cs"/>
              </a:rPr>
              <a:t>RESIDENT APP</a:t>
            </a:r>
          </a:p>
        </p:txBody>
      </p:sp>
      <p:sp>
        <p:nvSpPr>
          <p:cNvPr id="5" name="TextBox 4">
            <a:extLst>
              <a:ext uri="{FF2B5EF4-FFF2-40B4-BE49-F238E27FC236}">
                <a16:creationId xmlns:a16="http://schemas.microsoft.com/office/drawing/2014/main" id="{3219C6A9-2FB0-310C-79F6-373C5E295122}"/>
              </a:ext>
            </a:extLst>
          </p:cNvPr>
          <p:cNvSpPr txBox="1"/>
          <p:nvPr/>
        </p:nvSpPr>
        <p:spPr>
          <a:xfrm>
            <a:off x="431798" y="1512994"/>
            <a:ext cx="5915662"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8400"/>
                </a:solidFill>
                <a:effectLst/>
                <a:uLnTx/>
                <a:uFillTx/>
                <a:latin typeface="Calibri"/>
                <a:ea typeface="+mn-ea"/>
                <a:cs typeface="+mn-cs"/>
              </a:rPr>
              <a:t>Let’s stay connected…</a:t>
            </a:r>
          </a:p>
        </p:txBody>
      </p:sp>
      <p:sp>
        <p:nvSpPr>
          <p:cNvPr id="13" name="Rectangle 12">
            <a:extLst>
              <a:ext uri="{FF2B5EF4-FFF2-40B4-BE49-F238E27FC236}">
                <a16:creationId xmlns:a16="http://schemas.microsoft.com/office/drawing/2014/main" id="{BCCF136B-EE09-BB9C-8A8F-462ABB341D1E}"/>
              </a:ext>
            </a:extLst>
          </p:cNvPr>
          <p:cNvSpPr/>
          <p:nvPr/>
        </p:nvSpPr>
        <p:spPr>
          <a:xfrm>
            <a:off x="6263695" y="0"/>
            <a:ext cx="2880306" cy="5143500"/>
          </a:xfrm>
          <a:prstGeom prst="rect">
            <a:avLst/>
          </a:prstGeom>
          <a:solidFill>
            <a:srgbClr val="8E1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highlight>
                <a:srgbClr val="960000"/>
              </a:highlight>
              <a:uLnTx/>
              <a:uFillTx/>
              <a:latin typeface="Calibri"/>
              <a:ea typeface="+mn-ea"/>
              <a:cs typeface="+mn-cs"/>
            </a:endParaRPr>
          </a:p>
        </p:txBody>
      </p:sp>
      <p:pic>
        <p:nvPicPr>
          <p:cNvPr id="14" name="Picture 13" descr="Two people looking at a book&#10;&#10;Description automatically generated with low confidence">
            <a:extLst>
              <a:ext uri="{FF2B5EF4-FFF2-40B4-BE49-F238E27FC236}">
                <a16:creationId xmlns:a16="http://schemas.microsoft.com/office/drawing/2014/main" id="{99A51D20-6F87-B9C5-8D34-2939F8E1CFB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86129" y="1759215"/>
            <a:ext cx="2802746" cy="2802746"/>
          </a:xfrm>
          <a:prstGeom prst="rect">
            <a:avLst/>
          </a:prstGeom>
          <a:ln>
            <a:noFill/>
          </a:ln>
        </p:spPr>
      </p:pic>
      <p:cxnSp>
        <p:nvCxnSpPr>
          <p:cNvPr id="19" name="Straight Connector 18">
            <a:extLst>
              <a:ext uri="{FF2B5EF4-FFF2-40B4-BE49-F238E27FC236}">
                <a16:creationId xmlns:a16="http://schemas.microsoft.com/office/drawing/2014/main" id="{9161FD71-99DA-B8B2-E736-9F8A5C02BB47}"/>
              </a:ext>
            </a:extLst>
          </p:cNvPr>
          <p:cNvCxnSpPr>
            <a:cxnSpLocks/>
          </p:cNvCxnSpPr>
          <p:nvPr/>
        </p:nvCxnSpPr>
        <p:spPr>
          <a:xfrm>
            <a:off x="6452841" y="411163"/>
            <a:ext cx="2259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2A84B66-BA25-ABF8-C7B8-ED4256402E4A}"/>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8306016" y="161674"/>
            <a:ext cx="406103" cy="218155"/>
          </a:xfrm>
          <a:prstGeom prst="rect">
            <a:avLst/>
          </a:prstGeom>
        </p:spPr>
      </p:pic>
      <p:sp>
        <p:nvSpPr>
          <p:cNvPr id="30" name="TextBox 29">
            <a:extLst>
              <a:ext uri="{FF2B5EF4-FFF2-40B4-BE49-F238E27FC236}">
                <a16:creationId xmlns:a16="http://schemas.microsoft.com/office/drawing/2014/main" id="{FDB46579-7BF8-37B6-0E0F-52A3B0A73F8E}"/>
              </a:ext>
            </a:extLst>
          </p:cNvPr>
          <p:cNvSpPr txBox="1"/>
          <p:nvPr/>
        </p:nvSpPr>
        <p:spPr>
          <a:xfrm>
            <a:off x="6862805" y="4739946"/>
            <a:ext cx="1849395" cy="174851"/>
          </a:xfrm>
          <a:prstGeom prst="rect">
            <a:avLst/>
          </a:prstGeom>
          <a:noFill/>
        </p:spPr>
        <p:txBody>
          <a:bodyPr wrap="square" lIns="0" tIns="0" rIns="0" bIns="3600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0E88-D0B7-004D-A679-B74C011DFE7B}" type="slidenum">
              <a:rPr kumimoji="0" lang="en-US" sz="900" b="1" i="0" u="none" strike="noStrike" kern="600" cap="none" spc="50" normalizeH="0" baseline="0" noProof="0" smtClean="0">
                <a:ln>
                  <a:noFill/>
                </a:ln>
                <a:solidFill>
                  <a:srgbClr val="F89828"/>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600" cap="none" spc="50" normalizeH="0" baseline="0" noProof="0" dirty="0">
              <a:ln>
                <a:noFill/>
              </a:ln>
              <a:solidFill>
                <a:srgbClr val="F89828"/>
              </a:solidFill>
              <a:effectLst/>
              <a:uLnTx/>
              <a:uFillTx/>
              <a:latin typeface="Calibri"/>
              <a:ea typeface="+mn-ea"/>
              <a:cs typeface="+mn-cs"/>
            </a:endParaRPr>
          </a:p>
        </p:txBody>
      </p:sp>
      <p:sp>
        <p:nvSpPr>
          <p:cNvPr id="31" name="Oval 30">
            <a:extLst>
              <a:ext uri="{FF2B5EF4-FFF2-40B4-BE49-F238E27FC236}">
                <a16:creationId xmlns:a16="http://schemas.microsoft.com/office/drawing/2014/main" id="{06B13E7C-F973-138C-789B-BC86B8FC3E78}"/>
              </a:ext>
            </a:extLst>
          </p:cNvPr>
          <p:cNvSpPr/>
          <p:nvPr/>
        </p:nvSpPr>
        <p:spPr>
          <a:xfrm>
            <a:off x="6713220" y="1935480"/>
            <a:ext cx="2186940" cy="2369820"/>
          </a:xfrm>
          <a:prstGeom prst="ellipse">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93F7EFD3-2294-E626-01B3-511AA55D86B7}"/>
              </a:ext>
            </a:extLst>
          </p:cNvPr>
          <p:cNvSpPr/>
          <p:nvPr/>
        </p:nvSpPr>
        <p:spPr>
          <a:xfrm>
            <a:off x="-2725" y="8973"/>
            <a:ext cx="6266420" cy="402537"/>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00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500"/>
                                        <p:tgtEl>
                                          <p:spTgt spid="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par>
                                <p:cTn id="13" presetID="64" presetClass="path" presetSubtype="0" accel="50000" decel="50000" fill="hold" nodeType="withEffect">
                                  <p:stCondLst>
                                    <p:cond delay="0"/>
                                  </p:stCondLst>
                                  <p:childTnLst>
                                    <p:animMotion origin="layout" path="M -4.44444E-6 1.85185E-6 L 0.00139 -0.51358 " pathEditMode="relative" rAng="0" ptsTypes="AA">
                                      <p:cBhvr>
                                        <p:cTn id="14" dur="2000" fill="hold"/>
                                        <p:tgtEl>
                                          <p:spTgt spid="37"/>
                                        </p:tgtEl>
                                        <p:attrNameLst>
                                          <p:attrName>ppt_x</p:attrName>
                                          <p:attrName>ppt_y</p:attrName>
                                        </p:attrNameLst>
                                      </p:cBhvr>
                                      <p:rCtr x="69" y="-2567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9">
                                            <p:txEl>
                                              <p:pRg st="2" end="2"/>
                                            </p:txEl>
                                          </p:spTgt>
                                        </p:tgtEl>
                                        <p:attrNameLst>
                                          <p:attrName>style.visibility</p:attrName>
                                        </p:attrNameLst>
                                      </p:cBhvr>
                                      <p:to>
                                        <p:strVal val="visible"/>
                                      </p:to>
                                    </p:set>
                                    <p:animEffect transition="in" filter="fade">
                                      <p:cBhvr>
                                        <p:cTn id="19" dur="500"/>
                                        <p:tgtEl>
                                          <p:spTgt spid="49">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xEl>
                                              <p:pRg st="3" end="3"/>
                                            </p:txEl>
                                          </p:spTgt>
                                        </p:tgtEl>
                                        <p:attrNameLst>
                                          <p:attrName>style.visibility</p:attrName>
                                        </p:attrNameLst>
                                      </p:cBhvr>
                                      <p:to>
                                        <p:strVal val="visible"/>
                                      </p:to>
                                    </p:set>
                                    <p:animEffect transition="in" filter="fade">
                                      <p:cBhvr>
                                        <p:cTn id="27" dur="500"/>
                                        <p:tgtEl>
                                          <p:spTgt spid="49">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9">
                                            <p:txEl>
                                              <p:pRg st="4" end="4"/>
                                            </p:txEl>
                                          </p:spTgt>
                                        </p:tgtEl>
                                        <p:attrNameLst>
                                          <p:attrName>style.visibility</p:attrName>
                                        </p:attrNameLst>
                                      </p:cBhvr>
                                      <p:to>
                                        <p:strVal val="visible"/>
                                      </p:to>
                                    </p:set>
                                    <p:animEffect transition="in" filter="fade">
                                      <p:cBhvr>
                                        <p:cTn id="35" dur="500"/>
                                        <p:tgtEl>
                                          <p:spTgt spid="49">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9">
                                            <p:txEl>
                                              <p:pRg st="5" end="5"/>
                                            </p:txEl>
                                          </p:spTgt>
                                        </p:tgtEl>
                                        <p:attrNameLst>
                                          <p:attrName>style.visibility</p:attrName>
                                        </p:attrNameLst>
                                      </p:cBhvr>
                                      <p:to>
                                        <p:strVal val="visible"/>
                                      </p:to>
                                    </p:set>
                                    <p:animEffect transition="in" filter="fade">
                                      <p:cBhvr>
                                        <p:cTn id="43" dur="500"/>
                                        <p:tgtEl>
                                          <p:spTgt spid="49">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9">
                                            <p:txEl>
                                              <p:pRg st="6" end="6"/>
                                            </p:txEl>
                                          </p:spTgt>
                                        </p:tgtEl>
                                        <p:attrNameLst>
                                          <p:attrName>style.visibility</p:attrName>
                                        </p:attrNameLst>
                                      </p:cBhvr>
                                      <p:to>
                                        <p:strVal val="visible"/>
                                      </p:to>
                                    </p:set>
                                    <p:animEffect transition="in" filter="fade">
                                      <p:cBhvr>
                                        <p:cTn id="51" dur="500"/>
                                        <p:tgtEl>
                                          <p:spTgt spid="49">
                                            <p:txEl>
                                              <p:pRg st="6" end="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9">
                                            <p:txEl>
                                              <p:pRg st="7" end="7"/>
                                            </p:txEl>
                                          </p:spTgt>
                                        </p:tgtEl>
                                        <p:attrNameLst>
                                          <p:attrName>style.visibility</p:attrName>
                                        </p:attrNameLst>
                                      </p:cBhvr>
                                      <p:to>
                                        <p:strVal val="visible"/>
                                      </p:to>
                                    </p:set>
                                    <p:animEffect transition="in" filter="fade">
                                      <p:cBhvr>
                                        <p:cTn id="54" dur="500"/>
                                        <p:tgtEl>
                                          <p:spTgt spid="49">
                                            <p:txEl>
                                              <p:pRg st="7" end="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1500"/>
                            </p:stCondLst>
                            <p:childTnLst>
                              <p:par>
                                <p:cTn id="67" presetID="10" presetClass="entr" presetSubtype="0"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childTnLst>
                          </p:cTn>
                        </p:par>
                        <p:par>
                          <p:cTn id="70" fill="hold">
                            <p:stCondLst>
                              <p:cond delay="2000"/>
                            </p:stCondLst>
                            <p:childTnLst>
                              <p:par>
                                <p:cTn id="71" presetID="10" presetClass="entr" presetSubtype="0"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616" y="5039394"/>
            <a:ext cx="9153616" cy="197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830" y="69640"/>
            <a:ext cx="795038" cy="427203"/>
          </a:xfrm>
          <a:prstGeom prst="rect">
            <a:avLst/>
          </a:prstGeom>
        </p:spPr>
      </p:pic>
      <p:sp>
        <p:nvSpPr>
          <p:cNvPr id="9" name="TextBox 8"/>
          <p:cNvSpPr txBox="1"/>
          <p:nvPr/>
        </p:nvSpPr>
        <p:spPr>
          <a:xfrm>
            <a:off x="505597" y="51471"/>
            <a:ext cx="1981633" cy="461665"/>
          </a:xfrm>
          <a:prstGeom prst="rect">
            <a:avLst/>
          </a:prstGeom>
          <a:noFill/>
        </p:spPr>
        <p:txBody>
          <a:bodyPr wrap="none" rtlCol="0">
            <a:spAutoFit/>
          </a:bodyPr>
          <a:lstStyle/>
          <a:p>
            <a:r>
              <a:rPr lang="en-GB" sz="2400" dirty="0">
                <a:solidFill>
                  <a:schemeClr val="bg1"/>
                </a:solidFill>
              </a:rPr>
              <a:t>Hallfield X115</a:t>
            </a:r>
          </a:p>
        </p:txBody>
      </p:sp>
      <p:graphicFrame>
        <p:nvGraphicFramePr>
          <p:cNvPr id="2" name="Table 12">
            <a:extLst>
              <a:ext uri="{FF2B5EF4-FFF2-40B4-BE49-F238E27FC236}">
                <a16:creationId xmlns:a16="http://schemas.microsoft.com/office/drawing/2014/main" id="{7DC2FD14-F509-F2F8-74E5-0304AE1FE432}"/>
              </a:ext>
            </a:extLst>
          </p:cNvPr>
          <p:cNvGraphicFramePr>
            <a:graphicFrameLocks noGrp="1"/>
          </p:cNvGraphicFramePr>
          <p:nvPr>
            <p:extLst>
              <p:ext uri="{D42A27DB-BD31-4B8C-83A1-F6EECF244321}">
                <p14:modId xmlns:p14="http://schemas.microsoft.com/office/powerpoint/2010/main" val="3419689843"/>
              </p:ext>
            </p:extLst>
          </p:nvPr>
        </p:nvGraphicFramePr>
        <p:xfrm>
          <a:off x="2483768" y="940140"/>
          <a:ext cx="2183904" cy="557210"/>
        </p:xfrm>
        <a:graphic>
          <a:graphicData uri="http://schemas.openxmlformats.org/drawingml/2006/table">
            <a:tbl>
              <a:tblPr firstRow="1" bandRow="1">
                <a:tableStyleId>{5C22544A-7EE6-4342-B048-85BDC9FD1C3A}</a:tableStyleId>
              </a:tblPr>
              <a:tblGrid>
                <a:gridCol w="2183904">
                  <a:extLst>
                    <a:ext uri="{9D8B030D-6E8A-4147-A177-3AD203B41FA5}">
                      <a16:colId xmlns:a16="http://schemas.microsoft.com/office/drawing/2014/main" val="1476753370"/>
                    </a:ext>
                  </a:extLst>
                </a:gridCol>
              </a:tblGrid>
              <a:tr h="557210">
                <a:tc>
                  <a:txBody>
                    <a:bodyPr/>
                    <a:lstStyle/>
                    <a:p>
                      <a:r>
                        <a:rPr lang="en-GB" dirty="0">
                          <a:solidFill>
                            <a:srgbClr val="002060"/>
                          </a:solidFill>
                        </a:rPr>
                        <a:t>Next steps </a:t>
                      </a:r>
                    </a:p>
                  </a:txBody>
                  <a:tcPr>
                    <a:noFill/>
                  </a:tcPr>
                </a:tc>
                <a:extLst>
                  <a:ext uri="{0D108BD9-81ED-4DB2-BD59-A6C34878D82A}">
                    <a16:rowId xmlns:a16="http://schemas.microsoft.com/office/drawing/2014/main" val="1609195594"/>
                  </a:ext>
                </a:extLst>
              </a:tr>
            </a:tbl>
          </a:graphicData>
        </a:graphic>
      </p:graphicFrame>
      <p:graphicFrame>
        <p:nvGraphicFramePr>
          <p:cNvPr id="11" name="Table 12">
            <a:extLst>
              <a:ext uri="{FF2B5EF4-FFF2-40B4-BE49-F238E27FC236}">
                <a16:creationId xmlns:a16="http://schemas.microsoft.com/office/drawing/2014/main" id="{409B8A4A-6F05-EDCE-EA8D-8B2F3A4B04D4}"/>
              </a:ext>
            </a:extLst>
          </p:cNvPr>
          <p:cNvGraphicFramePr>
            <a:graphicFrameLocks noGrp="1"/>
          </p:cNvGraphicFramePr>
          <p:nvPr>
            <p:extLst>
              <p:ext uri="{D42A27DB-BD31-4B8C-83A1-F6EECF244321}">
                <p14:modId xmlns:p14="http://schemas.microsoft.com/office/powerpoint/2010/main" val="4169034412"/>
              </p:ext>
            </p:extLst>
          </p:nvPr>
        </p:nvGraphicFramePr>
        <p:xfrm>
          <a:off x="755576" y="1497350"/>
          <a:ext cx="4824536" cy="3306648"/>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val="1476753370"/>
                    </a:ext>
                  </a:extLst>
                </a:gridCol>
              </a:tblGrid>
              <a:tr h="3306648">
                <a:tc>
                  <a:txBody>
                    <a:bodyPr/>
                    <a:lstStyle/>
                    <a:p>
                      <a:pPr marL="285750" indent="-285750">
                        <a:buFont typeface="Arial" panose="020B0604020202020204" pitchFamily="34" charset="0"/>
                        <a:buChar char="•"/>
                      </a:pPr>
                      <a:r>
                        <a:rPr lang="en-GB" sz="1200" dirty="0">
                          <a:solidFill>
                            <a:srgbClr val="002060"/>
                          </a:solidFill>
                        </a:rPr>
                        <a:t>Further resident meeting being held online next Monday 3</a:t>
                      </a:r>
                      <a:r>
                        <a:rPr lang="en-GB" sz="1200" baseline="30000" dirty="0">
                          <a:solidFill>
                            <a:srgbClr val="002060"/>
                          </a:solidFill>
                        </a:rPr>
                        <a:t>rd</a:t>
                      </a:r>
                      <a:r>
                        <a:rPr lang="en-GB" sz="1200" dirty="0">
                          <a:solidFill>
                            <a:srgbClr val="002060"/>
                          </a:solidFill>
                        </a:rPr>
                        <a:t> July. Full notes and Q&amp;A to be sent out after this meeting. </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a:solidFill>
                            <a:srgbClr val="002060"/>
                          </a:solidFill>
                        </a:rPr>
                        <a:t>Following this meeting our leasehold team will prepare and issue the Section 20 notice of estimate costs to leaseholders</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a:solidFill>
                            <a:srgbClr val="002060"/>
                          </a:solidFill>
                        </a:rPr>
                        <a:t>The Section 20 consultation period will run for 37 days. </a:t>
                      </a:r>
                    </a:p>
                    <a:p>
                      <a:pPr marL="0" indent="0">
                        <a:buFont typeface="Arial" panose="020B0604020202020204" pitchFamily="34" charset="0"/>
                        <a:buNone/>
                      </a:pPr>
                      <a:endParaRPr lang="en-GB" sz="1200" dirty="0">
                        <a:solidFill>
                          <a:srgbClr val="002060"/>
                        </a:solidFill>
                      </a:endParaRPr>
                    </a:p>
                    <a:p>
                      <a:pPr marL="285750" indent="-285750">
                        <a:buFont typeface="Arial" panose="020B0604020202020204" pitchFamily="34" charset="0"/>
                        <a:buChar char="•"/>
                      </a:pPr>
                      <a:r>
                        <a:rPr lang="en-GB" sz="1200" dirty="0">
                          <a:solidFill>
                            <a:srgbClr val="002060"/>
                          </a:solidFill>
                        </a:rPr>
                        <a:t>Once all observations have been considered and responded to, we will aim for Axis to mobilise and start work on site towards the end of August. </a:t>
                      </a:r>
                    </a:p>
                    <a:p>
                      <a:pPr marL="285750" indent="-285750">
                        <a:buFont typeface="Arial" panose="020B0604020202020204" pitchFamily="34" charset="0"/>
                        <a:buChar char="•"/>
                      </a:pPr>
                      <a:endParaRPr lang="en-GB" sz="1200" dirty="0">
                        <a:solidFill>
                          <a:srgbClr val="002060"/>
                        </a:solidFill>
                      </a:endParaRPr>
                    </a:p>
                    <a:p>
                      <a:pPr marL="285750" indent="-285750">
                        <a:buFont typeface="Arial" panose="020B0604020202020204" pitchFamily="34" charset="0"/>
                        <a:buChar char="•"/>
                      </a:pPr>
                      <a:r>
                        <a:rPr lang="en-GB" sz="1200" dirty="0">
                          <a:solidFill>
                            <a:srgbClr val="002060"/>
                          </a:solidFill>
                        </a:rPr>
                        <a:t>A further meeting will be arranged for residents to meet the team carrying out the work before it starts. </a:t>
                      </a:r>
                    </a:p>
                    <a:p>
                      <a:pPr marL="285750" indent="-285750">
                        <a:buFont typeface="Arial" panose="020B0604020202020204" pitchFamily="34" charset="0"/>
                        <a:buChar char="•"/>
                      </a:pPr>
                      <a:endParaRPr lang="en-GB" sz="1200" dirty="0">
                        <a:solidFill>
                          <a:schemeClr val="accent2"/>
                        </a:solidFill>
                      </a:endParaRPr>
                    </a:p>
                  </a:txBody>
                  <a:tcPr>
                    <a:noFill/>
                  </a:tcPr>
                </a:tc>
                <a:extLst>
                  <a:ext uri="{0D108BD9-81ED-4DB2-BD59-A6C34878D82A}">
                    <a16:rowId xmlns:a16="http://schemas.microsoft.com/office/drawing/2014/main" val="1609195594"/>
                  </a:ext>
                </a:extLst>
              </a:tr>
            </a:tbl>
          </a:graphicData>
        </a:graphic>
      </p:graphicFrame>
      <p:pic>
        <p:nvPicPr>
          <p:cNvPr id="3" name="Picture 2" descr="A picture containing text, font, logo, symbol&#10;&#10;Description automatically generated">
            <a:extLst>
              <a:ext uri="{FF2B5EF4-FFF2-40B4-BE49-F238E27FC236}">
                <a16:creationId xmlns:a16="http://schemas.microsoft.com/office/drawing/2014/main" id="{E00C3654-9692-3614-51F3-77E7A2ACE9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6812"/>
            <a:ext cx="1406514" cy="520348"/>
          </a:xfrm>
          <a:prstGeom prst="rect">
            <a:avLst/>
          </a:prstGeom>
        </p:spPr>
      </p:pic>
      <p:pic>
        <p:nvPicPr>
          <p:cNvPr id="16" name="Graphic 15" descr="Checklist with solid fill">
            <a:extLst>
              <a:ext uri="{FF2B5EF4-FFF2-40B4-BE49-F238E27FC236}">
                <a16:creationId xmlns:a16="http://schemas.microsoft.com/office/drawing/2014/main" id="{7537C4E5-5ACB-2D74-9DEB-A40F96613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6176" y="1395560"/>
            <a:ext cx="2631840" cy="2752872"/>
          </a:xfrm>
          <a:prstGeom prst="rect">
            <a:avLst/>
          </a:prstGeom>
        </p:spPr>
      </p:pic>
    </p:spTree>
    <p:extLst>
      <p:ext uri="{BB962C8B-B14F-4D97-AF65-F5344CB8AC3E}">
        <p14:creationId xmlns:p14="http://schemas.microsoft.com/office/powerpoint/2010/main" val="167358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616" y="5039394"/>
            <a:ext cx="9153616" cy="197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224" y="85933"/>
            <a:ext cx="795038" cy="427203"/>
          </a:xfrm>
          <a:prstGeom prst="rect">
            <a:avLst/>
          </a:prstGeom>
        </p:spPr>
      </p:pic>
      <p:sp>
        <p:nvSpPr>
          <p:cNvPr id="9" name="TextBox 8"/>
          <p:cNvSpPr txBox="1"/>
          <p:nvPr/>
        </p:nvSpPr>
        <p:spPr>
          <a:xfrm>
            <a:off x="505597" y="51471"/>
            <a:ext cx="1981633" cy="461665"/>
          </a:xfrm>
          <a:prstGeom prst="rect">
            <a:avLst/>
          </a:prstGeom>
          <a:noFill/>
        </p:spPr>
        <p:txBody>
          <a:bodyPr wrap="none" rtlCol="0">
            <a:spAutoFit/>
          </a:bodyPr>
          <a:lstStyle/>
          <a:p>
            <a:r>
              <a:rPr lang="en-GB" sz="2400" dirty="0">
                <a:solidFill>
                  <a:schemeClr val="bg1"/>
                </a:solidFill>
              </a:rPr>
              <a:t>Hallfield X115</a:t>
            </a:r>
          </a:p>
        </p:txBody>
      </p:sp>
      <p:graphicFrame>
        <p:nvGraphicFramePr>
          <p:cNvPr id="2" name="Table 12">
            <a:extLst>
              <a:ext uri="{FF2B5EF4-FFF2-40B4-BE49-F238E27FC236}">
                <a16:creationId xmlns:a16="http://schemas.microsoft.com/office/drawing/2014/main" id="{7DC2FD14-F509-F2F8-74E5-0304AE1FE432}"/>
              </a:ext>
            </a:extLst>
          </p:cNvPr>
          <p:cNvGraphicFramePr>
            <a:graphicFrameLocks noGrp="1"/>
          </p:cNvGraphicFramePr>
          <p:nvPr>
            <p:extLst>
              <p:ext uri="{D42A27DB-BD31-4B8C-83A1-F6EECF244321}">
                <p14:modId xmlns:p14="http://schemas.microsoft.com/office/powerpoint/2010/main" val="2565990698"/>
              </p:ext>
            </p:extLst>
          </p:nvPr>
        </p:nvGraphicFramePr>
        <p:xfrm>
          <a:off x="1691680" y="940140"/>
          <a:ext cx="2975992" cy="456194"/>
        </p:xfrm>
        <a:graphic>
          <a:graphicData uri="http://schemas.openxmlformats.org/drawingml/2006/table">
            <a:tbl>
              <a:tblPr firstRow="1" bandRow="1">
                <a:tableStyleId>{5C22544A-7EE6-4342-B048-85BDC9FD1C3A}</a:tableStyleId>
              </a:tblPr>
              <a:tblGrid>
                <a:gridCol w="2975992">
                  <a:extLst>
                    <a:ext uri="{9D8B030D-6E8A-4147-A177-3AD203B41FA5}">
                      <a16:colId xmlns:a16="http://schemas.microsoft.com/office/drawing/2014/main" val="1476753370"/>
                    </a:ext>
                  </a:extLst>
                </a:gridCol>
              </a:tblGrid>
              <a:tr h="456194">
                <a:tc>
                  <a:txBody>
                    <a:bodyPr/>
                    <a:lstStyle/>
                    <a:p>
                      <a:r>
                        <a:rPr lang="en-GB" dirty="0">
                          <a:solidFill>
                            <a:srgbClr val="002060"/>
                          </a:solidFill>
                        </a:rPr>
                        <a:t>Leaseholder information</a:t>
                      </a:r>
                    </a:p>
                  </a:txBody>
                  <a:tcPr>
                    <a:noFill/>
                  </a:tcPr>
                </a:tc>
                <a:extLst>
                  <a:ext uri="{0D108BD9-81ED-4DB2-BD59-A6C34878D82A}">
                    <a16:rowId xmlns:a16="http://schemas.microsoft.com/office/drawing/2014/main" val="1609195594"/>
                  </a:ext>
                </a:extLst>
              </a:tr>
            </a:tbl>
          </a:graphicData>
        </a:graphic>
      </p:graphicFrame>
      <p:graphicFrame>
        <p:nvGraphicFramePr>
          <p:cNvPr id="11" name="Table 12">
            <a:extLst>
              <a:ext uri="{FF2B5EF4-FFF2-40B4-BE49-F238E27FC236}">
                <a16:creationId xmlns:a16="http://schemas.microsoft.com/office/drawing/2014/main" id="{409B8A4A-6F05-EDCE-EA8D-8B2F3A4B04D4}"/>
              </a:ext>
            </a:extLst>
          </p:cNvPr>
          <p:cNvGraphicFramePr>
            <a:graphicFrameLocks noGrp="1"/>
          </p:cNvGraphicFramePr>
          <p:nvPr>
            <p:extLst>
              <p:ext uri="{D42A27DB-BD31-4B8C-83A1-F6EECF244321}">
                <p14:modId xmlns:p14="http://schemas.microsoft.com/office/powerpoint/2010/main" val="2054421282"/>
              </p:ext>
            </p:extLst>
          </p:nvPr>
        </p:nvGraphicFramePr>
        <p:xfrm>
          <a:off x="755576" y="1396334"/>
          <a:ext cx="3888432" cy="3407664"/>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1476753370"/>
                    </a:ext>
                  </a:extLst>
                </a:gridCol>
              </a:tblGrid>
              <a:tr h="340766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The section 20 estimate is still only an estimate, leaseholders will not receive an actual bill and need to start paying until the next service charge bill is issued in March 2024.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We offer a range of payment plans for major works bills as per the table to the right.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Full details are available on our website: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002060"/>
                        </a:solidFill>
                      </a:endParaRPr>
                    </a:p>
                    <a:p>
                      <a:pPr marL="0" indent="0">
                        <a:buNone/>
                      </a:pPr>
                      <a:r>
                        <a:rPr lang="en-GB" sz="1200" dirty="0">
                          <a:hlinkClick r:id="rId3"/>
                        </a:rPr>
                        <a:t>www.Westminster.gov.uk/housing/service-charges/major-works-service-charges-payment-plans</a:t>
                      </a:r>
                      <a:r>
                        <a:rPr lang="en-GB" sz="1200" dirty="0"/>
                        <a:t> </a:t>
                      </a:r>
                    </a:p>
                    <a:p>
                      <a:pPr marL="285750" indent="-285750">
                        <a:buFont typeface="Arial" panose="020B0604020202020204" pitchFamily="34" charset="0"/>
                        <a:buChar char="•"/>
                      </a:pPr>
                      <a:endParaRPr lang="en-GB" sz="1200" dirty="0">
                        <a:solidFill>
                          <a:schemeClr val="accent2"/>
                        </a:solidFill>
                      </a:endParaRPr>
                    </a:p>
                  </a:txBody>
                  <a:tcPr>
                    <a:noFill/>
                  </a:tcPr>
                </a:tc>
                <a:extLst>
                  <a:ext uri="{0D108BD9-81ED-4DB2-BD59-A6C34878D82A}">
                    <a16:rowId xmlns:a16="http://schemas.microsoft.com/office/drawing/2014/main" val="1609195594"/>
                  </a:ext>
                </a:extLst>
              </a:tr>
            </a:tbl>
          </a:graphicData>
        </a:graphic>
      </p:graphicFrame>
      <p:graphicFrame>
        <p:nvGraphicFramePr>
          <p:cNvPr id="3" name="Table 2">
            <a:extLst>
              <a:ext uri="{FF2B5EF4-FFF2-40B4-BE49-F238E27FC236}">
                <a16:creationId xmlns:a16="http://schemas.microsoft.com/office/drawing/2014/main" id="{F8F77A65-4555-2A7B-179C-DF94EE9F6BFF}"/>
              </a:ext>
            </a:extLst>
          </p:cNvPr>
          <p:cNvGraphicFramePr>
            <a:graphicFrameLocks noGrp="1"/>
          </p:cNvGraphicFramePr>
          <p:nvPr>
            <p:extLst>
              <p:ext uri="{D42A27DB-BD31-4B8C-83A1-F6EECF244321}">
                <p14:modId xmlns:p14="http://schemas.microsoft.com/office/powerpoint/2010/main" val="2273483651"/>
              </p:ext>
            </p:extLst>
          </p:nvPr>
        </p:nvGraphicFramePr>
        <p:xfrm>
          <a:off x="4788024" y="1412542"/>
          <a:ext cx="3672408" cy="3031417"/>
        </p:xfrm>
        <a:graphic>
          <a:graphicData uri="http://schemas.openxmlformats.org/drawingml/2006/table">
            <a:tbl>
              <a:tblPr firstRow="1" firstCol="1" bandRow="1">
                <a:tableStyleId>{5C22544A-7EE6-4342-B048-85BDC9FD1C3A}</a:tableStyleId>
              </a:tblPr>
              <a:tblGrid>
                <a:gridCol w="1527591">
                  <a:extLst>
                    <a:ext uri="{9D8B030D-6E8A-4147-A177-3AD203B41FA5}">
                      <a16:colId xmlns:a16="http://schemas.microsoft.com/office/drawing/2014/main" val="3725829796"/>
                    </a:ext>
                  </a:extLst>
                </a:gridCol>
                <a:gridCol w="2144817">
                  <a:extLst>
                    <a:ext uri="{9D8B030D-6E8A-4147-A177-3AD203B41FA5}">
                      <a16:colId xmlns:a16="http://schemas.microsoft.com/office/drawing/2014/main" val="1601625670"/>
                    </a:ext>
                  </a:extLst>
                </a:gridCol>
              </a:tblGrid>
              <a:tr h="343220">
                <a:tc>
                  <a:txBody>
                    <a:bodyPr/>
                    <a:lstStyle/>
                    <a:p>
                      <a:pPr>
                        <a:lnSpc>
                          <a:spcPct val="107000"/>
                        </a:lnSpc>
                        <a:spcAft>
                          <a:spcPts val="800"/>
                        </a:spcAft>
                      </a:pPr>
                      <a:r>
                        <a:rPr lang="en-GB" sz="1200" dirty="0">
                          <a:effectLst/>
                          <a:latin typeface="+mj-lt"/>
                          <a:ea typeface="Calibri" panose="020F0502020204030204" pitchFamily="34" charset="0"/>
                          <a:cs typeface="Times New Roman" panose="02020603050405020304" pitchFamily="18" charset="0"/>
                        </a:rPr>
                        <a:t> Works cost:</a:t>
                      </a:r>
                    </a:p>
                  </a:txBody>
                  <a:tcPr marL="6996" marR="6996" marT="6996" marB="6996" anchor="ctr"/>
                </a:tc>
                <a:tc>
                  <a:txBody>
                    <a:bodyPr/>
                    <a:lstStyle/>
                    <a:p>
                      <a:pPr>
                        <a:lnSpc>
                          <a:spcPct val="107000"/>
                        </a:lnSpc>
                        <a:spcAft>
                          <a:spcPts val="800"/>
                        </a:spcAft>
                      </a:pPr>
                      <a:r>
                        <a:rPr lang="en-GB" sz="1200" dirty="0">
                          <a:effectLst/>
                        </a:rPr>
                        <a:t> Payment term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tc>
                <a:extLst>
                  <a:ext uri="{0D108BD9-81ED-4DB2-BD59-A6C34878D82A}">
                    <a16:rowId xmlns:a16="http://schemas.microsoft.com/office/drawing/2014/main" val="437039276"/>
                  </a:ext>
                </a:extLst>
              </a:tr>
              <a:tr h="263333">
                <a:tc>
                  <a:txBody>
                    <a:bodyPr/>
                    <a:lstStyle/>
                    <a:p>
                      <a:pPr>
                        <a:lnSpc>
                          <a:spcPct val="107000"/>
                        </a:lnSpc>
                        <a:spcAft>
                          <a:spcPts val="800"/>
                        </a:spcAft>
                      </a:pPr>
                      <a:r>
                        <a:rPr lang="en-GB" sz="900" dirty="0">
                          <a:solidFill>
                            <a:schemeClr val="tx1"/>
                          </a:solidFill>
                          <a:effectLst/>
                        </a:rPr>
                        <a:t> Up to £2,000</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solidFill>
                      <a:schemeClr val="accent1">
                        <a:lumMod val="20000"/>
                        <a:lumOff val="80000"/>
                      </a:schemeClr>
                    </a:solidFill>
                  </a:tcPr>
                </a:tc>
                <a:tc>
                  <a:txBody>
                    <a:bodyPr/>
                    <a:lstStyle/>
                    <a:p>
                      <a:pPr>
                        <a:lnSpc>
                          <a:spcPct val="107000"/>
                        </a:lnSpc>
                        <a:spcAft>
                          <a:spcPts val="800"/>
                        </a:spcAft>
                      </a:pPr>
                      <a:r>
                        <a:rPr lang="en-GB" sz="900" dirty="0">
                          <a:effectLst/>
                        </a:rPr>
                        <a:t> 12 months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tc>
                <a:extLst>
                  <a:ext uri="{0D108BD9-81ED-4DB2-BD59-A6C34878D82A}">
                    <a16:rowId xmlns:a16="http://schemas.microsoft.com/office/drawing/2014/main" val="3716223138"/>
                  </a:ext>
                </a:extLst>
              </a:tr>
              <a:tr h="263333">
                <a:tc>
                  <a:txBody>
                    <a:bodyPr/>
                    <a:lstStyle/>
                    <a:p>
                      <a:pPr>
                        <a:lnSpc>
                          <a:spcPct val="107000"/>
                        </a:lnSpc>
                        <a:spcAft>
                          <a:spcPts val="800"/>
                        </a:spcAft>
                      </a:pPr>
                      <a:r>
                        <a:rPr lang="en-GB" sz="900" dirty="0">
                          <a:solidFill>
                            <a:schemeClr val="tx1"/>
                          </a:solidFill>
                          <a:effectLst/>
                        </a:rPr>
                        <a:t> £2,000 and above</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solidFill>
                      <a:schemeClr val="accent1">
                        <a:lumMod val="20000"/>
                        <a:lumOff val="80000"/>
                      </a:schemeClr>
                    </a:solidFill>
                  </a:tcPr>
                </a:tc>
                <a:tc>
                  <a:txBody>
                    <a:bodyPr/>
                    <a:lstStyle/>
                    <a:p>
                      <a:pPr>
                        <a:lnSpc>
                          <a:spcPct val="107000"/>
                        </a:lnSpc>
                        <a:spcAft>
                          <a:spcPts val="800"/>
                        </a:spcAft>
                      </a:pPr>
                      <a:r>
                        <a:rPr lang="en-GB" sz="900" dirty="0">
                          <a:effectLst/>
                        </a:rPr>
                        <a:t> 24 months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tc>
                <a:extLst>
                  <a:ext uri="{0D108BD9-81ED-4DB2-BD59-A6C34878D82A}">
                    <a16:rowId xmlns:a16="http://schemas.microsoft.com/office/drawing/2014/main" val="770928901"/>
                  </a:ext>
                </a:extLst>
              </a:tr>
              <a:tr h="513835">
                <a:tc>
                  <a:txBody>
                    <a:bodyPr/>
                    <a:lstStyle/>
                    <a:p>
                      <a:pPr>
                        <a:lnSpc>
                          <a:spcPct val="107000"/>
                        </a:lnSpc>
                        <a:spcAft>
                          <a:spcPts val="800"/>
                        </a:spcAft>
                      </a:pPr>
                      <a:r>
                        <a:rPr lang="en-GB" sz="900" dirty="0">
                          <a:solidFill>
                            <a:schemeClr val="tx1"/>
                          </a:solidFill>
                          <a:effectLst/>
                        </a:rPr>
                        <a:t> £2,000 and above </a:t>
                      </a:r>
                      <a:br>
                        <a:rPr lang="en-GB" sz="900" dirty="0">
                          <a:solidFill>
                            <a:schemeClr val="tx1"/>
                          </a:solidFill>
                          <a:effectLst/>
                        </a:rPr>
                      </a:br>
                      <a:r>
                        <a:rPr lang="en-GB" sz="900" dirty="0">
                          <a:solidFill>
                            <a:schemeClr val="tx1"/>
                          </a:solidFill>
                          <a:effectLst/>
                        </a:rPr>
                        <a:t> (Resident Leaseholders only)</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solidFill>
                      <a:schemeClr val="accent1">
                        <a:lumMod val="20000"/>
                        <a:lumOff val="80000"/>
                      </a:schemeClr>
                    </a:solidFill>
                  </a:tcPr>
                </a:tc>
                <a:tc>
                  <a:txBody>
                    <a:bodyPr/>
                    <a:lstStyle/>
                    <a:p>
                      <a:pPr>
                        <a:lnSpc>
                          <a:spcPct val="107000"/>
                        </a:lnSpc>
                        <a:spcAft>
                          <a:spcPts val="800"/>
                        </a:spcAft>
                      </a:pPr>
                      <a:r>
                        <a:rPr lang="en-GB" sz="900" dirty="0">
                          <a:effectLst/>
                        </a:rPr>
                        <a:t> 60 months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tc>
                <a:extLst>
                  <a:ext uri="{0D108BD9-81ED-4DB2-BD59-A6C34878D82A}">
                    <a16:rowId xmlns:a16="http://schemas.microsoft.com/office/drawing/2014/main" val="1656507805"/>
                  </a:ext>
                </a:extLst>
              </a:tr>
              <a:tr h="513835">
                <a:tc>
                  <a:txBody>
                    <a:bodyPr/>
                    <a:lstStyle/>
                    <a:p>
                      <a:pPr>
                        <a:lnSpc>
                          <a:spcPct val="107000"/>
                        </a:lnSpc>
                        <a:spcAft>
                          <a:spcPts val="800"/>
                        </a:spcAft>
                      </a:pPr>
                      <a:r>
                        <a:rPr lang="en-GB" sz="900" dirty="0">
                          <a:solidFill>
                            <a:schemeClr val="tx1"/>
                          </a:solidFill>
                          <a:effectLst/>
                        </a:rPr>
                        <a:t> £20,000 and above </a:t>
                      </a:r>
                      <a:br>
                        <a:rPr lang="en-GB" sz="900" dirty="0">
                          <a:solidFill>
                            <a:schemeClr val="tx1"/>
                          </a:solidFill>
                          <a:effectLst/>
                        </a:rPr>
                      </a:br>
                      <a:r>
                        <a:rPr lang="en-GB" sz="900" dirty="0">
                          <a:solidFill>
                            <a:schemeClr val="tx1"/>
                          </a:solidFill>
                          <a:effectLst/>
                        </a:rPr>
                        <a:t> (Resident Leaseholders only)</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solidFill>
                      <a:schemeClr val="accent1">
                        <a:lumMod val="20000"/>
                        <a:lumOff val="80000"/>
                      </a:schemeClr>
                    </a:solidFill>
                  </a:tcPr>
                </a:tc>
                <a:tc>
                  <a:txBody>
                    <a:bodyPr/>
                    <a:lstStyle/>
                    <a:p>
                      <a:pPr>
                        <a:lnSpc>
                          <a:spcPct val="107000"/>
                        </a:lnSpc>
                        <a:spcAft>
                          <a:spcPts val="800"/>
                        </a:spcAft>
                      </a:pPr>
                      <a:r>
                        <a:rPr lang="en-GB" sz="900" dirty="0">
                          <a:effectLst/>
                        </a:rPr>
                        <a:t> 120 months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tc>
                <a:extLst>
                  <a:ext uri="{0D108BD9-81ED-4DB2-BD59-A6C34878D82A}">
                    <a16:rowId xmlns:a16="http://schemas.microsoft.com/office/drawing/2014/main" val="651536287"/>
                  </a:ext>
                </a:extLst>
              </a:tr>
              <a:tr h="1133861">
                <a:tc>
                  <a:txBody>
                    <a:bodyPr/>
                    <a:lstStyle/>
                    <a:p>
                      <a:pPr>
                        <a:lnSpc>
                          <a:spcPct val="107000"/>
                        </a:lnSpc>
                        <a:spcAft>
                          <a:spcPts val="800"/>
                        </a:spcAft>
                      </a:pPr>
                      <a:r>
                        <a:rPr lang="en-GB" sz="900" dirty="0">
                          <a:solidFill>
                            <a:schemeClr val="tx1"/>
                          </a:solidFill>
                          <a:effectLst/>
                        </a:rPr>
                        <a:t> £20,000 and above</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solidFill>
                      <a:schemeClr val="accent1">
                        <a:lumMod val="20000"/>
                        <a:lumOff val="80000"/>
                      </a:schemeClr>
                    </a:solidFill>
                  </a:tcPr>
                </a:tc>
                <a:tc>
                  <a:txBody>
                    <a:bodyPr/>
                    <a:lstStyle/>
                    <a:p>
                      <a:pPr>
                        <a:lnSpc>
                          <a:spcPct val="107000"/>
                        </a:lnSpc>
                        <a:spcAft>
                          <a:spcPts val="800"/>
                        </a:spcAft>
                      </a:pPr>
                      <a:r>
                        <a:rPr lang="en-GB" sz="900" dirty="0">
                          <a:effectLst/>
                        </a:rPr>
                        <a:t> 300 months * </a:t>
                      </a:r>
                    </a:p>
                    <a:p>
                      <a:pPr>
                        <a:lnSpc>
                          <a:spcPct val="107000"/>
                        </a:lnSpc>
                        <a:spcAft>
                          <a:spcPts val="800"/>
                        </a:spcAft>
                      </a:pPr>
                      <a:r>
                        <a:rPr lang="en-GB" sz="900" kern="1200" dirty="0">
                          <a:solidFill>
                            <a:schemeClr val="dk1"/>
                          </a:solidFill>
                          <a:effectLst/>
                          <a:latin typeface="+mn-lt"/>
                          <a:ea typeface="+mn-ea"/>
                          <a:cs typeface="+mn-cs"/>
                        </a:rPr>
                        <a:t> *</a:t>
                      </a:r>
                      <a:r>
                        <a:rPr lang="en-GB" sz="800" i="1" kern="1200" dirty="0">
                          <a:solidFill>
                            <a:schemeClr val="dk1"/>
                          </a:solidFill>
                          <a:effectLst/>
                          <a:latin typeface="+mn-lt"/>
                          <a:ea typeface="+mn-ea"/>
                          <a:cs typeface="+mn-cs"/>
                        </a:rPr>
                        <a:t> This is a Discretionary Service Charge loan,  available to leaseholders who are unable to secure  borrowing from their mortgage company or a  personal loan. </a:t>
                      </a:r>
                      <a:endParaRPr lang="en-GB"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996" marR="6996" marT="6996" marB="6996" anchor="ctr"/>
                </a:tc>
                <a:extLst>
                  <a:ext uri="{0D108BD9-81ED-4DB2-BD59-A6C34878D82A}">
                    <a16:rowId xmlns:a16="http://schemas.microsoft.com/office/drawing/2014/main" val="3549969249"/>
                  </a:ext>
                </a:extLst>
              </a:tr>
            </a:tbl>
          </a:graphicData>
        </a:graphic>
      </p:graphicFrame>
      <p:pic>
        <p:nvPicPr>
          <p:cNvPr id="12" name="Picture 11" descr="A picture containing text, font, logo, symbol&#10;&#10;Description automatically generated">
            <a:extLst>
              <a:ext uri="{FF2B5EF4-FFF2-40B4-BE49-F238E27FC236}">
                <a16:creationId xmlns:a16="http://schemas.microsoft.com/office/drawing/2014/main" id="{E9385D60-E9D8-3715-E778-5303A0394F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16812"/>
            <a:ext cx="1406514" cy="520348"/>
          </a:xfrm>
          <a:prstGeom prst="rect">
            <a:avLst/>
          </a:prstGeom>
        </p:spPr>
      </p:pic>
    </p:spTree>
    <p:extLst>
      <p:ext uri="{BB962C8B-B14F-4D97-AF65-F5344CB8AC3E}">
        <p14:creationId xmlns:p14="http://schemas.microsoft.com/office/powerpoint/2010/main" val="14383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9616" y="5039394"/>
            <a:ext cx="9153616" cy="1978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2243" y="56315"/>
            <a:ext cx="795038" cy="427203"/>
          </a:xfrm>
          <a:prstGeom prst="rect">
            <a:avLst/>
          </a:prstGeom>
        </p:spPr>
      </p:pic>
      <p:sp>
        <p:nvSpPr>
          <p:cNvPr id="9" name="TextBox 8"/>
          <p:cNvSpPr txBox="1"/>
          <p:nvPr/>
        </p:nvSpPr>
        <p:spPr>
          <a:xfrm>
            <a:off x="505597" y="51471"/>
            <a:ext cx="1981633" cy="461665"/>
          </a:xfrm>
          <a:prstGeom prst="rect">
            <a:avLst/>
          </a:prstGeom>
          <a:noFill/>
        </p:spPr>
        <p:txBody>
          <a:bodyPr wrap="none" rtlCol="0">
            <a:spAutoFit/>
          </a:bodyPr>
          <a:lstStyle/>
          <a:p>
            <a:r>
              <a:rPr lang="en-GB" sz="2400" dirty="0">
                <a:solidFill>
                  <a:schemeClr val="bg1"/>
                </a:solidFill>
              </a:rPr>
              <a:t>Hallfield X115</a:t>
            </a:r>
          </a:p>
        </p:txBody>
      </p:sp>
      <p:graphicFrame>
        <p:nvGraphicFramePr>
          <p:cNvPr id="2" name="Table 12">
            <a:extLst>
              <a:ext uri="{FF2B5EF4-FFF2-40B4-BE49-F238E27FC236}">
                <a16:creationId xmlns:a16="http://schemas.microsoft.com/office/drawing/2014/main" id="{7DC2FD14-F509-F2F8-74E5-0304AE1FE432}"/>
              </a:ext>
            </a:extLst>
          </p:cNvPr>
          <p:cNvGraphicFramePr>
            <a:graphicFrameLocks noGrp="1"/>
          </p:cNvGraphicFramePr>
          <p:nvPr>
            <p:extLst>
              <p:ext uri="{D42A27DB-BD31-4B8C-83A1-F6EECF244321}">
                <p14:modId xmlns:p14="http://schemas.microsoft.com/office/powerpoint/2010/main" val="1341116077"/>
              </p:ext>
            </p:extLst>
          </p:nvPr>
        </p:nvGraphicFramePr>
        <p:xfrm>
          <a:off x="1331640" y="940140"/>
          <a:ext cx="3816424" cy="456194"/>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1476753370"/>
                    </a:ext>
                  </a:extLst>
                </a:gridCol>
              </a:tblGrid>
              <a:tr h="456194">
                <a:tc>
                  <a:txBody>
                    <a:bodyPr/>
                    <a:lstStyle/>
                    <a:p>
                      <a:r>
                        <a:rPr lang="en-GB" dirty="0">
                          <a:solidFill>
                            <a:srgbClr val="800000"/>
                          </a:solidFill>
                        </a:rPr>
                        <a:t>Leaseholder opt-ins</a:t>
                      </a:r>
                    </a:p>
                  </a:txBody>
                  <a:tcPr>
                    <a:noFill/>
                  </a:tcPr>
                </a:tc>
                <a:extLst>
                  <a:ext uri="{0D108BD9-81ED-4DB2-BD59-A6C34878D82A}">
                    <a16:rowId xmlns:a16="http://schemas.microsoft.com/office/drawing/2014/main" val="1609195594"/>
                  </a:ext>
                </a:extLst>
              </a:tr>
            </a:tbl>
          </a:graphicData>
        </a:graphic>
      </p:graphicFrame>
      <p:grpSp>
        <p:nvGrpSpPr>
          <p:cNvPr id="6" name="Group 5">
            <a:extLst>
              <a:ext uri="{FF2B5EF4-FFF2-40B4-BE49-F238E27FC236}">
                <a16:creationId xmlns:a16="http://schemas.microsoft.com/office/drawing/2014/main" id="{413C0D2C-1193-A290-CCC8-9191A0D4B1C8}"/>
              </a:ext>
            </a:extLst>
          </p:cNvPr>
          <p:cNvGrpSpPr/>
          <p:nvPr/>
        </p:nvGrpSpPr>
        <p:grpSpPr>
          <a:xfrm>
            <a:off x="5508104" y="638937"/>
            <a:ext cx="3384376" cy="4021045"/>
            <a:chOff x="6612270" y="2373563"/>
            <a:chExt cx="2509983" cy="2516946"/>
          </a:xfrm>
        </p:grpSpPr>
        <p:pic>
          <p:nvPicPr>
            <p:cNvPr id="8" name="Picture 7">
              <a:extLst>
                <a:ext uri="{FF2B5EF4-FFF2-40B4-BE49-F238E27FC236}">
                  <a16:creationId xmlns:a16="http://schemas.microsoft.com/office/drawing/2014/main" id="{4F3CFE75-73DC-85B3-950F-BEEF1CE27E6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53368" y="2421624"/>
              <a:ext cx="2468885" cy="2468885"/>
            </a:xfrm>
            <a:prstGeom prst="rect">
              <a:avLst/>
            </a:prstGeom>
          </p:spPr>
        </p:pic>
        <p:pic>
          <p:nvPicPr>
            <p:cNvPr id="10" name="Picture 9" descr="Shape, circle&#10;&#10;Description automatically generated">
              <a:extLst>
                <a:ext uri="{FF2B5EF4-FFF2-40B4-BE49-F238E27FC236}">
                  <a16:creationId xmlns:a16="http://schemas.microsoft.com/office/drawing/2014/main" id="{6810C6E5-C39C-5030-8CB5-CC8B8950BD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2270" y="2373563"/>
              <a:ext cx="2468885" cy="2468885"/>
            </a:xfrm>
            <a:prstGeom prst="rect">
              <a:avLst/>
            </a:prstGeom>
          </p:spPr>
        </p:pic>
      </p:grpSp>
      <p:graphicFrame>
        <p:nvGraphicFramePr>
          <p:cNvPr id="11" name="Table 12">
            <a:extLst>
              <a:ext uri="{FF2B5EF4-FFF2-40B4-BE49-F238E27FC236}">
                <a16:creationId xmlns:a16="http://schemas.microsoft.com/office/drawing/2014/main" id="{409B8A4A-6F05-EDCE-EA8D-8B2F3A4B04D4}"/>
              </a:ext>
            </a:extLst>
          </p:cNvPr>
          <p:cNvGraphicFramePr>
            <a:graphicFrameLocks noGrp="1"/>
          </p:cNvGraphicFramePr>
          <p:nvPr>
            <p:extLst>
              <p:ext uri="{D42A27DB-BD31-4B8C-83A1-F6EECF244321}">
                <p14:modId xmlns:p14="http://schemas.microsoft.com/office/powerpoint/2010/main" val="3606727862"/>
              </p:ext>
            </p:extLst>
          </p:nvPr>
        </p:nvGraphicFramePr>
        <p:xfrm>
          <a:off x="755576" y="1396334"/>
          <a:ext cx="4392488" cy="3263648"/>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476753370"/>
                    </a:ext>
                  </a:extLst>
                </a:gridCol>
              </a:tblGrid>
              <a:tr h="326364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Leaseholders will have the option to opt-in to have a new front door fitted as part of these works. An opt-in for one or both of the extractor fans is also available: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The exact cost to opt-in however can only be confirmed at survey stage. When the window surveys are carried out in each property, Axis will also survey for the door and extract fans so that leaseholders can be given an exact price to consider for opt 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2060"/>
                          </a:solidFill>
                        </a:rPr>
                        <a:t>WCC will write to leaseholders confirming the price and process for opting-in. </a:t>
                      </a:r>
                    </a:p>
                  </a:txBody>
                  <a:tcPr>
                    <a:noFill/>
                  </a:tcPr>
                </a:tc>
                <a:extLst>
                  <a:ext uri="{0D108BD9-81ED-4DB2-BD59-A6C34878D82A}">
                    <a16:rowId xmlns:a16="http://schemas.microsoft.com/office/drawing/2014/main" val="1609195594"/>
                  </a:ext>
                </a:extLst>
              </a:tr>
            </a:tbl>
          </a:graphicData>
        </a:graphic>
      </p:graphicFrame>
      <p:pic>
        <p:nvPicPr>
          <p:cNvPr id="3" name="Picture 2" descr="A picture containing text, font, logo, symbol&#10;&#10;Description automatically generated">
            <a:extLst>
              <a:ext uri="{FF2B5EF4-FFF2-40B4-BE49-F238E27FC236}">
                <a16:creationId xmlns:a16="http://schemas.microsoft.com/office/drawing/2014/main" id="{DF505A4C-83DD-793D-B61B-58BE6442C9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2383" y="17589"/>
            <a:ext cx="1406514" cy="520348"/>
          </a:xfrm>
          <a:prstGeom prst="rect">
            <a:avLst/>
          </a:prstGeom>
        </p:spPr>
      </p:pic>
    </p:spTree>
    <p:extLst>
      <p:ext uri="{BB962C8B-B14F-4D97-AF65-F5344CB8AC3E}">
        <p14:creationId xmlns:p14="http://schemas.microsoft.com/office/powerpoint/2010/main" val="309946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7584" y="1995686"/>
            <a:ext cx="6192687" cy="1384995"/>
          </a:xfrm>
          <a:prstGeom prst="rect">
            <a:avLst/>
          </a:prstGeom>
          <a:noFill/>
        </p:spPr>
        <p:txBody>
          <a:bodyPr wrap="square" rtlCol="0">
            <a:spAutoFit/>
          </a:bodyPr>
          <a:lstStyle/>
          <a:p>
            <a:r>
              <a:rPr lang="en-GB" sz="2800" dirty="0">
                <a:solidFill>
                  <a:schemeClr val="bg1"/>
                </a:solidFill>
                <a:latin typeface="Calibri Light" panose="020F0302020204030204" pitchFamily="34" charset="0"/>
              </a:rPr>
              <a:t>Hallfield Presentation</a:t>
            </a:r>
          </a:p>
          <a:p>
            <a:r>
              <a:rPr lang="en-GB" sz="2800" dirty="0">
                <a:solidFill>
                  <a:schemeClr val="bg1"/>
                </a:solidFill>
                <a:latin typeface="Calibri Light" panose="020F0302020204030204" pitchFamily="34" charset="0"/>
              </a:rPr>
              <a:t>26.06.2023</a:t>
            </a:r>
          </a:p>
          <a:p>
            <a:r>
              <a:rPr lang="en-GB" sz="2800" b="1" i="1" dirty="0">
                <a:solidFill>
                  <a:schemeClr val="bg1"/>
                </a:solidFill>
                <a:latin typeface="Calibri Light" panose="020F0302020204030204" pitchFamily="34" charset="0"/>
              </a:rPr>
              <a:t>Marc Jeffrey</a:t>
            </a:r>
            <a:endParaRPr lang="en-GB" sz="2800" dirty="0">
              <a:solidFill>
                <a:schemeClr val="bg1"/>
              </a:solidFill>
              <a:latin typeface="Calibri Light" panose="020F030202020403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9594" y="3507854"/>
            <a:ext cx="1834854" cy="985933"/>
          </a:xfrm>
          <a:prstGeom prst="rect">
            <a:avLst/>
          </a:prstGeom>
        </p:spPr>
      </p:pic>
      <p:pic>
        <p:nvPicPr>
          <p:cNvPr id="3" name="Picture 2">
            <a:extLst>
              <a:ext uri="{FF2B5EF4-FFF2-40B4-BE49-F238E27FC236}">
                <a16:creationId xmlns:a16="http://schemas.microsoft.com/office/drawing/2014/main" id="{CA50E172-F774-1A3E-6CAA-E9F4912816F3}"/>
              </a:ext>
            </a:extLst>
          </p:cNvPr>
          <p:cNvPicPr>
            <a:picLocks noChangeAspect="1"/>
          </p:cNvPicPr>
          <p:nvPr/>
        </p:nvPicPr>
        <p:blipFill>
          <a:blip r:embed="rId3"/>
          <a:stretch>
            <a:fillRect/>
          </a:stretch>
        </p:blipFill>
        <p:spPr>
          <a:xfrm>
            <a:off x="0" y="-2856"/>
            <a:ext cx="9017967" cy="5132980"/>
          </a:xfrm>
          <a:prstGeom prst="rect">
            <a:avLst/>
          </a:prstGeom>
        </p:spPr>
      </p:pic>
      <p:sp>
        <p:nvSpPr>
          <p:cNvPr id="26" name="Rectangle 25"/>
          <p:cNvSpPr/>
          <p:nvPr/>
        </p:nvSpPr>
        <p:spPr>
          <a:xfrm>
            <a:off x="1" y="64284"/>
            <a:ext cx="9017966" cy="4464496"/>
          </a:xfrm>
          <a:prstGeom prst="rect">
            <a:avLst/>
          </a:prstGeom>
          <a:solidFill>
            <a:srgbClr val="800000">
              <a:alpha val="47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C000"/>
                </a:solidFill>
                <a:effectLst/>
                <a:uLnTx/>
                <a:uFillTx/>
                <a:latin typeface="Calibri"/>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Any Questions ?</a:t>
            </a:r>
          </a:p>
        </p:txBody>
      </p:sp>
      <p:pic>
        <p:nvPicPr>
          <p:cNvPr id="6" name="Picture 5">
            <a:extLst>
              <a:ext uri="{FF2B5EF4-FFF2-40B4-BE49-F238E27FC236}">
                <a16:creationId xmlns:a16="http://schemas.microsoft.com/office/drawing/2014/main" id="{2DC32F58-E3EE-DE14-5D3C-2CE453252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1274" y="3816779"/>
            <a:ext cx="1259934" cy="677008"/>
          </a:xfrm>
          <a:prstGeom prst="rect">
            <a:avLst/>
          </a:prstGeom>
        </p:spPr>
      </p:pic>
      <p:pic>
        <p:nvPicPr>
          <p:cNvPr id="2" name="Picture 1" descr="A picture containing text, font, logo, symbol&#10;&#10;Description automatically generated">
            <a:extLst>
              <a:ext uri="{FF2B5EF4-FFF2-40B4-BE49-F238E27FC236}">
                <a16:creationId xmlns:a16="http://schemas.microsoft.com/office/drawing/2014/main" id="{4997ED33-3C0E-0DCE-A66D-8C2A86B3F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4085" y="4515966"/>
            <a:ext cx="1729450" cy="639820"/>
          </a:xfrm>
          <a:prstGeom prst="rect">
            <a:avLst/>
          </a:prstGeom>
        </p:spPr>
      </p:pic>
    </p:spTree>
    <p:extLst>
      <p:ext uri="{BB962C8B-B14F-4D97-AF65-F5344CB8AC3E}">
        <p14:creationId xmlns:p14="http://schemas.microsoft.com/office/powerpoint/2010/main" val="405676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sp>
        <p:nvSpPr>
          <p:cNvPr id="9" name="TextBox 8"/>
          <p:cNvSpPr txBox="1"/>
          <p:nvPr/>
        </p:nvSpPr>
        <p:spPr>
          <a:xfrm>
            <a:off x="505596" y="51471"/>
            <a:ext cx="2194195" cy="461665"/>
          </a:xfrm>
          <a:prstGeom prst="rect">
            <a:avLst/>
          </a:prstGeom>
          <a:noFill/>
        </p:spPr>
        <p:txBody>
          <a:bodyPr wrap="square" rtlCol="0">
            <a:spAutoFit/>
          </a:bodyPr>
          <a:lstStyle/>
          <a:p>
            <a:r>
              <a:rPr lang="en-GB" sz="2400" dirty="0">
                <a:solidFill>
                  <a:schemeClr val="bg1"/>
                </a:solidFill>
              </a:rPr>
              <a:t>Hallfiled X115</a:t>
            </a:r>
          </a:p>
        </p:txBody>
      </p:sp>
      <p:pic>
        <p:nvPicPr>
          <p:cNvPr id="2" name="Picture 2">
            <a:extLst>
              <a:ext uri="{FF2B5EF4-FFF2-40B4-BE49-F238E27FC236}">
                <a16:creationId xmlns:a16="http://schemas.microsoft.com/office/drawing/2014/main" id="{2915D6EB-7396-3C01-083C-9BD7E25053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70" b="10660"/>
          <a:stretch/>
        </p:blipFill>
        <p:spPr bwMode="auto">
          <a:xfrm>
            <a:off x="179513" y="1563638"/>
            <a:ext cx="1584176" cy="22572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0B60610-822A-635D-D221-D78169E45D32}"/>
              </a:ext>
            </a:extLst>
          </p:cNvPr>
          <p:cNvGrpSpPr/>
          <p:nvPr/>
        </p:nvGrpSpPr>
        <p:grpSpPr>
          <a:xfrm>
            <a:off x="5508106" y="1628308"/>
            <a:ext cx="1584177" cy="2468402"/>
            <a:chOff x="406935" y="1937929"/>
            <a:chExt cx="2363508" cy="3947921"/>
          </a:xfrm>
        </p:grpSpPr>
        <p:pic>
          <p:nvPicPr>
            <p:cNvPr id="6" name="Picture 5" descr="Medium shot of a person smiling&#10;&#10;Description automatically generated">
              <a:extLst>
                <a:ext uri="{FF2B5EF4-FFF2-40B4-BE49-F238E27FC236}">
                  <a16:creationId xmlns:a16="http://schemas.microsoft.com/office/drawing/2014/main" id="{46B9D6E3-06E9-3EAA-A994-596CBE409E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6935" y="1937929"/>
              <a:ext cx="2363508" cy="3494969"/>
            </a:xfrm>
            <a:prstGeom prst="rect">
              <a:avLst/>
            </a:prstGeom>
          </p:spPr>
        </p:pic>
        <p:sp>
          <p:nvSpPr>
            <p:cNvPr id="8" name="Rectangle 7">
              <a:extLst>
                <a:ext uri="{FF2B5EF4-FFF2-40B4-BE49-F238E27FC236}">
                  <a16:creationId xmlns:a16="http://schemas.microsoft.com/office/drawing/2014/main" id="{A927DD41-D797-DD68-FEFD-B0DAD6FD03DC}"/>
                </a:ext>
              </a:extLst>
            </p:cNvPr>
            <p:cNvSpPr/>
            <p:nvPr/>
          </p:nvSpPr>
          <p:spPr>
            <a:xfrm>
              <a:off x="406935" y="5064842"/>
              <a:ext cx="2363507" cy="821008"/>
            </a:xfrm>
            <a:prstGeom prst="rect">
              <a:avLst/>
            </a:prstGeom>
            <a:solidFill>
              <a:srgbClr val="D12053"/>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libri"/>
                  <a:ea typeface="+mn-ea"/>
                  <a:cs typeface="+mn-cs"/>
                </a:rPr>
                <a:t>Patricia Charles Senior RLO </a:t>
              </a:r>
            </a:p>
          </p:txBody>
        </p:sp>
      </p:grpSp>
      <p:sp>
        <p:nvSpPr>
          <p:cNvPr id="11" name="Rectangle 10">
            <a:extLst>
              <a:ext uri="{FF2B5EF4-FFF2-40B4-BE49-F238E27FC236}">
                <a16:creationId xmlns:a16="http://schemas.microsoft.com/office/drawing/2014/main" id="{CDAD5BAF-0C8A-BC96-02F7-CA36420F0CFC}"/>
              </a:ext>
            </a:extLst>
          </p:cNvPr>
          <p:cNvSpPr/>
          <p:nvPr/>
        </p:nvSpPr>
        <p:spPr>
          <a:xfrm>
            <a:off x="251520" y="3576384"/>
            <a:ext cx="1440160" cy="513328"/>
          </a:xfrm>
          <a:prstGeom prst="rect">
            <a:avLst/>
          </a:prstGeom>
          <a:solidFill>
            <a:srgbClr val="D12053"/>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lang="en-GB" sz="1350" b="1" kern="0" dirty="0">
                <a:solidFill>
                  <a:srgbClr val="FFFFFF"/>
                </a:solidFill>
                <a:latin typeface="Calibri"/>
              </a:rPr>
              <a:t>Marc Jeffrey</a:t>
            </a:r>
          </a:p>
          <a:p>
            <a:pPr marL="0" marR="0" lvl="0" indent="0" defTabSz="457200" eaLnBrk="1" fontAlgn="auto" latinLnBrk="0" hangingPunct="1">
              <a:lnSpc>
                <a:spcPct val="100000"/>
              </a:lnSpc>
              <a:spcBef>
                <a:spcPts val="0"/>
              </a:spcBef>
              <a:spcAft>
                <a:spcPts val="0"/>
              </a:spcAft>
              <a:buClrTx/>
              <a:buSzTx/>
              <a:buFontTx/>
              <a:buNone/>
              <a:tabLst/>
              <a:defRPr/>
            </a:pPr>
            <a:r>
              <a:rPr lang="en-GB" sz="1350" b="1" kern="0" dirty="0">
                <a:solidFill>
                  <a:srgbClr val="FFFFFF"/>
                </a:solidFill>
                <a:latin typeface="Calibri"/>
              </a:rPr>
              <a:t>Project Director  </a:t>
            </a:r>
            <a:endParaRPr kumimoji="0" lang="en-GB" sz="1350" b="1" i="0" u="none" strike="noStrike" kern="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FB20AC7-8CD3-155A-2797-7B2FACAC6744}"/>
              </a:ext>
            </a:extLst>
          </p:cNvPr>
          <p:cNvSpPr/>
          <p:nvPr/>
        </p:nvSpPr>
        <p:spPr>
          <a:xfrm>
            <a:off x="7337842" y="3592067"/>
            <a:ext cx="1554638" cy="513328"/>
          </a:xfrm>
          <a:prstGeom prst="rect">
            <a:avLst/>
          </a:prstGeom>
          <a:solidFill>
            <a:srgbClr val="D12053"/>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Calibri"/>
                <a:ea typeface="+mn-ea"/>
                <a:cs typeface="+mn-cs"/>
              </a:rPr>
              <a:t>Dan Sams                       Pre-construction Manager</a:t>
            </a:r>
          </a:p>
        </p:txBody>
      </p:sp>
      <p:sp>
        <p:nvSpPr>
          <p:cNvPr id="15" name="Rectangle 14">
            <a:extLst>
              <a:ext uri="{FF2B5EF4-FFF2-40B4-BE49-F238E27FC236}">
                <a16:creationId xmlns:a16="http://schemas.microsoft.com/office/drawing/2014/main" id="{6154B4BB-EEEB-DC29-2BDF-61FEADEE6E56}"/>
              </a:ext>
            </a:extLst>
          </p:cNvPr>
          <p:cNvSpPr/>
          <p:nvPr/>
        </p:nvSpPr>
        <p:spPr>
          <a:xfrm>
            <a:off x="1993202" y="3580490"/>
            <a:ext cx="1584176" cy="513328"/>
          </a:xfrm>
          <a:prstGeom prst="rect">
            <a:avLst/>
          </a:prstGeom>
          <a:solidFill>
            <a:srgbClr val="D12053"/>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libri"/>
                <a:ea typeface="+mn-ea"/>
                <a:cs typeface="+mn-cs"/>
              </a:rPr>
              <a:t>Craig Roberts Divisonal Manager</a:t>
            </a:r>
          </a:p>
        </p:txBody>
      </p:sp>
      <p:sp>
        <p:nvSpPr>
          <p:cNvPr id="16" name="Rectangle 15">
            <a:extLst>
              <a:ext uri="{FF2B5EF4-FFF2-40B4-BE49-F238E27FC236}">
                <a16:creationId xmlns:a16="http://schemas.microsoft.com/office/drawing/2014/main" id="{9027D53C-5EDF-75DE-3501-BBA7219DD64D}"/>
              </a:ext>
            </a:extLst>
          </p:cNvPr>
          <p:cNvSpPr/>
          <p:nvPr/>
        </p:nvSpPr>
        <p:spPr>
          <a:xfrm>
            <a:off x="3817805" y="3592067"/>
            <a:ext cx="1554638" cy="513328"/>
          </a:xfrm>
          <a:prstGeom prst="rect">
            <a:avLst/>
          </a:prstGeom>
          <a:solidFill>
            <a:srgbClr val="D12053"/>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350" b="1" i="0" u="none" strike="noStrike" kern="0" cap="none" spc="0" normalizeH="0" baseline="0" noProof="0" dirty="0">
                <a:ln>
                  <a:noFill/>
                </a:ln>
                <a:solidFill>
                  <a:srgbClr val="FFFFFF"/>
                </a:solidFill>
                <a:effectLst/>
                <a:uLnTx/>
                <a:uFillTx/>
                <a:latin typeface="Calibri"/>
                <a:ea typeface="+mn-ea"/>
                <a:cs typeface="+mn-cs"/>
              </a:rPr>
              <a:t>Eric Sejat Contracts Manager</a:t>
            </a:r>
          </a:p>
        </p:txBody>
      </p:sp>
      <p:pic>
        <p:nvPicPr>
          <p:cNvPr id="18" name="Picture 17" descr="A picture containing person, human face, wall, clothing&#10;&#10;Description automatically generated">
            <a:extLst>
              <a:ext uri="{FF2B5EF4-FFF2-40B4-BE49-F238E27FC236}">
                <a16:creationId xmlns:a16="http://schemas.microsoft.com/office/drawing/2014/main" id="{A790485C-07CC-C5CD-47E3-CD2585BF56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7842" y="1628308"/>
            <a:ext cx="1554638" cy="1963759"/>
          </a:xfrm>
          <a:prstGeom prst="rect">
            <a:avLst/>
          </a:prstGeom>
        </p:spPr>
      </p:pic>
      <p:pic>
        <p:nvPicPr>
          <p:cNvPr id="20" name="Picture 19" descr="A person with his arms crossed&#10;&#10;Description automatically generated with medium confidence">
            <a:extLst>
              <a:ext uri="{FF2B5EF4-FFF2-40B4-BE49-F238E27FC236}">
                <a16:creationId xmlns:a16="http://schemas.microsoft.com/office/drawing/2014/main" id="{9446077E-94B6-0E59-FC50-5E3DBB228D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984" y="1628308"/>
            <a:ext cx="1584177" cy="1948076"/>
          </a:xfrm>
          <a:prstGeom prst="rect">
            <a:avLst/>
          </a:prstGeom>
        </p:spPr>
      </p:pic>
      <p:pic>
        <p:nvPicPr>
          <p:cNvPr id="1026" name="Picture 2">
            <a:extLst>
              <a:ext uri="{FF2B5EF4-FFF2-40B4-BE49-F238E27FC236}">
                <a16:creationId xmlns:a16="http://schemas.microsoft.com/office/drawing/2014/main" id="{D1BB7CCC-05F2-2D9F-5A78-08A4DA1386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7805" y="1628308"/>
            <a:ext cx="1554638" cy="196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3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572242" y="489863"/>
            <a:ext cx="7931841" cy="4371903"/>
            <a:chOff x="1520024" y="511491"/>
            <a:chExt cx="21157087" cy="11658408"/>
          </a:xfrm>
        </p:grpSpPr>
        <p:sp>
          <p:nvSpPr>
            <p:cNvPr id="50" name="TextBox 49"/>
            <p:cNvSpPr txBox="1"/>
            <p:nvPr/>
          </p:nvSpPr>
          <p:spPr>
            <a:xfrm>
              <a:off x="1739572" y="511491"/>
              <a:ext cx="20937539" cy="1600437"/>
            </a:xfrm>
            <a:prstGeom prst="rect">
              <a:avLst/>
            </a:prstGeom>
            <a:noFill/>
          </p:spPr>
          <p:txBody>
            <a:bodyPr wrap="square" rtlCol="0">
              <a:spAutoFit/>
            </a:bodyPr>
            <a:lstStyle/>
            <a:p>
              <a:pPr algn="ctr"/>
              <a:r>
                <a:rPr lang="en-GB" sz="3300" dirty="0">
                  <a:solidFill>
                    <a:srgbClr val="44546A"/>
                  </a:solidFill>
                  <a:latin typeface="VAGRounded LT Light" panose="02000403040000020004" pitchFamily="2" charset="0"/>
                  <a:cs typeface="Lato Regular"/>
                </a:rPr>
                <a:t>About Axis</a:t>
              </a:r>
              <a:endParaRPr lang="id-ID" sz="3300" dirty="0">
                <a:solidFill>
                  <a:srgbClr val="44546A"/>
                </a:solidFill>
                <a:latin typeface="VAGRounded LT Light" panose="02000403040000020004" pitchFamily="2" charset="0"/>
                <a:cs typeface="Lato Regular"/>
              </a:endParaRPr>
            </a:p>
          </p:txBody>
        </p:sp>
        <p:grpSp>
          <p:nvGrpSpPr>
            <p:cNvPr id="3" name="Group 50"/>
            <p:cNvGrpSpPr/>
            <p:nvPr/>
          </p:nvGrpSpPr>
          <p:grpSpPr>
            <a:xfrm>
              <a:off x="10842089" y="1977406"/>
              <a:ext cx="2738811" cy="73159"/>
              <a:chOff x="1775295" y="2020905"/>
              <a:chExt cx="3631534" cy="45724"/>
            </a:xfrm>
          </p:grpSpPr>
          <p:sp>
            <p:nvSpPr>
              <p:cNvPr id="53" name="Rectangle 52"/>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rtlCol="0" anchor="ctr"/>
              <a:lstStyle/>
              <a:p>
                <a:pPr algn="ctr"/>
                <a:endParaRPr lang="en-US" sz="675" dirty="0">
                  <a:solidFill>
                    <a:prstClr val="white"/>
                  </a:solidFill>
                  <a:latin typeface="VAGRounded LT Light" panose="02000403040000020004" pitchFamily="2" charset="0"/>
                </a:endParaRPr>
              </a:p>
            </p:txBody>
          </p:sp>
          <p:sp>
            <p:nvSpPr>
              <p:cNvPr id="54" name="Rectangle 53"/>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rtlCol="0" anchor="ctr"/>
              <a:lstStyle/>
              <a:p>
                <a:pPr algn="ctr"/>
                <a:endParaRPr lang="en-US" sz="675" dirty="0">
                  <a:solidFill>
                    <a:prstClr val="white"/>
                  </a:solidFill>
                  <a:latin typeface="VAGRounded LT Light" panose="02000403040000020004" pitchFamily="2" charset="0"/>
                </a:endParaRPr>
              </a:p>
            </p:txBody>
          </p:sp>
          <p:sp>
            <p:nvSpPr>
              <p:cNvPr id="56" name="Rectangle 55"/>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rtlCol="0" anchor="ctr"/>
              <a:lstStyle/>
              <a:p>
                <a:pPr algn="ctr"/>
                <a:endParaRPr lang="en-US" sz="675" dirty="0">
                  <a:solidFill>
                    <a:prstClr val="white"/>
                  </a:solidFill>
                  <a:latin typeface="VAGRounded LT Light" panose="02000403040000020004" pitchFamily="2" charset="0"/>
                </a:endParaRPr>
              </a:p>
            </p:txBody>
          </p:sp>
          <p:sp>
            <p:nvSpPr>
              <p:cNvPr id="57" name="Rectangle 56"/>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rtlCol="0" anchor="ctr"/>
              <a:lstStyle/>
              <a:p>
                <a:pPr algn="ctr"/>
                <a:endParaRPr lang="en-US" sz="675" dirty="0">
                  <a:solidFill>
                    <a:prstClr val="white"/>
                  </a:solidFill>
                  <a:latin typeface="VAGRounded LT Light" panose="02000403040000020004" pitchFamily="2" charset="0"/>
                </a:endParaRPr>
              </a:p>
            </p:txBody>
          </p:sp>
          <p:sp>
            <p:nvSpPr>
              <p:cNvPr id="70" name="Rectangle 69"/>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rtlCol="0" anchor="ctr"/>
              <a:lstStyle/>
              <a:p>
                <a:pPr algn="ctr"/>
                <a:endParaRPr lang="en-US" sz="675" dirty="0">
                  <a:solidFill>
                    <a:prstClr val="white"/>
                  </a:solidFill>
                  <a:latin typeface="VAGRounded LT Light" panose="02000403040000020004" pitchFamily="2" charset="0"/>
                </a:endParaRPr>
              </a:p>
            </p:txBody>
          </p:sp>
          <p:sp>
            <p:nvSpPr>
              <p:cNvPr id="71" name="Rectangle 70"/>
              <p:cNvSpPr/>
              <p:nvPr/>
            </p:nvSpPr>
            <p:spPr>
              <a:xfrm flipV="1">
                <a:off x="4866476" y="2020910"/>
                <a:ext cx="540353"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45712" tIns="22856" rIns="45712" bIns="22856" rtlCol="0" anchor="ctr"/>
              <a:lstStyle/>
              <a:p>
                <a:pPr algn="ctr"/>
                <a:endParaRPr lang="en-US" sz="675" dirty="0">
                  <a:solidFill>
                    <a:prstClr val="white"/>
                  </a:solidFill>
                  <a:latin typeface="VAGRounded LT Light" panose="02000403040000020004" pitchFamily="2" charset="0"/>
                </a:endParaRPr>
              </a:p>
            </p:txBody>
          </p:sp>
        </p:grpSp>
        <p:sp>
          <p:nvSpPr>
            <p:cNvPr id="52" name="TextBox 51"/>
            <p:cNvSpPr txBox="1"/>
            <p:nvPr/>
          </p:nvSpPr>
          <p:spPr>
            <a:xfrm>
              <a:off x="1520024" y="11246568"/>
              <a:ext cx="20937539" cy="923331"/>
            </a:xfrm>
            <a:prstGeom prst="rect">
              <a:avLst/>
            </a:prstGeom>
            <a:noFill/>
          </p:spPr>
          <p:txBody>
            <a:bodyPr wrap="square" rtlCol="0">
              <a:spAutoFit/>
            </a:bodyPr>
            <a:lstStyle/>
            <a:p>
              <a:pPr algn="ctr"/>
              <a:r>
                <a:rPr lang="en-GB" sz="1650" dirty="0">
                  <a:solidFill>
                    <a:srgbClr val="A80032"/>
                  </a:solidFill>
                  <a:latin typeface="VAGRounded LT Light" panose="02000403040000020004" pitchFamily="2" charset="0"/>
                  <a:cs typeface="Calibri Light"/>
                </a:rPr>
                <a:t>Big enough to deliver. Small enough to care</a:t>
              </a:r>
              <a:endParaRPr lang="id-ID" sz="1650" dirty="0">
                <a:solidFill>
                  <a:srgbClr val="A80032"/>
                </a:solidFill>
                <a:latin typeface="VAGRounded LT Light" panose="02000403040000020004" pitchFamily="2" charset="0"/>
                <a:cs typeface="Calibri Light"/>
              </a:endParaRPr>
            </a:p>
          </p:txBody>
        </p:sp>
      </p:grpSp>
      <p:grpSp>
        <p:nvGrpSpPr>
          <p:cNvPr id="4" name="Group 1"/>
          <p:cNvGrpSpPr/>
          <p:nvPr/>
        </p:nvGrpSpPr>
        <p:grpSpPr>
          <a:xfrm>
            <a:off x="1187624" y="1602629"/>
            <a:ext cx="1043876" cy="1051977"/>
            <a:chOff x="3248444" y="3463422"/>
            <a:chExt cx="2784395" cy="2805270"/>
          </a:xfrm>
        </p:grpSpPr>
        <p:sp>
          <p:nvSpPr>
            <p:cNvPr id="104" name="TextBox 103"/>
            <p:cNvSpPr txBox="1"/>
            <p:nvPr/>
          </p:nvSpPr>
          <p:spPr>
            <a:xfrm>
              <a:off x="3547933" y="3463422"/>
              <a:ext cx="1839407" cy="523205"/>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Established</a:t>
              </a:r>
              <a:endParaRPr lang="id-ID" sz="1050" dirty="0">
                <a:solidFill>
                  <a:prstClr val="black"/>
                </a:solidFill>
                <a:latin typeface="VAGRounded LT Light" panose="02000403040000020004" pitchFamily="2" charset="0"/>
                <a:cs typeface="Lato Regular"/>
              </a:endParaRPr>
            </a:p>
          </p:txBody>
        </p:sp>
        <p:sp>
          <p:nvSpPr>
            <p:cNvPr id="9" name="TextBox 8"/>
            <p:cNvSpPr txBox="1"/>
            <p:nvPr/>
          </p:nvSpPr>
          <p:spPr>
            <a:xfrm>
              <a:off x="3248444" y="4668256"/>
              <a:ext cx="2784395" cy="1600436"/>
            </a:xfrm>
            <a:prstGeom prst="rect">
              <a:avLst/>
            </a:prstGeom>
            <a:noFill/>
          </p:spPr>
          <p:txBody>
            <a:bodyPr wrap="none" rtlCol="0">
              <a:spAutoFit/>
            </a:bodyPr>
            <a:lstStyle/>
            <a:p>
              <a:r>
                <a:rPr lang="en-GB" sz="3300" dirty="0">
                  <a:solidFill>
                    <a:srgbClr val="5B9BD5"/>
                  </a:solidFill>
                  <a:latin typeface="VAGRounded LT Light" panose="02000403040000020004" pitchFamily="2" charset="0"/>
                </a:rPr>
                <a:t>1986</a:t>
              </a:r>
            </a:p>
          </p:txBody>
        </p:sp>
      </p:grpSp>
      <p:grpSp>
        <p:nvGrpSpPr>
          <p:cNvPr id="5" name="Group 2"/>
          <p:cNvGrpSpPr/>
          <p:nvPr/>
        </p:nvGrpSpPr>
        <p:grpSpPr>
          <a:xfrm>
            <a:off x="3036515" y="1599510"/>
            <a:ext cx="1293816" cy="1061111"/>
            <a:chOff x="8093129" y="3447087"/>
            <a:chExt cx="3451073" cy="2829631"/>
          </a:xfrm>
        </p:grpSpPr>
        <p:sp>
          <p:nvSpPr>
            <p:cNvPr id="106" name="TextBox 105"/>
            <p:cNvSpPr txBox="1"/>
            <p:nvPr/>
          </p:nvSpPr>
          <p:spPr>
            <a:xfrm>
              <a:off x="8802772" y="3447087"/>
              <a:ext cx="1770994" cy="523206"/>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Ownership</a:t>
              </a:r>
              <a:endParaRPr lang="id-ID" sz="1050" dirty="0">
                <a:solidFill>
                  <a:prstClr val="black"/>
                </a:solidFill>
                <a:latin typeface="VAGRounded LT Light" panose="02000403040000020004" pitchFamily="2" charset="0"/>
                <a:cs typeface="Lato Regular"/>
              </a:endParaRPr>
            </a:p>
          </p:txBody>
        </p:sp>
        <p:sp>
          <p:nvSpPr>
            <p:cNvPr id="44" name="TextBox 43"/>
            <p:cNvSpPr txBox="1"/>
            <p:nvPr/>
          </p:nvSpPr>
          <p:spPr>
            <a:xfrm>
              <a:off x="8093129" y="4676280"/>
              <a:ext cx="3451073" cy="1600438"/>
            </a:xfrm>
            <a:prstGeom prst="rect">
              <a:avLst/>
            </a:prstGeom>
            <a:noFill/>
          </p:spPr>
          <p:txBody>
            <a:bodyPr wrap="none" rtlCol="0">
              <a:spAutoFit/>
            </a:bodyPr>
            <a:lstStyle/>
            <a:p>
              <a:r>
                <a:rPr lang="en-GB" sz="3300" dirty="0">
                  <a:solidFill>
                    <a:srgbClr val="ED7D31"/>
                  </a:solidFill>
                  <a:latin typeface="VAGRounded LT Light" panose="02000403040000020004" pitchFamily="2" charset="0"/>
                </a:rPr>
                <a:t>Family</a:t>
              </a:r>
            </a:p>
          </p:txBody>
        </p:sp>
      </p:grpSp>
      <p:grpSp>
        <p:nvGrpSpPr>
          <p:cNvPr id="6" name="Group 3"/>
          <p:cNvGrpSpPr/>
          <p:nvPr/>
        </p:nvGrpSpPr>
        <p:grpSpPr>
          <a:xfrm>
            <a:off x="4915994" y="1599511"/>
            <a:ext cx="1382110" cy="1055096"/>
            <a:chOff x="13106255" y="3447087"/>
            <a:chExt cx="3686583" cy="2813585"/>
          </a:xfrm>
        </p:grpSpPr>
        <p:sp>
          <p:nvSpPr>
            <p:cNvPr id="108" name="TextBox 107"/>
            <p:cNvSpPr txBox="1"/>
            <p:nvPr/>
          </p:nvSpPr>
          <p:spPr>
            <a:xfrm>
              <a:off x="13931149" y="3447087"/>
              <a:ext cx="1514446" cy="523205"/>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Turnover</a:t>
              </a:r>
              <a:endParaRPr lang="id-ID" sz="1050" dirty="0">
                <a:solidFill>
                  <a:prstClr val="black"/>
                </a:solidFill>
                <a:latin typeface="VAGRounded LT Light" panose="02000403040000020004" pitchFamily="2" charset="0"/>
                <a:cs typeface="Lato Regular"/>
              </a:endParaRPr>
            </a:p>
          </p:txBody>
        </p:sp>
        <p:sp>
          <p:nvSpPr>
            <p:cNvPr id="45" name="TextBox 44"/>
            <p:cNvSpPr txBox="1"/>
            <p:nvPr/>
          </p:nvSpPr>
          <p:spPr>
            <a:xfrm>
              <a:off x="13106255" y="4660237"/>
              <a:ext cx="3686583" cy="1600435"/>
            </a:xfrm>
            <a:prstGeom prst="rect">
              <a:avLst/>
            </a:prstGeom>
            <a:noFill/>
          </p:spPr>
          <p:txBody>
            <a:bodyPr wrap="none" rtlCol="0">
              <a:spAutoFit/>
            </a:bodyPr>
            <a:lstStyle/>
            <a:p>
              <a:r>
                <a:rPr lang="en-GB" sz="3300" dirty="0">
                  <a:solidFill>
                    <a:srgbClr val="A5A5A5"/>
                  </a:solidFill>
                  <a:latin typeface="VAGRounded LT Light" panose="02000403040000020004" pitchFamily="2" charset="0"/>
                </a:rPr>
                <a:t>£245m</a:t>
              </a:r>
            </a:p>
          </p:txBody>
        </p:sp>
      </p:grpSp>
      <p:grpSp>
        <p:nvGrpSpPr>
          <p:cNvPr id="7" name="Group 4"/>
          <p:cNvGrpSpPr/>
          <p:nvPr/>
        </p:nvGrpSpPr>
        <p:grpSpPr>
          <a:xfrm>
            <a:off x="6945739" y="1607187"/>
            <a:ext cx="1359668" cy="1047419"/>
            <a:chOff x="18520430" y="3467557"/>
            <a:chExt cx="3626720" cy="2793113"/>
          </a:xfrm>
        </p:grpSpPr>
        <p:sp>
          <p:nvSpPr>
            <p:cNvPr id="110" name="TextBox 109"/>
            <p:cNvSpPr txBox="1"/>
            <p:nvPr/>
          </p:nvSpPr>
          <p:spPr>
            <a:xfrm>
              <a:off x="19269621" y="3467557"/>
              <a:ext cx="864528" cy="523205"/>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Staff</a:t>
              </a:r>
              <a:endParaRPr lang="id-ID" sz="1050" dirty="0">
                <a:solidFill>
                  <a:prstClr val="black"/>
                </a:solidFill>
                <a:latin typeface="VAGRounded LT Light" panose="02000403040000020004" pitchFamily="2" charset="0"/>
                <a:cs typeface="Lato Regular"/>
              </a:endParaRPr>
            </a:p>
          </p:txBody>
        </p:sp>
        <p:sp>
          <p:nvSpPr>
            <p:cNvPr id="46" name="TextBox 45"/>
            <p:cNvSpPr txBox="1"/>
            <p:nvPr/>
          </p:nvSpPr>
          <p:spPr>
            <a:xfrm>
              <a:off x="18520430" y="4660235"/>
              <a:ext cx="3626720" cy="1600435"/>
            </a:xfrm>
            <a:prstGeom prst="rect">
              <a:avLst/>
            </a:prstGeom>
            <a:noFill/>
          </p:spPr>
          <p:txBody>
            <a:bodyPr wrap="none" rtlCol="0">
              <a:spAutoFit/>
            </a:bodyPr>
            <a:lstStyle/>
            <a:p>
              <a:r>
                <a:rPr lang="en-GB" sz="3300" dirty="0">
                  <a:solidFill>
                    <a:srgbClr val="FFC000"/>
                  </a:solidFill>
                  <a:latin typeface="VAGRounded LT Light" panose="02000403040000020004" pitchFamily="2" charset="0"/>
                </a:rPr>
                <a:t>1,000+</a:t>
              </a:r>
            </a:p>
          </p:txBody>
        </p:sp>
      </p:grpSp>
      <p:grpSp>
        <p:nvGrpSpPr>
          <p:cNvPr id="8" name="Group 5"/>
          <p:cNvGrpSpPr/>
          <p:nvPr/>
        </p:nvGrpSpPr>
        <p:grpSpPr>
          <a:xfrm>
            <a:off x="1403648" y="3090038"/>
            <a:ext cx="450791" cy="1071070"/>
            <a:chOff x="3802313" y="7417776"/>
            <a:chExt cx="1202421" cy="2856186"/>
          </a:xfrm>
        </p:grpSpPr>
        <p:sp>
          <p:nvSpPr>
            <p:cNvPr id="39" name="TextBox 38"/>
            <p:cNvSpPr txBox="1"/>
            <p:nvPr/>
          </p:nvSpPr>
          <p:spPr>
            <a:xfrm>
              <a:off x="3802313" y="7417776"/>
              <a:ext cx="1202311" cy="523205"/>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Offices</a:t>
              </a:r>
              <a:endParaRPr lang="id-ID" sz="1050" dirty="0">
                <a:solidFill>
                  <a:prstClr val="black"/>
                </a:solidFill>
                <a:latin typeface="VAGRounded LT Light" panose="02000403040000020004" pitchFamily="2" charset="0"/>
                <a:cs typeface="Lato Regular"/>
              </a:endParaRPr>
            </a:p>
          </p:txBody>
        </p:sp>
        <p:sp>
          <p:nvSpPr>
            <p:cNvPr id="47" name="TextBox 46"/>
            <p:cNvSpPr txBox="1"/>
            <p:nvPr/>
          </p:nvSpPr>
          <p:spPr>
            <a:xfrm>
              <a:off x="3939210" y="8673525"/>
              <a:ext cx="1065524" cy="1600437"/>
            </a:xfrm>
            <a:prstGeom prst="rect">
              <a:avLst/>
            </a:prstGeom>
            <a:noFill/>
          </p:spPr>
          <p:txBody>
            <a:bodyPr wrap="none" rtlCol="0">
              <a:spAutoFit/>
            </a:bodyPr>
            <a:lstStyle/>
            <a:p>
              <a:r>
                <a:rPr lang="en-GB" sz="3300" dirty="0">
                  <a:solidFill>
                    <a:srgbClr val="4472C4"/>
                  </a:solidFill>
                  <a:latin typeface="VAGRounded LT Light" panose="02000403040000020004" pitchFamily="2" charset="0"/>
                </a:rPr>
                <a:t>7</a:t>
              </a:r>
            </a:p>
          </p:txBody>
        </p:sp>
      </p:grpSp>
      <p:grpSp>
        <p:nvGrpSpPr>
          <p:cNvPr id="10" name="Group 6"/>
          <p:cNvGrpSpPr/>
          <p:nvPr/>
        </p:nvGrpSpPr>
        <p:grpSpPr>
          <a:xfrm>
            <a:off x="3120712" y="3082393"/>
            <a:ext cx="955711" cy="1115253"/>
            <a:chOff x="8317718" y="7401441"/>
            <a:chExt cx="2549227" cy="2974009"/>
          </a:xfrm>
        </p:grpSpPr>
        <p:sp>
          <p:nvSpPr>
            <p:cNvPr id="40" name="TextBox 39"/>
            <p:cNvSpPr txBox="1"/>
            <p:nvPr/>
          </p:nvSpPr>
          <p:spPr>
            <a:xfrm>
              <a:off x="8656870" y="7401441"/>
              <a:ext cx="2078851" cy="523206"/>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Credit Rating</a:t>
              </a:r>
              <a:endParaRPr lang="id-ID" sz="1050" dirty="0">
                <a:solidFill>
                  <a:prstClr val="black"/>
                </a:solidFill>
                <a:latin typeface="VAGRounded LT Light" panose="02000403040000020004" pitchFamily="2" charset="0"/>
                <a:cs typeface="Lato Regular"/>
              </a:endParaRPr>
            </a:p>
          </p:txBody>
        </p:sp>
        <p:sp>
          <p:nvSpPr>
            <p:cNvPr id="59" name="TextBox 58"/>
            <p:cNvSpPr txBox="1"/>
            <p:nvPr/>
          </p:nvSpPr>
          <p:spPr>
            <a:xfrm>
              <a:off x="8317718" y="8775012"/>
              <a:ext cx="2549227" cy="1600438"/>
            </a:xfrm>
            <a:prstGeom prst="rect">
              <a:avLst/>
            </a:prstGeom>
            <a:noFill/>
          </p:spPr>
          <p:txBody>
            <a:bodyPr wrap="none" rtlCol="0">
              <a:spAutoFit/>
            </a:bodyPr>
            <a:lstStyle/>
            <a:p>
              <a:r>
                <a:rPr lang="en-GB" sz="3300" dirty="0">
                  <a:solidFill>
                    <a:srgbClr val="70AD47"/>
                  </a:solidFill>
                  <a:latin typeface="VAGRounded LT Light" panose="02000403040000020004" pitchFamily="2" charset="0"/>
                </a:rPr>
                <a:t>5A 2</a:t>
              </a:r>
            </a:p>
          </p:txBody>
        </p:sp>
      </p:grpSp>
      <p:grpSp>
        <p:nvGrpSpPr>
          <p:cNvPr id="12" name="Group 7"/>
          <p:cNvGrpSpPr/>
          <p:nvPr/>
        </p:nvGrpSpPr>
        <p:grpSpPr>
          <a:xfrm>
            <a:off x="4810748" y="3082346"/>
            <a:ext cx="1610249" cy="1109237"/>
            <a:chOff x="12825521" y="7401441"/>
            <a:chExt cx="4295115" cy="2957961"/>
          </a:xfrm>
        </p:grpSpPr>
        <p:sp>
          <p:nvSpPr>
            <p:cNvPr id="41" name="TextBox 40"/>
            <p:cNvSpPr txBox="1"/>
            <p:nvPr/>
          </p:nvSpPr>
          <p:spPr>
            <a:xfrm>
              <a:off x="13821588" y="7401441"/>
              <a:ext cx="1749618" cy="523205"/>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Values Led</a:t>
              </a:r>
              <a:endParaRPr lang="id-ID" sz="1050" dirty="0">
                <a:solidFill>
                  <a:prstClr val="black"/>
                </a:solidFill>
                <a:latin typeface="VAGRounded LT Light" panose="02000403040000020004" pitchFamily="2" charset="0"/>
                <a:cs typeface="Lato Regular"/>
              </a:endParaRPr>
            </a:p>
          </p:txBody>
        </p:sp>
        <p:sp>
          <p:nvSpPr>
            <p:cNvPr id="60" name="TextBox 59"/>
            <p:cNvSpPr txBox="1"/>
            <p:nvPr/>
          </p:nvSpPr>
          <p:spPr>
            <a:xfrm>
              <a:off x="12825521" y="8758967"/>
              <a:ext cx="4295115" cy="1600435"/>
            </a:xfrm>
            <a:prstGeom prst="rect">
              <a:avLst/>
            </a:prstGeom>
            <a:noFill/>
          </p:spPr>
          <p:txBody>
            <a:bodyPr wrap="none" rtlCol="0">
              <a:spAutoFit/>
            </a:bodyPr>
            <a:lstStyle/>
            <a:p>
              <a:r>
                <a:rPr lang="en-GB" sz="3300" dirty="0">
                  <a:solidFill>
                    <a:srgbClr val="5B9BD5"/>
                  </a:solidFill>
                  <a:latin typeface="VAGRounded LT Light" panose="02000403040000020004" pitchFamily="2" charset="0"/>
                </a:rPr>
                <a:t>8 Values</a:t>
              </a:r>
            </a:p>
          </p:txBody>
        </p:sp>
      </p:grpSp>
      <p:grpSp>
        <p:nvGrpSpPr>
          <p:cNvPr id="13" name="Group 9"/>
          <p:cNvGrpSpPr/>
          <p:nvPr/>
        </p:nvGrpSpPr>
        <p:grpSpPr>
          <a:xfrm>
            <a:off x="6948742" y="3090038"/>
            <a:ext cx="1039067" cy="1101560"/>
            <a:chOff x="18528452" y="7421911"/>
            <a:chExt cx="2771563" cy="2937493"/>
          </a:xfrm>
        </p:grpSpPr>
        <p:sp>
          <p:nvSpPr>
            <p:cNvPr id="42" name="TextBox 41"/>
            <p:cNvSpPr txBox="1"/>
            <p:nvPr/>
          </p:nvSpPr>
          <p:spPr>
            <a:xfrm>
              <a:off x="19254128" y="7421911"/>
              <a:ext cx="911561" cy="523205"/>
            </a:xfrm>
            <a:prstGeom prst="rect">
              <a:avLst/>
            </a:prstGeom>
            <a:noFill/>
          </p:spPr>
          <p:txBody>
            <a:bodyPr wrap="none" lIns="34283" tIns="17142" rIns="34283" bIns="17142" rtlCol="0">
              <a:spAutoFit/>
            </a:bodyPr>
            <a:lstStyle/>
            <a:p>
              <a:pPr algn="ctr"/>
              <a:r>
                <a:rPr lang="en-GB" sz="1050" dirty="0">
                  <a:solidFill>
                    <a:prstClr val="black"/>
                  </a:solidFill>
                  <a:latin typeface="VAGRounded LT Light" panose="02000403040000020004" pitchFamily="2" charset="0"/>
                  <a:cs typeface="Lato Regular"/>
                </a:rPr>
                <a:t>Fleet</a:t>
              </a:r>
              <a:endParaRPr lang="id-ID" sz="675" dirty="0">
                <a:solidFill>
                  <a:prstClr val="black"/>
                </a:solidFill>
                <a:latin typeface="VAGRounded LT Light" panose="02000403040000020004" pitchFamily="2" charset="0"/>
                <a:cs typeface="Lato Regular"/>
              </a:endParaRPr>
            </a:p>
          </p:txBody>
        </p:sp>
        <p:sp>
          <p:nvSpPr>
            <p:cNvPr id="62" name="TextBox 61"/>
            <p:cNvSpPr txBox="1"/>
            <p:nvPr/>
          </p:nvSpPr>
          <p:spPr>
            <a:xfrm>
              <a:off x="18528452" y="8758967"/>
              <a:ext cx="2771563" cy="1600437"/>
            </a:xfrm>
            <a:prstGeom prst="rect">
              <a:avLst/>
            </a:prstGeom>
            <a:noFill/>
          </p:spPr>
          <p:txBody>
            <a:bodyPr wrap="none" rtlCol="0">
              <a:spAutoFit/>
            </a:bodyPr>
            <a:lstStyle/>
            <a:p>
              <a:r>
                <a:rPr lang="en-GB" sz="3300" dirty="0">
                  <a:solidFill>
                    <a:srgbClr val="ED7D31"/>
                  </a:solidFill>
                  <a:latin typeface="VAGRounded LT Light" panose="02000403040000020004" pitchFamily="2" charset="0"/>
                </a:rPr>
                <a:t>450+</a:t>
              </a:r>
            </a:p>
          </p:txBody>
        </p:sp>
      </p:grpSp>
      <p:sp>
        <p:nvSpPr>
          <p:cNvPr id="11" name="AutoShape 2" descr="https://secure.bestcompanies.co.uk/Images/BCG/134/Logos/bd720750-84f4-44d2-b8f2-0194bf461913Logo.jpg"/>
          <p:cNvSpPr>
            <a:spLocks noChangeAspect="1" noChangeArrowheads="1"/>
          </p:cNvSpPr>
          <p:nvPr/>
        </p:nvSpPr>
        <p:spPr bwMode="auto">
          <a:xfrm>
            <a:off x="60707" y="-54125"/>
            <a:ext cx="114270"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4283" tIns="17142" rIns="34283" bIns="17142" numCol="1" anchor="t" anchorCtr="0" compatLnSpc="1">
            <a:prstTxWarp prst="textNoShape">
              <a:avLst/>
            </a:prstTxWarp>
          </a:bodyPr>
          <a:lstStyle/>
          <a:p>
            <a:endParaRPr lang="en-GB" sz="675" dirty="0">
              <a:solidFill>
                <a:prstClr val="black"/>
              </a:solidFill>
              <a:latin typeface="VAGRounded LT Light" panose="02000403040000020004" pitchFamily="2" charset="0"/>
            </a:endParaRPr>
          </a:p>
        </p:txBody>
      </p:sp>
      <p:sp>
        <p:nvSpPr>
          <p:cNvPr id="14" name="Rectangle 13">
            <a:extLst>
              <a:ext uri="{FF2B5EF4-FFF2-40B4-BE49-F238E27FC236}">
                <a16:creationId xmlns:a16="http://schemas.microsoft.com/office/drawing/2014/main" id="{9DE34318-C341-C9CE-8B9C-57EC267C60EA}"/>
              </a:ext>
            </a:extLst>
          </p:cNvPr>
          <p:cNvSpPr/>
          <p:nvPr/>
        </p:nvSpPr>
        <p:spPr>
          <a:xfrm>
            <a:off x="7317" y="20877"/>
            <a:ext cx="9144000" cy="346249"/>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6628C02F-7B7F-1DA6-99E7-74212DEFC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37404" y="64919"/>
            <a:ext cx="1083068" cy="274583"/>
          </a:xfrm>
          <a:prstGeom prst="rect">
            <a:avLst/>
          </a:prstGeom>
        </p:spPr>
      </p:pic>
      <p:sp>
        <p:nvSpPr>
          <p:cNvPr id="16" name="Rectangle 15">
            <a:extLst>
              <a:ext uri="{FF2B5EF4-FFF2-40B4-BE49-F238E27FC236}">
                <a16:creationId xmlns:a16="http://schemas.microsoft.com/office/drawing/2014/main" id="{F056AC5E-FBA7-F70B-1F5C-4C8C6655C74E}"/>
              </a:ext>
            </a:extLst>
          </p:cNvPr>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277209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1" cy="62073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sp>
        <p:nvSpPr>
          <p:cNvPr id="9" name="TextBox 8"/>
          <p:cNvSpPr txBox="1"/>
          <p:nvPr/>
        </p:nvSpPr>
        <p:spPr>
          <a:xfrm>
            <a:off x="520785" y="59125"/>
            <a:ext cx="1530935" cy="461665"/>
          </a:xfrm>
          <a:prstGeom prst="rect">
            <a:avLst/>
          </a:prstGeom>
          <a:noFill/>
        </p:spPr>
        <p:txBody>
          <a:bodyPr wrap="square" rtlCol="0">
            <a:spAutoFit/>
          </a:bodyPr>
          <a:lstStyle/>
          <a:p>
            <a:endParaRPr lang="en-GB" sz="2400" dirty="0">
              <a:solidFill>
                <a:schemeClr val="bg1"/>
              </a:solidFill>
            </a:endParaRPr>
          </a:p>
        </p:txBody>
      </p:sp>
      <p:sp>
        <p:nvSpPr>
          <p:cNvPr id="3" name="TextBox 2">
            <a:extLst>
              <a:ext uri="{FF2B5EF4-FFF2-40B4-BE49-F238E27FC236}">
                <a16:creationId xmlns:a16="http://schemas.microsoft.com/office/drawing/2014/main" id="{CFA3D422-5F81-B65F-EBD5-541903244661}"/>
              </a:ext>
            </a:extLst>
          </p:cNvPr>
          <p:cNvSpPr txBox="1"/>
          <p:nvPr/>
        </p:nvSpPr>
        <p:spPr>
          <a:xfrm>
            <a:off x="2520203" y="771550"/>
            <a:ext cx="2423365" cy="1200329"/>
          </a:xfrm>
          <a:prstGeom prst="rect">
            <a:avLst/>
          </a:prstGeom>
          <a:noFill/>
        </p:spPr>
        <p:txBody>
          <a:bodyPr wrap="square">
            <a:spAutoFit/>
          </a:bodyPr>
          <a:lstStyle/>
          <a:p>
            <a:endParaRPr lang="en-GB" b="1" dirty="0">
              <a:solidFill>
                <a:srgbClr val="800000"/>
              </a:solidFill>
              <a:cs typeface="Calibri"/>
            </a:endParaRPr>
          </a:p>
          <a:p>
            <a:endParaRPr lang="en-GB" b="1" dirty="0">
              <a:solidFill>
                <a:srgbClr val="800000"/>
              </a:solidFill>
              <a:cs typeface="Calibri"/>
            </a:endParaRPr>
          </a:p>
          <a:p>
            <a:endParaRPr lang="en-GB" b="1" dirty="0">
              <a:solidFill>
                <a:srgbClr val="800000"/>
              </a:solidFill>
              <a:latin typeface="Calibri"/>
              <a:cs typeface="Calibri"/>
            </a:endParaRPr>
          </a:p>
          <a:p>
            <a:endParaRPr lang="en-GB" b="1" dirty="0">
              <a:solidFill>
                <a:srgbClr val="800000"/>
              </a:solidFill>
              <a:latin typeface="Calibri"/>
              <a:cs typeface="Calibri"/>
            </a:endParaRPr>
          </a:p>
        </p:txBody>
      </p:sp>
      <p:graphicFrame>
        <p:nvGraphicFramePr>
          <p:cNvPr id="2" name="Table 12">
            <a:extLst>
              <a:ext uri="{FF2B5EF4-FFF2-40B4-BE49-F238E27FC236}">
                <a16:creationId xmlns:a16="http://schemas.microsoft.com/office/drawing/2014/main" id="{1BD6A849-41CF-08EE-BEBF-D1E9898E1E05}"/>
              </a:ext>
            </a:extLst>
          </p:cNvPr>
          <p:cNvGraphicFramePr>
            <a:graphicFrameLocks noGrp="1"/>
          </p:cNvGraphicFramePr>
          <p:nvPr>
            <p:extLst>
              <p:ext uri="{D42A27DB-BD31-4B8C-83A1-F6EECF244321}">
                <p14:modId xmlns:p14="http://schemas.microsoft.com/office/powerpoint/2010/main" val="4081240844"/>
              </p:ext>
            </p:extLst>
          </p:nvPr>
        </p:nvGraphicFramePr>
        <p:xfrm>
          <a:off x="1524000" y="638937"/>
          <a:ext cx="6096000" cy="51983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476753370"/>
                    </a:ext>
                  </a:extLst>
                </a:gridCol>
              </a:tblGrid>
              <a:tr h="519832">
                <a:tc>
                  <a:txBody>
                    <a:bodyPr/>
                    <a:lstStyle/>
                    <a:p>
                      <a:r>
                        <a:rPr lang="en-GB" dirty="0">
                          <a:solidFill>
                            <a:schemeClr val="accent2"/>
                          </a:solidFill>
                        </a:rPr>
                        <a:t>                                    </a:t>
                      </a:r>
                    </a:p>
                  </a:txBody>
                  <a:tcPr>
                    <a:noFill/>
                  </a:tcPr>
                </a:tc>
                <a:extLst>
                  <a:ext uri="{0D108BD9-81ED-4DB2-BD59-A6C34878D82A}">
                    <a16:rowId xmlns:a16="http://schemas.microsoft.com/office/drawing/2014/main" val="1609195594"/>
                  </a:ext>
                </a:extLst>
              </a:tr>
            </a:tbl>
          </a:graphicData>
        </a:graphic>
      </p:graphicFrame>
      <p:grpSp>
        <p:nvGrpSpPr>
          <p:cNvPr id="8" name="Group 7">
            <a:extLst>
              <a:ext uri="{FF2B5EF4-FFF2-40B4-BE49-F238E27FC236}">
                <a16:creationId xmlns:a16="http://schemas.microsoft.com/office/drawing/2014/main" id="{51FF4D6E-19DA-9F13-182A-EA1AA9D344D5}"/>
              </a:ext>
            </a:extLst>
          </p:cNvPr>
          <p:cNvGrpSpPr/>
          <p:nvPr/>
        </p:nvGrpSpPr>
        <p:grpSpPr>
          <a:xfrm>
            <a:off x="478178" y="1378603"/>
            <a:ext cx="1717557" cy="1409171"/>
            <a:chOff x="431800" y="1368650"/>
            <a:chExt cx="1908175" cy="1437888"/>
          </a:xfrm>
        </p:grpSpPr>
        <p:sp>
          <p:nvSpPr>
            <p:cNvPr id="10" name="TextBox 9">
              <a:extLst>
                <a:ext uri="{FF2B5EF4-FFF2-40B4-BE49-F238E27FC236}">
                  <a16:creationId xmlns:a16="http://schemas.microsoft.com/office/drawing/2014/main" id="{3B0ECEDB-BE4A-3AEA-994D-A1615638742F}"/>
                </a:ext>
              </a:extLst>
            </p:cNvPr>
            <p:cNvSpPr txBox="1"/>
            <p:nvPr/>
          </p:nvSpPr>
          <p:spPr>
            <a:xfrm>
              <a:off x="431800" y="2138091"/>
              <a:ext cx="1908175" cy="307777"/>
            </a:xfrm>
            <a:prstGeom prst="rect">
              <a:avLst/>
            </a:prstGeom>
            <a:noFill/>
          </p:spPr>
          <p:txBody>
            <a:bodyPr wrap="square" lIns="0" tIns="0" rIns="0" b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cs typeface="Arial" panose="020B0604020202020204" pitchFamily="34" charset="0"/>
                </a:rPr>
                <a:t>years</a:t>
              </a:r>
            </a:p>
          </p:txBody>
        </p:sp>
        <p:sp>
          <p:nvSpPr>
            <p:cNvPr id="11" name="TextBox 10">
              <a:extLst>
                <a:ext uri="{FF2B5EF4-FFF2-40B4-BE49-F238E27FC236}">
                  <a16:creationId xmlns:a16="http://schemas.microsoft.com/office/drawing/2014/main" id="{6A864592-DF94-CEE5-7186-6E6542204483}"/>
                </a:ext>
              </a:extLst>
            </p:cNvPr>
            <p:cNvSpPr txBox="1"/>
            <p:nvPr/>
          </p:nvSpPr>
          <p:spPr>
            <a:xfrm>
              <a:off x="431801" y="1368650"/>
              <a:ext cx="1908174" cy="923330"/>
            </a:xfrm>
            <a:prstGeom prst="rect">
              <a:avLst/>
            </a:prstGeom>
            <a:noFill/>
          </p:spPr>
          <p:txBody>
            <a:bodyPr wrap="square" lIns="0" tIns="0" rIns="0" b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6000" b="1" i="0" u="none" strike="noStrike" kern="0" cap="none" spc="0" normalizeH="0" baseline="0" noProof="0" dirty="0">
                  <a:ln>
                    <a:noFill/>
                  </a:ln>
                  <a:solidFill>
                    <a:srgbClr val="25BC9E"/>
                  </a:solidFill>
                  <a:effectLst/>
                  <a:uLnTx/>
                  <a:uFillTx/>
                </a:rPr>
                <a:t>5</a:t>
              </a:r>
              <a:endParaRPr kumimoji="0" lang="en-GB" sz="6000" b="0" i="0" u="none" strike="noStrike" kern="0" cap="none" spc="0" normalizeH="0" baseline="0" noProof="0" dirty="0">
                <a:ln>
                  <a:noFill/>
                </a:ln>
                <a:solidFill>
                  <a:srgbClr val="25BC9E"/>
                </a:solidFill>
                <a:effectLst/>
                <a:uLnTx/>
                <a:uFillTx/>
              </a:endParaRPr>
            </a:p>
          </p:txBody>
        </p:sp>
        <p:pic>
          <p:nvPicPr>
            <p:cNvPr id="12" name="Graphic 11">
              <a:extLst>
                <a:ext uri="{FF2B5EF4-FFF2-40B4-BE49-F238E27FC236}">
                  <a16:creationId xmlns:a16="http://schemas.microsoft.com/office/drawing/2014/main" id="{DD72B8BF-D00F-98B3-4A26-E16ACA1195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903" y="1469643"/>
              <a:ext cx="1579967" cy="1336895"/>
            </a:xfrm>
            <a:prstGeom prst="rect">
              <a:avLst/>
            </a:prstGeom>
          </p:spPr>
        </p:pic>
      </p:grpSp>
      <p:pic>
        <p:nvPicPr>
          <p:cNvPr id="13" name="Picture 12" descr="A close-up of hands shaking&#10;&#10;Description automatically generated with medium confidence">
            <a:extLst>
              <a:ext uri="{FF2B5EF4-FFF2-40B4-BE49-F238E27FC236}">
                <a16:creationId xmlns:a16="http://schemas.microsoft.com/office/drawing/2014/main" id="{C9BFFF9E-31F0-FF2D-98C4-8A32D607BF1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55776" y="2955163"/>
            <a:ext cx="2095500" cy="1549400"/>
          </a:xfrm>
          <a:prstGeom prst="rect">
            <a:avLst/>
          </a:prstGeom>
        </p:spPr>
      </p:pic>
      <p:grpSp>
        <p:nvGrpSpPr>
          <p:cNvPr id="14" name="Group 13">
            <a:extLst>
              <a:ext uri="{FF2B5EF4-FFF2-40B4-BE49-F238E27FC236}">
                <a16:creationId xmlns:a16="http://schemas.microsoft.com/office/drawing/2014/main" id="{1A3BA169-D825-7D31-D1E7-8CE95B375129}"/>
              </a:ext>
            </a:extLst>
          </p:cNvPr>
          <p:cNvGrpSpPr/>
          <p:nvPr/>
        </p:nvGrpSpPr>
        <p:grpSpPr>
          <a:xfrm>
            <a:off x="5015697" y="1247360"/>
            <a:ext cx="4020799" cy="3257203"/>
            <a:chOff x="4187327" y="711960"/>
            <a:chExt cx="4356057" cy="3710102"/>
          </a:xfrm>
        </p:grpSpPr>
        <p:pic>
          <p:nvPicPr>
            <p:cNvPr id="15" name="Graphic 14">
              <a:extLst>
                <a:ext uri="{FF2B5EF4-FFF2-40B4-BE49-F238E27FC236}">
                  <a16:creationId xmlns:a16="http://schemas.microsoft.com/office/drawing/2014/main" id="{7E0A1BFB-57B1-C2C4-7545-6987505A344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187327" y="711960"/>
              <a:ext cx="4356057" cy="3710102"/>
            </a:xfrm>
            <a:prstGeom prst="rect">
              <a:avLst/>
            </a:prstGeom>
          </p:spPr>
        </p:pic>
        <p:pic>
          <p:nvPicPr>
            <p:cNvPr id="16" name="Picture 15" descr="A black and white logo&#10;&#10;Description automatically generated with low confidence">
              <a:extLst>
                <a:ext uri="{FF2B5EF4-FFF2-40B4-BE49-F238E27FC236}">
                  <a16:creationId xmlns:a16="http://schemas.microsoft.com/office/drawing/2014/main" id="{E636173B-7CC1-6023-B607-4756F373B7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9711" y="3664790"/>
              <a:ext cx="1867717" cy="690180"/>
            </a:xfrm>
            <a:prstGeom prst="rect">
              <a:avLst/>
            </a:prstGeom>
          </p:spPr>
        </p:pic>
      </p:grpSp>
      <p:pic>
        <p:nvPicPr>
          <p:cNvPr id="17" name="Picture 16" descr="A black and white logo&#10;&#10;Description automatically generated with low confidence">
            <a:extLst>
              <a:ext uri="{FF2B5EF4-FFF2-40B4-BE49-F238E27FC236}">
                <a16:creationId xmlns:a16="http://schemas.microsoft.com/office/drawing/2014/main" id="{BF89D636-1FF5-D338-4022-057B21CBCD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29463" y="1176971"/>
            <a:ext cx="2274042" cy="1022822"/>
          </a:xfrm>
          <a:prstGeom prst="rect">
            <a:avLst/>
          </a:prstGeom>
          <a:solidFill>
            <a:schemeClr val="accent1">
              <a:lumMod val="50000"/>
            </a:schemeClr>
          </a:solidFill>
        </p:spPr>
      </p:pic>
      <p:sp>
        <p:nvSpPr>
          <p:cNvPr id="18" name="Rectangle 17">
            <a:extLst>
              <a:ext uri="{FF2B5EF4-FFF2-40B4-BE49-F238E27FC236}">
                <a16:creationId xmlns:a16="http://schemas.microsoft.com/office/drawing/2014/main" id="{E0B497D3-3205-D4B8-F2F7-8A229BA46550}"/>
              </a:ext>
            </a:extLst>
          </p:cNvPr>
          <p:cNvSpPr/>
          <p:nvPr/>
        </p:nvSpPr>
        <p:spPr>
          <a:xfrm>
            <a:off x="976915" y="2199792"/>
            <a:ext cx="720080" cy="301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ighlight>
                  <a:srgbClr val="008080"/>
                </a:highlight>
              </a:rPr>
              <a:t>Years</a:t>
            </a:r>
          </a:p>
        </p:txBody>
      </p:sp>
      <p:sp>
        <p:nvSpPr>
          <p:cNvPr id="6" name="TextBox 5">
            <a:extLst>
              <a:ext uri="{FF2B5EF4-FFF2-40B4-BE49-F238E27FC236}">
                <a16:creationId xmlns:a16="http://schemas.microsoft.com/office/drawing/2014/main" id="{018DF2A1-6B10-137F-16ED-5D2286E31573}"/>
              </a:ext>
            </a:extLst>
          </p:cNvPr>
          <p:cNvSpPr txBox="1"/>
          <p:nvPr/>
        </p:nvSpPr>
        <p:spPr>
          <a:xfrm>
            <a:off x="505596" y="51471"/>
            <a:ext cx="2194195" cy="461665"/>
          </a:xfrm>
          <a:prstGeom prst="rect">
            <a:avLst/>
          </a:prstGeom>
          <a:noFill/>
        </p:spPr>
        <p:txBody>
          <a:bodyPr wrap="square" rtlCol="0">
            <a:spAutoFit/>
          </a:bodyPr>
          <a:lstStyle/>
          <a:p>
            <a:r>
              <a:rPr lang="en-GB" sz="2400" dirty="0">
                <a:solidFill>
                  <a:schemeClr val="bg1"/>
                </a:solidFill>
              </a:rPr>
              <a:t>Hallfiled X115</a:t>
            </a:r>
          </a:p>
        </p:txBody>
      </p:sp>
    </p:spTree>
    <p:extLst>
      <p:ext uri="{BB962C8B-B14F-4D97-AF65-F5344CB8AC3E}">
        <p14:creationId xmlns:p14="http://schemas.microsoft.com/office/powerpoint/2010/main" val="161775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27584" y="1995686"/>
            <a:ext cx="6192687" cy="1384995"/>
          </a:xfrm>
          <a:prstGeom prst="rect">
            <a:avLst/>
          </a:prstGeom>
          <a:noFill/>
        </p:spPr>
        <p:txBody>
          <a:bodyPr wrap="square" rtlCol="0">
            <a:spAutoFit/>
          </a:bodyPr>
          <a:lstStyle/>
          <a:p>
            <a:r>
              <a:rPr lang="en-GB" sz="2800" dirty="0">
                <a:solidFill>
                  <a:schemeClr val="bg1"/>
                </a:solidFill>
                <a:latin typeface="Calibri Light" panose="020F0302020204030204" pitchFamily="34" charset="0"/>
              </a:rPr>
              <a:t>Hallfield Presentation</a:t>
            </a:r>
          </a:p>
          <a:p>
            <a:r>
              <a:rPr lang="en-GB" sz="2800" dirty="0">
                <a:solidFill>
                  <a:schemeClr val="bg1"/>
                </a:solidFill>
                <a:latin typeface="Calibri Light" panose="020F0302020204030204" pitchFamily="34" charset="0"/>
              </a:rPr>
              <a:t>26.06.2023</a:t>
            </a:r>
          </a:p>
          <a:p>
            <a:r>
              <a:rPr lang="en-GB" sz="2800" b="1" i="1" dirty="0">
                <a:solidFill>
                  <a:schemeClr val="bg1"/>
                </a:solidFill>
                <a:latin typeface="Calibri Light" panose="020F0302020204030204" pitchFamily="34" charset="0"/>
              </a:rPr>
              <a:t>Marc Jeffrey</a:t>
            </a:r>
            <a:endParaRPr lang="en-GB" sz="2800" dirty="0">
              <a:solidFill>
                <a:schemeClr val="bg1"/>
              </a:solidFill>
              <a:latin typeface="Calibri Light" panose="020F0302020204030204"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9594" y="3507854"/>
            <a:ext cx="1834854" cy="985933"/>
          </a:xfrm>
          <a:prstGeom prst="rect">
            <a:avLst/>
          </a:prstGeom>
        </p:spPr>
      </p:pic>
      <p:pic>
        <p:nvPicPr>
          <p:cNvPr id="3" name="Picture 2">
            <a:extLst>
              <a:ext uri="{FF2B5EF4-FFF2-40B4-BE49-F238E27FC236}">
                <a16:creationId xmlns:a16="http://schemas.microsoft.com/office/drawing/2014/main" id="{CA50E172-F774-1A3E-6CAA-E9F4912816F3}"/>
              </a:ext>
            </a:extLst>
          </p:cNvPr>
          <p:cNvPicPr>
            <a:picLocks noChangeAspect="1"/>
          </p:cNvPicPr>
          <p:nvPr/>
        </p:nvPicPr>
        <p:blipFill>
          <a:blip r:embed="rId3"/>
          <a:stretch>
            <a:fillRect/>
          </a:stretch>
        </p:blipFill>
        <p:spPr>
          <a:xfrm>
            <a:off x="0" y="-26420"/>
            <a:ext cx="9208259" cy="5169920"/>
          </a:xfrm>
          <a:prstGeom prst="rect">
            <a:avLst/>
          </a:prstGeom>
        </p:spPr>
      </p:pic>
      <p:sp>
        <p:nvSpPr>
          <p:cNvPr id="26" name="Rectangle 25"/>
          <p:cNvSpPr/>
          <p:nvPr/>
        </p:nvSpPr>
        <p:spPr>
          <a:xfrm>
            <a:off x="0" y="-26420"/>
            <a:ext cx="9208259" cy="5046442"/>
          </a:xfrm>
          <a:prstGeom prst="rect">
            <a:avLst/>
          </a:prstGeom>
          <a:solidFill>
            <a:srgbClr val="800000">
              <a:alpha val="47000"/>
            </a:srgb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TextBox 3">
            <a:extLst>
              <a:ext uri="{FF2B5EF4-FFF2-40B4-BE49-F238E27FC236}">
                <a16:creationId xmlns:a16="http://schemas.microsoft.com/office/drawing/2014/main" id="{3958FA3F-22FB-2AD9-7291-B077E05A8C62}"/>
              </a:ext>
            </a:extLst>
          </p:cNvPr>
          <p:cNvSpPr txBox="1"/>
          <p:nvPr/>
        </p:nvSpPr>
        <p:spPr>
          <a:xfrm>
            <a:off x="2830048" y="2363032"/>
            <a:ext cx="6192687" cy="584775"/>
          </a:xfrm>
          <a:prstGeom prst="rect">
            <a:avLst/>
          </a:prstGeom>
          <a:noFill/>
        </p:spPr>
        <p:txBody>
          <a:bodyPr wrap="square" rtlCol="0">
            <a:spAutoFit/>
          </a:bodyPr>
          <a:lstStyle/>
          <a:p>
            <a:r>
              <a:rPr lang="en-GB" sz="3200" dirty="0">
                <a:solidFill>
                  <a:schemeClr val="bg1"/>
                </a:solidFill>
                <a:latin typeface="Calibri Light" panose="020F0302020204030204" pitchFamily="34" charset="0"/>
              </a:rPr>
              <a:t>Hallfield Estate </a:t>
            </a:r>
          </a:p>
        </p:txBody>
      </p:sp>
      <p:pic>
        <p:nvPicPr>
          <p:cNvPr id="6" name="Picture 5">
            <a:extLst>
              <a:ext uri="{FF2B5EF4-FFF2-40B4-BE49-F238E27FC236}">
                <a16:creationId xmlns:a16="http://schemas.microsoft.com/office/drawing/2014/main" id="{2DC32F58-E3EE-DE14-5D3C-2CE453252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994" y="3660254"/>
            <a:ext cx="1834854" cy="985933"/>
          </a:xfrm>
          <a:prstGeom prst="rect">
            <a:avLst/>
          </a:prstGeom>
        </p:spPr>
      </p:pic>
    </p:spTree>
    <p:extLst>
      <p:ext uri="{BB962C8B-B14F-4D97-AF65-F5344CB8AC3E}">
        <p14:creationId xmlns:p14="http://schemas.microsoft.com/office/powerpoint/2010/main" val="39969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sp>
        <p:nvSpPr>
          <p:cNvPr id="3" name="TextBox 2">
            <a:extLst>
              <a:ext uri="{FF2B5EF4-FFF2-40B4-BE49-F238E27FC236}">
                <a16:creationId xmlns:a16="http://schemas.microsoft.com/office/drawing/2014/main" id="{CFA3D422-5F81-B65F-EBD5-541903244661}"/>
              </a:ext>
            </a:extLst>
          </p:cNvPr>
          <p:cNvSpPr txBox="1"/>
          <p:nvPr/>
        </p:nvSpPr>
        <p:spPr>
          <a:xfrm>
            <a:off x="323528" y="536945"/>
            <a:ext cx="4580164" cy="1200329"/>
          </a:xfrm>
          <a:prstGeom prst="rect">
            <a:avLst/>
          </a:prstGeom>
          <a:noFill/>
        </p:spPr>
        <p:txBody>
          <a:bodyPr wrap="square">
            <a:spAutoFit/>
          </a:bodyPr>
          <a:lstStyle/>
          <a:p>
            <a:endParaRPr lang="en-GB" b="1" dirty="0">
              <a:solidFill>
                <a:srgbClr val="800000"/>
              </a:solidFill>
              <a:cs typeface="Calibri"/>
            </a:endParaRPr>
          </a:p>
          <a:p>
            <a:endParaRPr lang="en-GB" b="1" dirty="0">
              <a:solidFill>
                <a:srgbClr val="800000"/>
              </a:solidFill>
              <a:cs typeface="Calibri"/>
            </a:endParaRPr>
          </a:p>
          <a:p>
            <a:endParaRPr lang="en-GB" b="1" dirty="0">
              <a:solidFill>
                <a:srgbClr val="800000"/>
              </a:solidFill>
              <a:latin typeface="Calibri"/>
              <a:cs typeface="Calibri"/>
            </a:endParaRPr>
          </a:p>
          <a:p>
            <a:endParaRPr lang="en-GB" b="1" dirty="0">
              <a:solidFill>
                <a:srgbClr val="800000"/>
              </a:solidFill>
              <a:latin typeface="Calibri"/>
              <a:cs typeface="Calibri"/>
            </a:endParaRPr>
          </a:p>
        </p:txBody>
      </p:sp>
      <p:graphicFrame>
        <p:nvGraphicFramePr>
          <p:cNvPr id="2" name="Table 12">
            <a:extLst>
              <a:ext uri="{FF2B5EF4-FFF2-40B4-BE49-F238E27FC236}">
                <a16:creationId xmlns:a16="http://schemas.microsoft.com/office/drawing/2014/main" id="{1BD6A849-41CF-08EE-BEBF-D1E9898E1E05}"/>
              </a:ext>
            </a:extLst>
          </p:cNvPr>
          <p:cNvGraphicFramePr>
            <a:graphicFrameLocks noGrp="1"/>
          </p:cNvGraphicFramePr>
          <p:nvPr>
            <p:extLst>
              <p:ext uri="{D42A27DB-BD31-4B8C-83A1-F6EECF244321}">
                <p14:modId xmlns:p14="http://schemas.microsoft.com/office/powerpoint/2010/main" val="300666526"/>
              </p:ext>
            </p:extLst>
          </p:nvPr>
        </p:nvGraphicFramePr>
        <p:xfrm>
          <a:off x="467544" y="638937"/>
          <a:ext cx="4176464" cy="519832"/>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1476753370"/>
                    </a:ext>
                  </a:extLst>
                </a:gridCol>
              </a:tblGrid>
              <a:tr h="519832">
                <a:tc>
                  <a:txBody>
                    <a:bodyPr/>
                    <a:lstStyle/>
                    <a:p>
                      <a:r>
                        <a:rPr lang="en-GB" dirty="0">
                          <a:solidFill>
                            <a:schemeClr val="accent2"/>
                          </a:solidFill>
                        </a:rPr>
                        <a:t>      Scope of Works  Includes                      </a:t>
                      </a:r>
                    </a:p>
                  </a:txBody>
                  <a:tcPr>
                    <a:noFill/>
                  </a:tcPr>
                </a:tc>
                <a:extLst>
                  <a:ext uri="{0D108BD9-81ED-4DB2-BD59-A6C34878D82A}">
                    <a16:rowId xmlns:a16="http://schemas.microsoft.com/office/drawing/2014/main" val="1609195594"/>
                  </a:ext>
                </a:extLst>
              </a:tr>
            </a:tbl>
          </a:graphicData>
        </a:graphic>
      </p:graphicFrame>
      <p:pic>
        <p:nvPicPr>
          <p:cNvPr id="3074" name="Picture 2" descr="Hallfield Estate Bayswater W2 3 bed flat - £2,600 pcm (£600 pw)">
            <a:extLst>
              <a:ext uri="{FF2B5EF4-FFF2-40B4-BE49-F238E27FC236}">
                <a16:creationId xmlns:a16="http://schemas.microsoft.com/office/drawing/2014/main" id="{3007BAF8-9A51-B4B8-D634-54B933AF1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38937"/>
            <a:ext cx="4067944" cy="43422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5AF54E-181A-33F6-2744-F1AF13FB0B5A}"/>
              </a:ext>
            </a:extLst>
          </p:cNvPr>
          <p:cNvSpPr txBox="1"/>
          <p:nvPr/>
        </p:nvSpPr>
        <p:spPr>
          <a:xfrm>
            <a:off x="467544" y="987574"/>
            <a:ext cx="4325830" cy="3831818"/>
          </a:xfrm>
          <a:prstGeom prst="rect">
            <a:avLst/>
          </a:prstGeom>
          <a:noFill/>
        </p:spPr>
        <p:txBody>
          <a:bodyPr wrap="square" rtlCol="0">
            <a:spAutoFit/>
          </a:bodyPr>
          <a:lstStyle/>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Pre-condition surveys </a:t>
            </a:r>
          </a:p>
          <a:p>
            <a:pPr>
              <a:buClr>
                <a:schemeClr val="accent6">
                  <a:lumMod val="75000"/>
                </a:schemeClr>
              </a:buClr>
            </a:pPr>
            <a:r>
              <a:rPr lang="en-GB" sz="800" b="1" dirty="0">
                <a:solidFill>
                  <a:schemeClr val="accent6">
                    <a:lumMod val="75000"/>
                  </a:schemeClr>
                </a:solidFill>
              </a:rPr>
              <a:t> </a:t>
            </a: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Scaffolding</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Internal surveys</a:t>
            </a:r>
          </a:p>
          <a:p>
            <a:pPr>
              <a:buClr>
                <a:schemeClr val="accent6">
                  <a:lumMod val="75000"/>
                </a:schemeClr>
              </a:buClr>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External repairs and refurbishment</a:t>
            </a:r>
          </a:p>
          <a:p>
            <a:pPr>
              <a:buClr>
                <a:schemeClr val="accent6">
                  <a:lumMod val="75000"/>
                </a:schemeClr>
              </a:buClr>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Window replacements </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Communal door replacements (intake rooms) and front entrance doors (tenant flats with leaseholder opt-in)</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Installation of extract fans to kitchen and bathrooms of tenanted properties (leaseholder opt-in)</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Internal builders work in connection (BWIC) with door, window and fan installs </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Fire risk assessment works </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 External communal lighting </a:t>
            </a: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100" b="1" dirty="0">
                <a:solidFill>
                  <a:schemeClr val="accent6">
                    <a:lumMod val="75000"/>
                  </a:schemeClr>
                </a:solidFill>
              </a:rPr>
              <a:t> External decorations</a:t>
            </a:r>
            <a:endParaRPr lang="en-GB" sz="1100" b="1" dirty="0">
              <a:solidFill>
                <a:schemeClr val="accent6">
                  <a:lumMod val="75000"/>
                </a:schemeClr>
              </a:solidFill>
              <a:latin typeface="Calibri Light" panose="020F0302020204030204" pitchFamily="34" charset="0"/>
            </a:endParaRPr>
          </a:p>
        </p:txBody>
      </p:sp>
      <p:sp>
        <p:nvSpPr>
          <p:cNvPr id="6" name="TextBox 5">
            <a:extLst>
              <a:ext uri="{FF2B5EF4-FFF2-40B4-BE49-F238E27FC236}">
                <a16:creationId xmlns:a16="http://schemas.microsoft.com/office/drawing/2014/main" id="{BBC44AD2-B6D7-12D2-A001-1716E8A7E4B8}"/>
              </a:ext>
            </a:extLst>
          </p:cNvPr>
          <p:cNvSpPr txBox="1"/>
          <p:nvPr/>
        </p:nvSpPr>
        <p:spPr>
          <a:xfrm>
            <a:off x="505596" y="51471"/>
            <a:ext cx="2194195" cy="461665"/>
          </a:xfrm>
          <a:prstGeom prst="rect">
            <a:avLst/>
          </a:prstGeom>
          <a:noFill/>
        </p:spPr>
        <p:txBody>
          <a:bodyPr wrap="square" rtlCol="0">
            <a:spAutoFit/>
          </a:bodyPr>
          <a:lstStyle/>
          <a:p>
            <a:r>
              <a:rPr lang="en-GB" sz="2400" dirty="0">
                <a:solidFill>
                  <a:schemeClr val="bg1"/>
                </a:solidFill>
              </a:rPr>
              <a:t>Hallfiled X115</a:t>
            </a:r>
          </a:p>
        </p:txBody>
      </p:sp>
    </p:spTree>
    <p:extLst>
      <p:ext uri="{BB962C8B-B14F-4D97-AF65-F5344CB8AC3E}">
        <p14:creationId xmlns:p14="http://schemas.microsoft.com/office/powerpoint/2010/main" val="312310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graphicFrame>
        <p:nvGraphicFramePr>
          <p:cNvPr id="2" name="Table 12">
            <a:extLst>
              <a:ext uri="{FF2B5EF4-FFF2-40B4-BE49-F238E27FC236}">
                <a16:creationId xmlns:a16="http://schemas.microsoft.com/office/drawing/2014/main" id="{1BD6A849-41CF-08EE-BEBF-D1E9898E1E05}"/>
              </a:ext>
            </a:extLst>
          </p:cNvPr>
          <p:cNvGraphicFramePr>
            <a:graphicFrameLocks noGrp="1"/>
          </p:cNvGraphicFramePr>
          <p:nvPr>
            <p:extLst>
              <p:ext uri="{D42A27DB-BD31-4B8C-83A1-F6EECF244321}">
                <p14:modId xmlns:p14="http://schemas.microsoft.com/office/powerpoint/2010/main" val="460395781"/>
              </p:ext>
            </p:extLst>
          </p:nvPr>
        </p:nvGraphicFramePr>
        <p:xfrm>
          <a:off x="467544" y="638937"/>
          <a:ext cx="4176464" cy="519832"/>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1476753370"/>
                    </a:ext>
                  </a:extLst>
                </a:gridCol>
              </a:tblGrid>
              <a:tr h="519832">
                <a:tc>
                  <a:txBody>
                    <a:bodyPr/>
                    <a:lstStyle/>
                    <a:p>
                      <a:r>
                        <a:rPr lang="en-GB" dirty="0">
                          <a:solidFill>
                            <a:schemeClr val="accent2"/>
                          </a:solidFill>
                        </a:rPr>
                        <a:t>      Surveys and procurement</a:t>
                      </a:r>
                    </a:p>
                  </a:txBody>
                  <a:tcPr>
                    <a:noFill/>
                  </a:tcPr>
                </a:tc>
                <a:extLst>
                  <a:ext uri="{0D108BD9-81ED-4DB2-BD59-A6C34878D82A}">
                    <a16:rowId xmlns:a16="http://schemas.microsoft.com/office/drawing/2014/main" val="1609195594"/>
                  </a:ext>
                </a:extLst>
              </a:tr>
            </a:tbl>
          </a:graphicData>
        </a:graphic>
      </p:graphicFrame>
      <p:pic>
        <p:nvPicPr>
          <p:cNvPr id="3074" name="Picture 2" descr="Hallfield Estate Bayswater W2 3 bed flat - £2,600 pcm (£600 pw)">
            <a:extLst>
              <a:ext uri="{FF2B5EF4-FFF2-40B4-BE49-F238E27FC236}">
                <a16:creationId xmlns:a16="http://schemas.microsoft.com/office/drawing/2014/main" id="{3007BAF8-9A51-B4B8-D634-54B933AF1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38937"/>
            <a:ext cx="4067944" cy="4342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C44AD2-B6D7-12D2-A001-1716E8A7E4B8}"/>
              </a:ext>
            </a:extLst>
          </p:cNvPr>
          <p:cNvSpPr txBox="1"/>
          <p:nvPr/>
        </p:nvSpPr>
        <p:spPr>
          <a:xfrm>
            <a:off x="505596" y="51471"/>
            <a:ext cx="2194195" cy="461665"/>
          </a:xfrm>
          <a:prstGeom prst="rect">
            <a:avLst/>
          </a:prstGeom>
          <a:noFill/>
        </p:spPr>
        <p:txBody>
          <a:bodyPr wrap="square" rtlCol="0">
            <a:spAutoFit/>
          </a:bodyPr>
          <a:lstStyle/>
          <a:p>
            <a:r>
              <a:rPr lang="en-GB" sz="2400" dirty="0">
                <a:solidFill>
                  <a:schemeClr val="bg1"/>
                </a:solidFill>
              </a:rPr>
              <a:t>Hallfiled X115</a:t>
            </a:r>
          </a:p>
        </p:txBody>
      </p:sp>
      <p:sp>
        <p:nvSpPr>
          <p:cNvPr id="9" name="TextBox 8">
            <a:extLst>
              <a:ext uri="{FF2B5EF4-FFF2-40B4-BE49-F238E27FC236}">
                <a16:creationId xmlns:a16="http://schemas.microsoft.com/office/drawing/2014/main" id="{1F24F5E6-D253-3B0B-FCF6-33223E74B70A}"/>
              </a:ext>
            </a:extLst>
          </p:cNvPr>
          <p:cNvSpPr txBox="1"/>
          <p:nvPr/>
        </p:nvSpPr>
        <p:spPr>
          <a:xfrm>
            <a:off x="621283" y="995644"/>
            <a:ext cx="4325830" cy="4185761"/>
          </a:xfrm>
          <a:prstGeom prst="rect">
            <a:avLst/>
          </a:prstGeom>
          <a:noFill/>
        </p:spPr>
        <p:txBody>
          <a:bodyPr wrap="square" rtlCol="0">
            <a:spAutoFit/>
          </a:bodyPr>
          <a:lstStyle/>
          <a:p>
            <a:pPr>
              <a:buClr>
                <a:schemeClr val="accent6">
                  <a:lumMod val="75000"/>
                </a:schemeClr>
              </a:buClr>
            </a:pPr>
            <a:r>
              <a:rPr lang="en-GB" sz="800" b="1" dirty="0">
                <a:solidFill>
                  <a:schemeClr val="accent6">
                    <a:lumMod val="75000"/>
                  </a:schemeClr>
                </a:solidFill>
              </a:rPr>
              <a:t> </a:t>
            </a: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Attended site and  carried out a measured survey to the three blocks.</a:t>
            </a:r>
          </a:p>
          <a:p>
            <a:pPr>
              <a:buClr>
                <a:schemeClr val="accent6">
                  <a:lumMod val="75000"/>
                </a:schemeClr>
              </a:buClr>
            </a:pPr>
            <a:r>
              <a:rPr lang="en-GB" sz="1000" b="1" dirty="0">
                <a:solidFill>
                  <a:schemeClr val="accent6">
                    <a:lumMod val="75000"/>
                  </a:schemeClr>
                </a:solidFill>
              </a:rPr>
              <a:t>            </a:t>
            </a: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We produced elevation drawings &amp; submitted planning for all works that are involved. </a:t>
            </a:r>
          </a:p>
          <a:p>
            <a:pPr marL="285750" indent="-285750">
              <a:buClr>
                <a:schemeClr val="accent6">
                  <a:lumMod val="75000"/>
                </a:schemeClr>
              </a:buClr>
              <a:buFont typeface="Courier New" panose="02070309020205020404" pitchFamily="49" charset="0"/>
              <a:buChar char="o"/>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Scope surveys were also conducted to identify provisional areas of repairs to the external.</a:t>
            </a:r>
          </a:p>
          <a:p>
            <a:pPr marL="285750" indent="-285750">
              <a:buClr>
                <a:schemeClr val="accent6">
                  <a:lumMod val="75000"/>
                </a:schemeClr>
              </a:buClr>
              <a:buFont typeface="Courier New" panose="02070309020205020404" pitchFamily="49" charset="0"/>
              <a:buChar char="o"/>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These are based on the ground floor surveys we carried out.</a:t>
            </a:r>
          </a:p>
          <a:p>
            <a:pPr marL="285750" indent="-285750">
              <a:buClr>
                <a:schemeClr val="accent6">
                  <a:lumMod val="75000"/>
                </a:schemeClr>
              </a:buClr>
              <a:buFont typeface="Courier New" panose="02070309020205020404" pitchFamily="49" charset="0"/>
              <a:buChar char="o"/>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A further survey is required to confirm actual </a:t>
            </a:r>
            <a:r>
              <a:rPr lang="en-GB" sz="1000" dirty="0">
                <a:solidFill>
                  <a:schemeClr val="accent6">
                    <a:lumMod val="75000"/>
                  </a:schemeClr>
                </a:solidFill>
              </a:rPr>
              <a:t>measures</a:t>
            </a:r>
            <a:r>
              <a:rPr lang="en-GB" sz="1000" b="1" dirty="0">
                <a:solidFill>
                  <a:schemeClr val="accent6">
                    <a:lumMod val="75000"/>
                  </a:schemeClr>
                </a:solidFill>
              </a:rPr>
              <a:t> once the scaffolding in place. </a:t>
            </a:r>
          </a:p>
          <a:p>
            <a:pPr marL="285750" indent="-285750">
              <a:buClr>
                <a:schemeClr val="accent6">
                  <a:lumMod val="75000"/>
                </a:schemeClr>
              </a:buClr>
              <a:buFont typeface="Courier New" panose="02070309020205020404" pitchFamily="49" charset="0"/>
              <a:buChar char="o"/>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Lesson learnt from previous phases – Windows set in tiled elevations are susceptible to water ingress issues. A solution has been agreed and implemented at Marlow House. </a:t>
            </a:r>
          </a:p>
          <a:p>
            <a:pPr marL="742950" lvl="1"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We will need to replace tiles to heads and sides of the windows in tiles elevations at Winchester House </a:t>
            </a:r>
          </a:p>
          <a:p>
            <a:pPr marL="285750" indent="-285750">
              <a:buClr>
                <a:schemeClr val="accent6">
                  <a:lumMod val="75000"/>
                </a:schemeClr>
              </a:buClr>
              <a:buFont typeface="Courier New" panose="02070309020205020404" pitchFamily="49" charset="0"/>
              <a:buChar char="o"/>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000" b="1" dirty="0">
                <a:solidFill>
                  <a:schemeClr val="accent6">
                    <a:lumMod val="75000"/>
                  </a:schemeClr>
                </a:solidFill>
              </a:rPr>
              <a:t>Following from the surveys each package of works were issued for pricing to our supply chain for competitive market prices. </a:t>
            </a:r>
          </a:p>
          <a:p>
            <a:pPr>
              <a:buClr>
                <a:schemeClr val="accent6">
                  <a:lumMod val="75000"/>
                </a:schemeClr>
              </a:buClr>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r>
              <a:rPr lang="en-GB" sz="1000" b="1" dirty="0">
                <a:solidFill>
                  <a:srgbClr val="800000"/>
                </a:solidFill>
                <a:latin typeface="Calibri"/>
                <a:cs typeface="Calibri"/>
              </a:rPr>
              <a:t>Total budget for the works is £5,612,749 Million which is within 8% of the initial budget set by WCC last year. </a:t>
            </a:r>
          </a:p>
          <a:p>
            <a:pPr marL="285750" indent="-285750">
              <a:buClr>
                <a:schemeClr val="accent6">
                  <a:lumMod val="75000"/>
                </a:schemeClr>
              </a:buClr>
              <a:buFont typeface="Courier New" panose="02070309020205020404" pitchFamily="49" charset="0"/>
              <a:buChar char="o"/>
            </a:pPr>
            <a:endParaRPr lang="en-GB" sz="1000" b="1" dirty="0">
              <a:solidFill>
                <a:schemeClr val="accent6">
                  <a:lumMod val="75000"/>
                </a:schemeClr>
              </a:solidFill>
            </a:endParaRPr>
          </a:p>
          <a:p>
            <a:pPr marL="285750" indent="-285750">
              <a:buClr>
                <a:schemeClr val="accent6">
                  <a:lumMod val="75000"/>
                </a:schemeClr>
              </a:buClr>
              <a:buFont typeface="Courier New" panose="02070309020205020404" pitchFamily="49" charset="0"/>
              <a:buChar char="o"/>
            </a:pPr>
            <a:endParaRPr lang="en-GB" sz="800" b="1" dirty="0">
              <a:solidFill>
                <a:schemeClr val="accent6">
                  <a:lumMod val="75000"/>
                </a:schemeClr>
              </a:solidFill>
            </a:endParaRPr>
          </a:p>
        </p:txBody>
      </p:sp>
    </p:spTree>
    <p:extLst>
      <p:ext uri="{BB962C8B-B14F-4D97-AF65-F5344CB8AC3E}">
        <p14:creationId xmlns:p14="http://schemas.microsoft.com/office/powerpoint/2010/main" val="418907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sp>
        <p:nvSpPr>
          <p:cNvPr id="9" name="TextBox 8"/>
          <p:cNvSpPr txBox="1"/>
          <p:nvPr/>
        </p:nvSpPr>
        <p:spPr>
          <a:xfrm>
            <a:off x="683568" y="0"/>
            <a:ext cx="1912703" cy="461665"/>
          </a:xfrm>
          <a:prstGeom prst="rect">
            <a:avLst/>
          </a:prstGeom>
          <a:noFill/>
        </p:spPr>
        <p:txBody>
          <a:bodyPr wrap="none" rtlCol="0">
            <a:spAutoFit/>
          </a:bodyPr>
          <a:lstStyle/>
          <a:p>
            <a:r>
              <a:rPr lang="en-GB" sz="2400" dirty="0">
                <a:solidFill>
                  <a:schemeClr val="bg1"/>
                </a:solidFill>
              </a:rPr>
              <a:t>Hallfield X115</a:t>
            </a:r>
          </a:p>
        </p:txBody>
      </p:sp>
      <p:sp>
        <p:nvSpPr>
          <p:cNvPr id="3" name="TextBox 2">
            <a:extLst>
              <a:ext uri="{FF2B5EF4-FFF2-40B4-BE49-F238E27FC236}">
                <a16:creationId xmlns:a16="http://schemas.microsoft.com/office/drawing/2014/main" id="{CFA3D422-5F81-B65F-EBD5-541903244661}"/>
              </a:ext>
            </a:extLst>
          </p:cNvPr>
          <p:cNvSpPr txBox="1"/>
          <p:nvPr/>
        </p:nvSpPr>
        <p:spPr>
          <a:xfrm>
            <a:off x="323528" y="536945"/>
            <a:ext cx="4580164" cy="1200329"/>
          </a:xfrm>
          <a:prstGeom prst="rect">
            <a:avLst/>
          </a:prstGeom>
          <a:noFill/>
        </p:spPr>
        <p:txBody>
          <a:bodyPr wrap="square">
            <a:spAutoFit/>
          </a:bodyPr>
          <a:lstStyle/>
          <a:p>
            <a:endParaRPr lang="en-GB" b="1" dirty="0">
              <a:solidFill>
                <a:srgbClr val="800000"/>
              </a:solidFill>
              <a:cs typeface="Calibri"/>
            </a:endParaRPr>
          </a:p>
          <a:p>
            <a:endParaRPr lang="en-GB" b="1" dirty="0">
              <a:solidFill>
                <a:srgbClr val="800000"/>
              </a:solidFill>
              <a:cs typeface="Calibri"/>
            </a:endParaRPr>
          </a:p>
          <a:p>
            <a:endParaRPr lang="en-GB" b="1" dirty="0">
              <a:solidFill>
                <a:srgbClr val="800000"/>
              </a:solidFill>
              <a:latin typeface="Calibri"/>
              <a:cs typeface="Calibri"/>
            </a:endParaRPr>
          </a:p>
          <a:p>
            <a:endParaRPr lang="en-GB" b="1" dirty="0">
              <a:solidFill>
                <a:srgbClr val="800000"/>
              </a:solidFill>
              <a:latin typeface="Calibri"/>
              <a:cs typeface="Calibri"/>
            </a:endParaRPr>
          </a:p>
        </p:txBody>
      </p:sp>
      <p:graphicFrame>
        <p:nvGraphicFramePr>
          <p:cNvPr id="2" name="Table 12">
            <a:extLst>
              <a:ext uri="{FF2B5EF4-FFF2-40B4-BE49-F238E27FC236}">
                <a16:creationId xmlns:a16="http://schemas.microsoft.com/office/drawing/2014/main" id="{1BD6A849-41CF-08EE-BEBF-D1E9898E1E05}"/>
              </a:ext>
            </a:extLst>
          </p:cNvPr>
          <p:cNvGraphicFramePr>
            <a:graphicFrameLocks noGrp="1"/>
          </p:cNvGraphicFramePr>
          <p:nvPr>
            <p:extLst>
              <p:ext uri="{D42A27DB-BD31-4B8C-83A1-F6EECF244321}">
                <p14:modId xmlns:p14="http://schemas.microsoft.com/office/powerpoint/2010/main" val="702002071"/>
              </p:ext>
            </p:extLst>
          </p:nvPr>
        </p:nvGraphicFramePr>
        <p:xfrm>
          <a:off x="2699792" y="626568"/>
          <a:ext cx="4176464" cy="519832"/>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1476753370"/>
                    </a:ext>
                  </a:extLst>
                </a:gridCol>
              </a:tblGrid>
              <a:tr h="519832">
                <a:tc>
                  <a:txBody>
                    <a:bodyPr/>
                    <a:lstStyle/>
                    <a:p>
                      <a:r>
                        <a:rPr lang="en-GB" dirty="0">
                          <a:solidFill>
                            <a:schemeClr val="accent2"/>
                          </a:solidFill>
                        </a:rPr>
                        <a:t>      Blocks and timetable</a:t>
                      </a:r>
                    </a:p>
                  </a:txBody>
                  <a:tcPr>
                    <a:noFill/>
                  </a:tcPr>
                </a:tc>
                <a:extLst>
                  <a:ext uri="{0D108BD9-81ED-4DB2-BD59-A6C34878D82A}">
                    <a16:rowId xmlns:a16="http://schemas.microsoft.com/office/drawing/2014/main" val="1609195594"/>
                  </a:ext>
                </a:extLst>
              </a:tr>
            </a:tbl>
          </a:graphicData>
        </a:graphic>
      </p:graphicFrame>
      <p:sp>
        <p:nvSpPr>
          <p:cNvPr id="10" name="TextBox 9">
            <a:extLst>
              <a:ext uri="{FF2B5EF4-FFF2-40B4-BE49-F238E27FC236}">
                <a16:creationId xmlns:a16="http://schemas.microsoft.com/office/drawing/2014/main" id="{BDD63E0E-FB0A-3F30-9E1B-F5E6C352870C}"/>
              </a:ext>
            </a:extLst>
          </p:cNvPr>
          <p:cNvSpPr txBox="1"/>
          <p:nvPr/>
        </p:nvSpPr>
        <p:spPr>
          <a:xfrm>
            <a:off x="141552" y="886484"/>
            <a:ext cx="1821667" cy="3385542"/>
          </a:xfrm>
          <a:prstGeom prst="rect">
            <a:avLst/>
          </a:prstGeom>
          <a:noFill/>
        </p:spPr>
        <p:txBody>
          <a:bodyPr wrap="square">
            <a:spAutoFit/>
          </a:bodyPr>
          <a:lstStyle/>
          <a:p>
            <a:endParaRPr lang="en-GB" sz="1600" dirty="0">
              <a:solidFill>
                <a:schemeClr val="accent6">
                  <a:lumMod val="75000"/>
                </a:schemeClr>
              </a:solidFill>
            </a:endParaRPr>
          </a:p>
          <a:p>
            <a:r>
              <a:rPr lang="en-GB" sz="1200" b="1" dirty="0">
                <a:solidFill>
                  <a:schemeClr val="accent2"/>
                </a:solidFill>
              </a:rPr>
              <a:t>Worcester House</a:t>
            </a:r>
          </a:p>
          <a:p>
            <a:r>
              <a:rPr lang="en-GB" sz="1200" b="1" dirty="0">
                <a:solidFill>
                  <a:schemeClr val="accent6">
                    <a:lumMod val="75000"/>
                  </a:schemeClr>
                </a:solidFill>
              </a:rPr>
              <a:t>Start Date 07/03/24</a:t>
            </a:r>
          </a:p>
          <a:p>
            <a:r>
              <a:rPr lang="en-GB" sz="1200" b="1" dirty="0">
                <a:solidFill>
                  <a:schemeClr val="accent6">
                    <a:lumMod val="75000"/>
                  </a:schemeClr>
                </a:solidFill>
              </a:rPr>
              <a:t>Completion Date 7/10/24</a:t>
            </a:r>
          </a:p>
          <a:p>
            <a:r>
              <a:rPr lang="en-GB" sz="1200" b="1" dirty="0">
                <a:solidFill>
                  <a:schemeClr val="accent6">
                    <a:lumMod val="75000"/>
                  </a:schemeClr>
                </a:solidFill>
              </a:rPr>
              <a:t>Duration weeks 31</a:t>
            </a:r>
          </a:p>
          <a:p>
            <a:endParaRPr lang="en-GB" sz="1200" dirty="0"/>
          </a:p>
          <a:p>
            <a:endParaRPr lang="en-GB" sz="1200" dirty="0"/>
          </a:p>
          <a:p>
            <a:endParaRPr lang="en-GB" sz="1200" dirty="0"/>
          </a:p>
          <a:p>
            <a:endParaRPr lang="en-GB" sz="1200" dirty="0"/>
          </a:p>
          <a:p>
            <a:endParaRPr lang="en-GB" sz="1200" dirty="0"/>
          </a:p>
          <a:p>
            <a:endParaRPr lang="en-GB" sz="1200" dirty="0"/>
          </a:p>
          <a:p>
            <a:r>
              <a:rPr lang="en-GB" sz="1200" b="1" dirty="0">
                <a:solidFill>
                  <a:schemeClr val="accent2"/>
                </a:solidFill>
              </a:rPr>
              <a:t>Lynton House</a:t>
            </a:r>
          </a:p>
          <a:p>
            <a:r>
              <a:rPr lang="en-GB" sz="1200" b="1" dirty="0">
                <a:solidFill>
                  <a:schemeClr val="accent6">
                    <a:lumMod val="75000"/>
                  </a:schemeClr>
                </a:solidFill>
              </a:rPr>
              <a:t>Start Date 24/07/24</a:t>
            </a:r>
          </a:p>
          <a:p>
            <a:r>
              <a:rPr lang="en-GB" sz="1200" b="1" dirty="0">
                <a:solidFill>
                  <a:schemeClr val="accent6">
                    <a:lumMod val="75000"/>
                  </a:schemeClr>
                </a:solidFill>
              </a:rPr>
              <a:t>Completion Date 03/03/25</a:t>
            </a:r>
          </a:p>
          <a:p>
            <a:r>
              <a:rPr lang="en-GB" sz="1200" b="1" dirty="0">
                <a:solidFill>
                  <a:schemeClr val="accent6">
                    <a:lumMod val="75000"/>
                  </a:schemeClr>
                </a:solidFill>
              </a:rPr>
              <a:t>Duration weeks 33</a:t>
            </a:r>
          </a:p>
          <a:p>
            <a:endParaRPr lang="en-GB" dirty="0"/>
          </a:p>
        </p:txBody>
      </p:sp>
      <p:pic>
        <p:nvPicPr>
          <p:cNvPr id="8" name="Picture 7" descr="A picture containing text, map, plan, rectangle&#10;&#10;Description automatically generated">
            <a:extLst>
              <a:ext uri="{FF2B5EF4-FFF2-40B4-BE49-F238E27FC236}">
                <a16:creationId xmlns:a16="http://schemas.microsoft.com/office/drawing/2014/main" id="{615B0D5C-99CA-A4D8-BDBC-C24691CA1A7C}"/>
              </a:ext>
            </a:extLst>
          </p:cNvPr>
          <p:cNvPicPr>
            <a:picLocks noChangeAspect="1"/>
          </p:cNvPicPr>
          <p:nvPr/>
        </p:nvPicPr>
        <p:blipFill rotWithShape="1">
          <a:blip r:embed="rId3">
            <a:extLst>
              <a:ext uri="{28A0092B-C50C-407E-A947-70E740481C1C}">
                <a14:useLocalDpi xmlns:a14="http://schemas.microsoft.com/office/drawing/2010/main" val="0"/>
              </a:ext>
            </a:extLst>
          </a:blip>
          <a:srcRect l="4105" t="5200" r="28145" b="438"/>
          <a:stretch/>
        </p:blipFill>
        <p:spPr>
          <a:xfrm>
            <a:off x="2508150" y="1183081"/>
            <a:ext cx="3983683" cy="2966600"/>
          </a:xfrm>
          <a:prstGeom prst="rect">
            <a:avLst/>
          </a:prstGeom>
        </p:spPr>
      </p:pic>
      <p:cxnSp>
        <p:nvCxnSpPr>
          <p:cNvPr id="12" name="Straight Arrow Connector 11">
            <a:extLst>
              <a:ext uri="{FF2B5EF4-FFF2-40B4-BE49-F238E27FC236}">
                <a16:creationId xmlns:a16="http://schemas.microsoft.com/office/drawing/2014/main" id="{9C64727F-6F2B-7CF2-9E71-F7B6B1C5CA7E}"/>
              </a:ext>
            </a:extLst>
          </p:cNvPr>
          <p:cNvCxnSpPr>
            <a:cxnSpLocks/>
          </p:cNvCxnSpPr>
          <p:nvPr/>
        </p:nvCxnSpPr>
        <p:spPr>
          <a:xfrm flipV="1">
            <a:off x="963354" y="2643758"/>
            <a:ext cx="2818741" cy="103771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F3CCE3-8C90-CD0E-3CFF-FC2B565ADC47}"/>
              </a:ext>
            </a:extLst>
          </p:cNvPr>
          <p:cNvCxnSpPr>
            <a:cxnSpLocks/>
          </p:cNvCxnSpPr>
          <p:nvPr/>
        </p:nvCxnSpPr>
        <p:spPr>
          <a:xfrm flipH="1">
            <a:off x="5402048" y="2139702"/>
            <a:ext cx="1618224" cy="651190"/>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A105C5-C2E2-01BD-479A-A04D6C08580C}"/>
              </a:ext>
            </a:extLst>
          </p:cNvPr>
          <p:cNvSpPr txBox="1"/>
          <p:nvPr/>
        </p:nvSpPr>
        <p:spPr>
          <a:xfrm>
            <a:off x="6978726" y="1990673"/>
            <a:ext cx="2815773" cy="1600438"/>
          </a:xfrm>
          <a:prstGeom prst="rect">
            <a:avLst/>
          </a:prstGeom>
          <a:noFill/>
        </p:spPr>
        <p:txBody>
          <a:bodyPr wrap="square">
            <a:spAutoFit/>
          </a:bodyPr>
          <a:lstStyle/>
          <a:p>
            <a:r>
              <a:rPr lang="en-GB" sz="1200" b="1" dirty="0">
                <a:solidFill>
                  <a:schemeClr val="accent2"/>
                </a:solidFill>
              </a:rPr>
              <a:t>Winchester House </a:t>
            </a:r>
          </a:p>
          <a:p>
            <a:r>
              <a:rPr lang="en-GB" sz="1200" b="1" dirty="0">
                <a:solidFill>
                  <a:schemeClr val="accent6">
                    <a:lumMod val="75000"/>
                  </a:schemeClr>
                </a:solidFill>
              </a:rPr>
              <a:t>Start Date 21/08/2023</a:t>
            </a:r>
          </a:p>
          <a:p>
            <a:r>
              <a:rPr lang="en-GB" sz="1200" b="1" dirty="0">
                <a:solidFill>
                  <a:schemeClr val="accent6">
                    <a:lumMod val="75000"/>
                  </a:schemeClr>
                </a:solidFill>
              </a:rPr>
              <a:t>Completion Date 06/06/24</a:t>
            </a:r>
          </a:p>
          <a:p>
            <a:r>
              <a:rPr lang="en-GB" sz="1200" b="1" dirty="0">
                <a:solidFill>
                  <a:schemeClr val="accent6">
                    <a:lumMod val="75000"/>
                  </a:schemeClr>
                </a:solidFill>
              </a:rPr>
              <a:t>Duration weeks 43</a:t>
            </a:r>
          </a:p>
          <a:p>
            <a:endParaRPr lang="en-GB" sz="1600" dirty="0">
              <a:solidFill>
                <a:schemeClr val="accent6">
                  <a:lumMod val="75000"/>
                </a:schemeClr>
              </a:solidFill>
            </a:endParaRPr>
          </a:p>
          <a:p>
            <a:endParaRPr lang="en-GB" sz="1600" dirty="0"/>
          </a:p>
          <a:p>
            <a:endParaRPr lang="en-GB" dirty="0"/>
          </a:p>
        </p:txBody>
      </p:sp>
      <p:cxnSp>
        <p:nvCxnSpPr>
          <p:cNvPr id="25" name="Straight Arrow Connector 24">
            <a:extLst>
              <a:ext uri="{FF2B5EF4-FFF2-40B4-BE49-F238E27FC236}">
                <a16:creationId xmlns:a16="http://schemas.microsoft.com/office/drawing/2014/main" id="{08B21E39-1B91-8ABD-1B93-2D3C85761763}"/>
              </a:ext>
            </a:extLst>
          </p:cNvPr>
          <p:cNvCxnSpPr>
            <a:cxnSpLocks/>
          </p:cNvCxnSpPr>
          <p:nvPr/>
        </p:nvCxnSpPr>
        <p:spPr>
          <a:xfrm>
            <a:off x="1688364" y="1358558"/>
            <a:ext cx="2811628" cy="110673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FACD669-2A51-CE3E-31CE-CFD5D4A4D217}"/>
              </a:ext>
            </a:extLst>
          </p:cNvPr>
          <p:cNvSpPr/>
          <p:nvPr/>
        </p:nvSpPr>
        <p:spPr>
          <a:xfrm>
            <a:off x="4583157" y="2722789"/>
            <a:ext cx="789907" cy="6810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446229-70E2-14EB-73CA-2ED39373B3C7}"/>
              </a:ext>
            </a:extLst>
          </p:cNvPr>
          <p:cNvSpPr/>
          <p:nvPr/>
        </p:nvSpPr>
        <p:spPr>
          <a:xfrm rot="5400000">
            <a:off x="4460634" y="2455984"/>
            <a:ext cx="289395" cy="773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5E979211-C1B8-5A01-0B27-A6253FDB21AC}"/>
              </a:ext>
            </a:extLst>
          </p:cNvPr>
          <p:cNvSpPr/>
          <p:nvPr/>
        </p:nvSpPr>
        <p:spPr>
          <a:xfrm rot="5400000" flipV="1">
            <a:off x="3747730" y="2441304"/>
            <a:ext cx="260029" cy="773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93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5526"/>
          </a:xfrm>
          <a:prstGeom prst="rect">
            <a:avLst/>
          </a:prstGeom>
          <a:solidFill>
            <a:srgbClr val="8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5044596"/>
            <a:ext cx="9153616" cy="19780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7404" y="64919"/>
            <a:ext cx="795038" cy="427203"/>
          </a:xfrm>
          <a:prstGeom prst="rect">
            <a:avLst/>
          </a:prstGeom>
        </p:spPr>
      </p:pic>
      <p:sp>
        <p:nvSpPr>
          <p:cNvPr id="9" name="TextBox 8"/>
          <p:cNvSpPr txBox="1"/>
          <p:nvPr/>
        </p:nvSpPr>
        <p:spPr>
          <a:xfrm>
            <a:off x="683568" y="0"/>
            <a:ext cx="1912703" cy="461665"/>
          </a:xfrm>
          <a:prstGeom prst="rect">
            <a:avLst/>
          </a:prstGeom>
          <a:noFill/>
        </p:spPr>
        <p:txBody>
          <a:bodyPr wrap="none" rtlCol="0">
            <a:spAutoFit/>
          </a:bodyPr>
          <a:lstStyle/>
          <a:p>
            <a:r>
              <a:rPr lang="en-GB" sz="2400" dirty="0">
                <a:solidFill>
                  <a:schemeClr val="bg1"/>
                </a:solidFill>
              </a:rPr>
              <a:t>Hallfield X115</a:t>
            </a:r>
          </a:p>
        </p:txBody>
      </p:sp>
      <p:sp>
        <p:nvSpPr>
          <p:cNvPr id="3" name="TextBox 2">
            <a:extLst>
              <a:ext uri="{FF2B5EF4-FFF2-40B4-BE49-F238E27FC236}">
                <a16:creationId xmlns:a16="http://schemas.microsoft.com/office/drawing/2014/main" id="{CFA3D422-5F81-B65F-EBD5-541903244661}"/>
              </a:ext>
            </a:extLst>
          </p:cNvPr>
          <p:cNvSpPr txBox="1"/>
          <p:nvPr/>
        </p:nvSpPr>
        <p:spPr>
          <a:xfrm>
            <a:off x="323528" y="536945"/>
            <a:ext cx="4580164" cy="1200329"/>
          </a:xfrm>
          <a:prstGeom prst="rect">
            <a:avLst/>
          </a:prstGeom>
          <a:noFill/>
        </p:spPr>
        <p:txBody>
          <a:bodyPr wrap="square">
            <a:spAutoFit/>
          </a:bodyPr>
          <a:lstStyle/>
          <a:p>
            <a:endParaRPr lang="en-GB" b="1" dirty="0">
              <a:solidFill>
                <a:srgbClr val="800000"/>
              </a:solidFill>
              <a:cs typeface="Calibri"/>
            </a:endParaRPr>
          </a:p>
          <a:p>
            <a:endParaRPr lang="en-GB" b="1" dirty="0">
              <a:solidFill>
                <a:srgbClr val="800000"/>
              </a:solidFill>
              <a:cs typeface="Calibri"/>
            </a:endParaRPr>
          </a:p>
          <a:p>
            <a:endParaRPr lang="en-GB" b="1" dirty="0">
              <a:solidFill>
                <a:srgbClr val="800000"/>
              </a:solidFill>
              <a:latin typeface="Calibri"/>
              <a:cs typeface="Calibri"/>
            </a:endParaRPr>
          </a:p>
          <a:p>
            <a:endParaRPr lang="en-GB" b="1" dirty="0">
              <a:solidFill>
                <a:srgbClr val="800000"/>
              </a:solidFill>
              <a:latin typeface="Calibri"/>
              <a:cs typeface="Calibri"/>
            </a:endParaRPr>
          </a:p>
        </p:txBody>
      </p:sp>
      <p:pic>
        <p:nvPicPr>
          <p:cNvPr id="8" name="Picture 7" descr="A picture containing text, map, plan, rectangle&#10;&#10;Description automatically generated">
            <a:extLst>
              <a:ext uri="{FF2B5EF4-FFF2-40B4-BE49-F238E27FC236}">
                <a16:creationId xmlns:a16="http://schemas.microsoft.com/office/drawing/2014/main" id="{615B0D5C-99CA-A4D8-BDBC-C24691CA1A7C}"/>
              </a:ext>
            </a:extLst>
          </p:cNvPr>
          <p:cNvPicPr>
            <a:picLocks noChangeAspect="1"/>
          </p:cNvPicPr>
          <p:nvPr/>
        </p:nvPicPr>
        <p:blipFill rotWithShape="1">
          <a:blip r:embed="rId3">
            <a:extLst>
              <a:ext uri="{28A0092B-C50C-407E-A947-70E740481C1C}">
                <a14:useLocalDpi xmlns:a14="http://schemas.microsoft.com/office/drawing/2010/main" val="0"/>
              </a:ext>
            </a:extLst>
          </a:blip>
          <a:srcRect l="4105" t="5200" r="28145" b="438"/>
          <a:stretch/>
        </p:blipFill>
        <p:spPr>
          <a:xfrm>
            <a:off x="2480683" y="1230405"/>
            <a:ext cx="3983683" cy="2966600"/>
          </a:xfrm>
          <a:prstGeom prst="rect">
            <a:avLst/>
          </a:prstGeom>
        </p:spPr>
      </p:pic>
      <p:cxnSp>
        <p:nvCxnSpPr>
          <p:cNvPr id="15" name="Straight Arrow Connector 14">
            <a:extLst>
              <a:ext uri="{FF2B5EF4-FFF2-40B4-BE49-F238E27FC236}">
                <a16:creationId xmlns:a16="http://schemas.microsoft.com/office/drawing/2014/main" id="{6CF3CCE3-8C90-CD0E-3CFF-FC2B565ADC47}"/>
              </a:ext>
            </a:extLst>
          </p:cNvPr>
          <p:cNvCxnSpPr>
            <a:cxnSpLocks/>
          </p:cNvCxnSpPr>
          <p:nvPr/>
        </p:nvCxnSpPr>
        <p:spPr>
          <a:xfrm flipH="1" flipV="1">
            <a:off x="5361907" y="2787774"/>
            <a:ext cx="2032908" cy="369296"/>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8B21E39-1B91-8ABD-1B93-2D3C85761763}"/>
              </a:ext>
            </a:extLst>
          </p:cNvPr>
          <p:cNvCxnSpPr>
            <a:cxnSpLocks/>
          </p:cNvCxnSpPr>
          <p:nvPr/>
        </p:nvCxnSpPr>
        <p:spPr>
          <a:xfrm flipH="1">
            <a:off x="5346162" y="1631362"/>
            <a:ext cx="2106158" cy="940388"/>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FACD669-2A51-CE3E-31CE-CFD5D4A4D217}"/>
              </a:ext>
            </a:extLst>
          </p:cNvPr>
          <p:cNvSpPr/>
          <p:nvPr/>
        </p:nvSpPr>
        <p:spPr>
          <a:xfrm>
            <a:off x="4583157" y="2722789"/>
            <a:ext cx="789907" cy="6810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12">
            <a:extLst>
              <a:ext uri="{FF2B5EF4-FFF2-40B4-BE49-F238E27FC236}">
                <a16:creationId xmlns:a16="http://schemas.microsoft.com/office/drawing/2014/main" id="{A62745E6-6740-BDAD-5267-E9671EFA52B7}"/>
              </a:ext>
            </a:extLst>
          </p:cNvPr>
          <p:cNvGraphicFramePr>
            <a:graphicFrameLocks noGrp="1"/>
          </p:cNvGraphicFramePr>
          <p:nvPr>
            <p:extLst>
              <p:ext uri="{D42A27DB-BD31-4B8C-83A1-F6EECF244321}">
                <p14:modId xmlns:p14="http://schemas.microsoft.com/office/powerpoint/2010/main" val="2851040924"/>
              </p:ext>
            </p:extLst>
          </p:nvPr>
        </p:nvGraphicFramePr>
        <p:xfrm>
          <a:off x="2339752" y="638063"/>
          <a:ext cx="4992216" cy="429470"/>
        </p:xfrm>
        <a:graphic>
          <a:graphicData uri="http://schemas.openxmlformats.org/drawingml/2006/table">
            <a:tbl>
              <a:tblPr firstRow="1" bandRow="1">
                <a:tableStyleId>{5C22544A-7EE6-4342-B048-85BDC9FD1C3A}</a:tableStyleId>
              </a:tblPr>
              <a:tblGrid>
                <a:gridCol w="4992216">
                  <a:extLst>
                    <a:ext uri="{9D8B030D-6E8A-4147-A177-3AD203B41FA5}">
                      <a16:colId xmlns:a16="http://schemas.microsoft.com/office/drawing/2014/main" val="1476753370"/>
                    </a:ext>
                  </a:extLst>
                </a:gridCol>
              </a:tblGrid>
              <a:tr h="429470">
                <a:tc>
                  <a:txBody>
                    <a:bodyPr/>
                    <a:lstStyle/>
                    <a:p>
                      <a:r>
                        <a:rPr lang="en-GB" dirty="0">
                          <a:solidFill>
                            <a:schemeClr val="accent2"/>
                          </a:solidFill>
                        </a:rPr>
                        <a:t>     Proposed site set up</a:t>
                      </a:r>
                    </a:p>
                  </a:txBody>
                  <a:tcPr>
                    <a:noFill/>
                  </a:tcPr>
                </a:tc>
                <a:extLst>
                  <a:ext uri="{0D108BD9-81ED-4DB2-BD59-A6C34878D82A}">
                    <a16:rowId xmlns:a16="http://schemas.microsoft.com/office/drawing/2014/main" val="1609195594"/>
                  </a:ext>
                </a:extLst>
              </a:tr>
            </a:tbl>
          </a:graphicData>
        </a:graphic>
      </p:graphicFrame>
      <p:sp>
        <p:nvSpPr>
          <p:cNvPr id="11" name="Rectangle: Rounded Corners 10">
            <a:extLst>
              <a:ext uri="{FF2B5EF4-FFF2-40B4-BE49-F238E27FC236}">
                <a16:creationId xmlns:a16="http://schemas.microsoft.com/office/drawing/2014/main" id="{0F75B905-5209-ABF4-E38E-D6301905D28C}"/>
              </a:ext>
            </a:extLst>
          </p:cNvPr>
          <p:cNvSpPr/>
          <p:nvPr/>
        </p:nvSpPr>
        <p:spPr>
          <a:xfrm>
            <a:off x="7397701" y="2936554"/>
            <a:ext cx="1152128" cy="51983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50" dirty="0"/>
              <a:t>Winchester House</a:t>
            </a:r>
          </a:p>
        </p:txBody>
      </p:sp>
      <p:sp>
        <p:nvSpPr>
          <p:cNvPr id="14" name="Rectangle 13">
            <a:extLst>
              <a:ext uri="{FF2B5EF4-FFF2-40B4-BE49-F238E27FC236}">
                <a16:creationId xmlns:a16="http://schemas.microsoft.com/office/drawing/2014/main" id="{3C79B0DD-A493-94CF-E760-B3EB376787AA}"/>
              </a:ext>
            </a:extLst>
          </p:cNvPr>
          <p:cNvSpPr/>
          <p:nvPr/>
        </p:nvSpPr>
        <p:spPr>
          <a:xfrm>
            <a:off x="5085668" y="2571750"/>
            <a:ext cx="287396" cy="7200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E52AA517-2C67-4CAB-FE03-F54A66827798}"/>
              </a:ext>
            </a:extLst>
          </p:cNvPr>
          <p:cNvSpPr/>
          <p:nvPr/>
        </p:nvSpPr>
        <p:spPr>
          <a:xfrm>
            <a:off x="7452320" y="1297484"/>
            <a:ext cx="1042891" cy="409262"/>
          </a:xfrm>
          <a:prstGeom prst="roundRect">
            <a:avLst/>
          </a:prstGeom>
          <a:solidFill>
            <a:schemeClr val="accent6"/>
          </a:solidFill>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Axis Welfare Compound</a:t>
            </a:r>
          </a:p>
        </p:txBody>
      </p:sp>
      <p:sp>
        <p:nvSpPr>
          <p:cNvPr id="20" name="Rectangle: Rounded Corners 19">
            <a:extLst>
              <a:ext uri="{FF2B5EF4-FFF2-40B4-BE49-F238E27FC236}">
                <a16:creationId xmlns:a16="http://schemas.microsoft.com/office/drawing/2014/main" id="{ED88AA31-0549-00D4-16BC-FDF9D04D88F7}"/>
              </a:ext>
            </a:extLst>
          </p:cNvPr>
          <p:cNvSpPr/>
          <p:nvPr/>
        </p:nvSpPr>
        <p:spPr>
          <a:xfrm>
            <a:off x="896816" y="1846674"/>
            <a:ext cx="1042891" cy="409262"/>
          </a:xfrm>
          <a:prstGeom prst="roundRect">
            <a:avLst/>
          </a:prstGeom>
          <a:solidFill>
            <a:schemeClr val="accent5"/>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dirty="0"/>
              <a:t>Residents Surgery </a:t>
            </a:r>
          </a:p>
        </p:txBody>
      </p:sp>
      <p:sp>
        <p:nvSpPr>
          <p:cNvPr id="21" name="Oval 20">
            <a:extLst>
              <a:ext uri="{FF2B5EF4-FFF2-40B4-BE49-F238E27FC236}">
                <a16:creationId xmlns:a16="http://schemas.microsoft.com/office/drawing/2014/main" id="{26B29A4B-4490-21FC-C180-B10B9D2E1F2C}"/>
              </a:ext>
            </a:extLst>
          </p:cNvPr>
          <p:cNvSpPr/>
          <p:nvPr/>
        </p:nvSpPr>
        <p:spPr>
          <a:xfrm>
            <a:off x="4788023" y="2571751"/>
            <a:ext cx="115669" cy="8696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Arrow Connector 23">
            <a:extLst>
              <a:ext uri="{FF2B5EF4-FFF2-40B4-BE49-F238E27FC236}">
                <a16:creationId xmlns:a16="http://schemas.microsoft.com/office/drawing/2014/main" id="{73B705A2-60C5-C982-C0F7-6D5CAB416966}"/>
              </a:ext>
            </a:extLst>
          </p:cNvPr>
          <p:cNvCxnSpPr>
            <a:cxnSpLocks/>
            <a:endCxn id="21" idx="2"/>
          </p:cNvCxnSpPr>
          <p:nvPr/>
        </p:nvCxnSpPr>
        <p:spPr>
          <a:xfrm>
            <a:off x="1939707" y="2211710"/>
            <a:ext cx="2848316" cy="403522"/>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62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XIS">
      <a:dk1>
        <a:srgbClr val="414042"/>
      </a:dk1>
      <a:lt1>
        <a:srgbClr val="FFFFFF"/>
      </a:lt1>
      <a:dk2>
        <a:srgbClr val="683A65"/>
      </a:dk2>
      <a:lt2>
        <a:srgbClr val="E7E6E6"/>
      </a:lt2>
      <a:accent1>
        <a:srgbClr val="304451"/>
      </a:accent1>
      <a:accent2>
        <a:srgbClr val="D12053"/>
      </a:accent2>
      <a:accent3>
        <a:srgbClr val="269CCE"/>
      </a:accent3>
      <a:accent4>
        <a:srgbClr val="A80032"/>
      </a:accent4>
      <a:accent5>
        <a:srgbClr val="F89828"/>
      </a:accent5>
      <a:accent6>
        <a:srgbClr val="25BC9E"/>
      </a:accent6>
      <a:hlink>
        <a:srgbClr val="269CCE"/>
      </a:hlink>
      <a:folHlink>
        <a:srgbClr val="683A65"/>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AXI-0259 H1 Project report 2021_V1.1" id="{D75E45AD-5D73-6D47-B6B1-953343BA3493}" vid="{0E2513EA-C51D-FD4C-A0E2-FD607E62C4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5407</TotalTime>
  <Words>981</Words>
  <Application>Microsoft Office PowerPoint</Application>
  <PresentationFormat>On-screen Show (16:9)</PresentationFormat>
  <Paragraphs>193</Paragraphs>
  <Slides>17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Courier New</vt:lpstr>
      <vt:lpstr>VAGRounded LT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Axis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Smart</dc:creator>
  <cp:lastModifiedBy>Vicky Simpson</cp:lastModifiedBy>
  <cp:revision>469</cp:revision>
  <dcterms:created xsi:type="dcterms:W3CDTF">2016-04-20T13:17:59Z</dcterms:created>
  <dcterms:modified xsi:type="dcterms:W3CDTF">2023-06-26T12:17:26Z</dcterms:modified>
</cp:coreProperties>
</file>