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8288000" cy="10287000"/>
  <p:notesSz cx="6858000" cy="9144000"/>
  <p:embeddedFontLst>
    <p:embeddedFont>
      <p:font typeface="Agrandir" panose="020B0604020202020204" charset="0"/>
      <p:regular r:id="rId47"/>
    </p:embeddedFont>
    <p:embeddedFont>
      <p:font typeface="Agrandir Bold" panose="020B0604020202020204" charset="0"/>
      <p:regular r:id="rId48"/>
    </p:embeddedFont>
    <p:embeddedFont>
      <p:font typeface="Agrandir Ultra-Bold" panose="020B0604020202020204" charset="0"/>
      <p:regular r:id="rId49"/>
    </p:embeddedFont>
    <p:embeddedFont>
      <p:font typeface="Sniglet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20F560-4FAC-4F0A-8431-391822A41641}" v="1" dt="2024-02-19T10:34:05.362"/>
    <p1510:client id="{FAC846C1-1867-41EA-8DA8-FDE698CBB3BD}" v="25" dt="2024-02-19T10:39:40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29" y="2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, Han Young: WCC" userId="S::hypark@westminster.gov.uk::9f78f296-d30f-49a0-8f2e-f406a225d6f6" providerId="AD" clId="Web-{5020F560-4FAC-4F0A-8431-391822A41641}"/>
    <pc:docChg chg="modSld">
      <pc:chgData name="Park, Han Young: WCC" userId="S::hypark@westminster.gov.uk::9f78f296-d30f-49a0-8f2e-f406a225d6f6" providerId="AD" clId="Web-{5020F560-4FAC-4F0A-8431-391822A41641}" dt="2024-02-19T10:34:05.362" v="0" actId="1076"/>
      <pc:docMkLst>
        <pc:docMk/>
      </pc:docMkLst>
      <pc:sldChg chg="modSp">
        <pc:chgData name="Park, Han Young: WCC" userId="S::hypark@westminster.gov.uk::9f78f296-d30f-49a0-8f2e-f406a225d6f6" providerId="AD" clId="Web-{5020F560-4FAC-4F0A-8431-391822A41641}" dt="2024-02-19T10:34:05.362" v="0" actId="1076"/>
        <pc:sldMkLst>
          <pc:docMk/>
          <pc:sldMk cId="0" sldId="280"/>
        </pc:sldMkLst>
        <pc:spChg chg="mod">
          <ac:chgData name="Park, Han Young: WCC" userId="S::hypark@westminster.gov.uk::9f78f296-d30f-49a0-8f2e-f406a225d6f6" providerId="AD" clId="Web-{5020F560-4FAC-4F0A-8431-391822A41641}" dt="2024-02-19T10:34:05.362" v="0" actId="1076"/>
          <ac:spMkLst>
            <pc:docMk/>
            <pc:sldMk cId="0" sldId="280"/>
            <ac:spMk id="2" creationId="{00000000-0000-0000-0000-000000000000}"/>
          </ac:spMkLst>
        </pc:spChg>
      </pc:sldChg>
    </pc:docChg>
  </pc:docChgLst>
  <pc:docChgLst>
    <pc:chgData name="Park, Han Young: WCC" userId="S::hypark@westminster.gov.uk::9f78f296-d30f-49a0-8f2e-f406a225d6f6" providerId="AD" clId="Web-{FAC846C1-1867-41EA-8DA8-FDE698CBB3BD}"/>
    <pc:docChg chg="modSld">
      <pc:chgData name="Park, Han Young: WCC" userId="S::hypark@westminster.gov.uk::9f78f296-d30f-49a0-8f2e-f406a225d6f6" providerId="AD" clId="Web-{FAC846C1-1867-41EA-8DA8-FDE698CBB3BD}" dt="2024-02-19T10:39:40.881" v="20" actId="1076"/>
      <pc:docMkLst>
        <pc:docMk/>
      </pc:docMkLst>
      <pc:sldChg chg="addSp delSp modSp">
        <pc:chgData name="Park, Han Young: WCC" userId="S::hypark@westminster.gov.uk::9f78f296-d30f-49a0-8f2e-f406a225d6f6" providerId="AD" clId="Web-{FAC846C1-1867-41EA-8DA8-FDE698CBB3BD}" dt="2024-02-19T10:37:59.582" v="10" actId="20577"/>
        <pc:sldMkLst>
          <pc:docMk/>
          <pc:sldMk cId="0" sldId="261"/>
        </pc:sldMkLst>
        <pc:spChg chg="del">
          <ac:chgData name="Park, Han Young: WCC" userId="S::hypark@westminster.gov.uk::9f78f296-d30f-49a0-8f2e-f406a225d6f6" providerId="AD" clId="Web-{FAC846C1-1867-41EA-8DA8-FDE698CBB3BD}" dt="2024-02-19T10:34:56.718" v="0"/>
          <ac:spMkLst>
            <pc:docMk/>
            <pc:sldMk cId="0" sldId="261"/>
            <ac:spMk id="2" creationId="{00000000-0000-0000-0000-000000000000}"/>
          </ac:spMkLst>
        </pc:spChg>
        <pc:spChg chg="mod">
          <ac:chgData name="Park, Han Young: WCC" userId="S::hypark@westminster.gov.uk::9f78f296-d30f-49a0-8f2e-f406a225d6f6" providerId="AD" clId="Web-{FAC846C1-1867-41EA-8DA8-FDE698CBB3BD}" dt="2024-02-19T10:37:59.582" v="10" actId="20577"/>
          <ac:spMkLst>
            <pc:docMk/>
            <pc:sldMk cId="0" sldId="261"/>
            <ac:spMk id="3" creationId="{00000000-0000-0000-0000-000000000000}"/>
          </ac:spMkLst>
        </pc:spChg>
        <pc:picChg chg="add mod">
          <ac:chgData name="Park, Han Young: WCC" userId="S::hypark@westminster.gov.uk::9f78f296-d30f-49a0-8f2e-f406a225d6f6" providerId="AD" clId="Web-{FAC846C1-1867-41EA-8DA8-FDE698CBB3BD}" dt="2024-02-19T10:37:54.144" v="6" actId="1076"/>
          <ac:picMkLst>
            <pc:docMk/>
            <pc:sldMk cId="0" sldId="261"/>
            <ac:picMk id="4" creationId="{7107D2E2-D065-E350-8E94-5CEDBB4522D9}"/>
          </ac:picMkLst>
        </pc:picChg>
      </pc:sldChg>
      <pc:sldChg chg="addSp delSp modSp">
        <pc:chgData name="Park, Han Young: WCC" userId="S::hypark@westminster.gov.uk::9f78f296-d30f-49a0-8f2e-f406a225d6f6" providerId="AD" clId="Web-{FAC846C1-1867-41EA-8DA8-FDE698CBB3BD}" dt="2024-02-19T10:39:40.881" v="20" actId="1076"/>
        <pc:sldMkLst>
          <pc:docMk/>
          <pc:sldMk cId="0" sldId="262"/>
        </pc:sldMkLst>
        <pc:spChg chg="del">
          <ac:chgData name="Park, Han Young: WCC" userId="S::hypark@westminster.gov.uk::9f78f296-d30f-49a0-8f2e-f406a225d6f6" providerId="AD" clId="Web-{FAC846C1-1867-41EA-8DA8-FDE698CBB3BD}" dt="2024-02-19T10:38:07.879" v="11"/>
          <ac:spMkLst>
            <pc:docMk/>
            <pc:sldMk cId="0" sldId="262"/>
            <ac:spMk id="2" creationId="{00000000-0000-0000-0000-000000000000}"/>
          </ac:spMkLst>
        </pc:spChg>
        <pc:spChg chg="del">
          <ac:chgData name="Park, Han Young: WCC" userId="S::hypark@westminster.gov.uk::9f78f296-d30f-49a0-8f2e-f406a225d6f6" providerId="AD" clId="Web-{FAC846C1-1867-41EA-8DA8-FDE698CBB3BD}" dt="2024-02-19T10:38:13.317" v="12"/>
          <ac:spMkLst>
            <pc:docMk/>
            <pc:sldMk cId="0" sldId="262"/>
            <ac:spMk id="3" creationId="{00000000-0000-0000-0000-000000000000}"/>
          </ac:spMkLst>
        </pc:spChg>
        <pc:spChg chg="mod">
          <ac:chgData name="Park, Han Young: WCC" userId="S::hypark@westminster.gov.uk::9f78f296-d30f-49a0-8f2e-f406a225d6f6" providerId="AD" clId="Web-{FAC846C1-1867-41EA-8DA8-FDE698CBB3BD}" dt="2024-02-19T10:39:40.881" v="20" actId="1076"/>
          <ac:spMkLst>
            <pc:docMk/>
            <pc:sldMk cId="0" sldId="262"/>
            <ac:spMk id="4" creationId="{00000000-0000-0000-0000-000000000000}"/>
          </ac:spMkLst>
        </pc:spChg>
        <pc:spChg chg="add">
          <ac:chgData name="Park, Han Young: WCC" userId="S::hypark@westminster.gov.uk::9f78f296-d30f-49a0-8f2e-f406a225d6f6" providerId="AD" clId="Web-{FAC846C1-1867-41EA-8DA8-FDE698CBB3BD}" dt="2024-02-19T10:38:15.160" v="13"/>
          <ac:spMkLst>
            <pc:docMk/>
            <pc:sldMk cId="0" sldId="262"/>
            <ac:spMk id="6" creationId="{CD8AC58B-0B77-5BAD-4569-FE9AD79025C2}"/>
          </ac:spMkLst>
        </pc:spChg>
        <pc:picChg chg="add">
          <ac:chgData name="Park, Han Young: WCC" userId="S::hypark@westminster.gov.uk::9f78f296-d30f-49a0-8f2e-f406a225d6f6" providerId="AD" clId="Web-{FAC846C1-1867-41EA-8DA8-FDE698CBB3BD}" dt="2024-02-19T10:38:15.254" v="14"/>
          <ac:picMkLst>
            <pc:docMk/>
            <pc:sldMk cId="0" sldId="262"/>
            <ac:picMk id="8" creationId="{78764EF4-DC2D-463C-B190-3EC58787127F}"/>
          </ac:picMkLst>
        </pc:picChg>
      </pc:sldChg>
      <pc:sldChg chg="modSp">
        <pc:chgData name="Park, Han Young: WCC" userId="S::hypark@westminster.gov.uk::9f78f296-d30f-49a0-8f2e-f406a225d6f6" providerId="AD" clId="Web-{FAC846C1-1867-41EA-8DA8-FDE698CBB3BD}" dt="2024-02-19T10:39:30.428" v="18" actId="1076"/>
        <pc:sldMkLst>
          <pc:docMk/>
          <pc:sldMk cId="0" sldId="277"/>
        </pc:sldMkLst>
        <pc:spChg chg="mod">
          <ac:chgData name="Park, Han Young: WCC" userId="S::hypark@westminster.gov.uk::9f78f296-d30f-49a0-8f2e-f406a225d6f6" providerId="AD" clId="Web-{FAC846C1-1867-41EA-8DA8-FDE698CBB3BD}" dt="2024-02-19T10:39:30.428" v="18" actId="1076"/>
          <ac:spMkLst>
            <pc:docMk/>
            <pc:sldMk cId="0" sldId="277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stminster.gov.uk/air-quality-data/near-real-time-air-quality-monitors-map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9.png"/><Relationship Id="rId18" Type="http://schemas.openxmlformats.org/officeDocument/2006/relationships/image" Target="../media/image62.svg"/><Relationship Id="rId3" Type="http://schemas.openxmlformats.org/officeDocument/2006/relationships/image" Target="../media/image3.pn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17" Type="http://schemas.openxmlformats.org/officeDocument/2006/relationships/image" Target="../media/image61.png"/><Relationship Id="rId2" Type="http://schemas.openxmlformats.org/officeDocument/2006/relationships/image" Target="../media/image2.png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5" Type="http://schemas.openxmlformats.org/officeDocument/2006/relationships/image" Target="../media/image59.png"/><Relationship Id="rId10" Type="http://schemas.openxmlformats.org/officeDocument/2006/relationships/image" Target="../media/image56.svg"/><Relationship Id="rId19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0605" y="-192766"/>
            <a:ext cx="18808605" cy="10579840"/>
          </a:xfrm>
          <a:custGeom>
            <a:avLst/>
            <a:gdLst/>
            <a:ahLst/>
            <a:cxnLst/>
            <a:rect l="l" t="t" r="r" b="b"/>
            <a:pathLst>
              <a:path w="18808605" h="10579840">
                <a:moveTo>
                  <a:pt x="0" y="0"/>
                </a:moveTo>
                <a:lnTo>
                  <a:pt x="18808605" y="0"/>
                </a:lnTo>
                <a:lnTo>
                  <a:pt x="18808605" y="10579841"/>
                </a:lnTo>
                <a:lnTo>
                  <a:pt x="0" y="10579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393515" y="488631"/>
            <a:ext cx="3865785" cy="1435173"/>
          </a:xfrm>
          <a:custGeom>
            <a:avLst/>
            <a:gdLst/>
            <a:ahLst/>
            <a:cxnLst/>
            <a:rect l="l" t="t" r="r" b="b"/>
            <a:pathLst>
              <a:path w="3865785" h="1435173">
                <a:moveTo>
                  <a:pt x="0" y="0"/>
                </a:moveTo>
                <a:lnTo>
                  <a:pt x="3865785" y="0"/>
                </a:lnTo>
                <a:lnTo>
                  <a:pt x="3865785" y="1435172"/>
                </a:lnTo>
                <a:lnTo>
                  <a:pt x="0" y="1435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44153" y="749126"/>
            <a:ext cx="5516613" cy="914182"/>
          </a:xfrm>
          <a:custGeom>
            <a:avLst/>
            <a:gdLst/>
            <a:ahLst/>
            <a:cxnLst/>
            <a:rect l="l" t="t" r="r" b="b"/>
            <a:pathLst>
              <a:path w="5516613" h="914182">
                <a:moveTo>
                  <a:pt x="0" y="0"/>
                </a:moveTo>
                <a:lnTo>
                  <a:pt x="5516614" y="0"/>
                </a:lnTo>
                <a:lnTo>
                  <a:pt x="5516614" y="914182"/>
                </a:lnTo>
                <a:lnTo>
                  <a:pt x="0" y="91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44153" y="8898815"/>
            <a:ext cx="8383923" cy="7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Agrandir"/>
              </a:rPr>
              <a:t>Enter primary school name - 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97250" y="2796859"/>
            <a:ext cx="10869446" cy="257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4"/>
              </a:lnSpc>
            </a:pPr>
            <a:r>
              <a:rPr lang="en-US" sz="8499">
                <a:solidFill>
                  <a:srgbClr val="000000"/>
                </a:solidFill>
                <a:latin typeface="Agrandir Ultra-Bold"/>
              </a:rPr>
              <a:t>Air Quality around our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49963" y="5473122"/>
            <a:ext cx="9388074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grandir Bold"/>
              </a:rPr>
              <a:t>Schools Healthy Commutes Project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grandir Bold"/>
              </a:rPr>
              <a:t>Session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356" y="1028700"/>
            <a:ext cx="2787287" cy="4645479"/>
          </a:xfrm>
          <a:custGeom>
            <a:avLst/>
            <a:gdLst/>
            <a:ahLst/>
            <a:cxnLst/>
            <a:rect l="l" t="t" r="r" b="b"/>
            <a:pathLst>
              <a:path w="2787287" h="4645479">
                <a:moveTo>
                  <a:pt x="0" y="0"/>
                </a:moveTo>
                <a:lnTo>
                  <a:pt x="2787288" y="0"/>
                </a:lnTo>
                <a:lnTo>
                  <a:pt x="2787288" y="4645479"/>
                </a:lnTo>
                <a:lnTo>
                  <a:pt x="0" y="4645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355521" y="5818586"/>
            <a:ext cx="12340607" cy="120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106">
                <a:solidFill>
                  <a:srgbClr val="000000"/>
                </a:solidFill>
                <a:latin typeface="Agrandir Ultra-Bold"/>
              </a:rPr>
              <a:t>Smoke from factories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50356" y="1028700"/>
            <a:ext cx="2787287" cy="4645479"/>
          </a:xfrm>
          <a:custGeom>
            <a:avLst/>
            <a:gdLst/>
            <a:ahLst/>
            <a:cxnLst/>
            <a:rect l="l" t="t" r="r" b="b"/>
            <a:pathLst>
              <a:path w="2787287" h="4645479">
                <a:moveTo>
                  <a:pt x="0" y="0"/>
                </a:moveTo>
                <a:lnTo>
                  <a:pt x="2787288" y="0"/>
                </a:lnTo>
                <a:lnTo>
                  <a:pt x="2787288" y="4645479"/>
                </a:lnTo>
                <a:lnTo>
                  <a:pt x="0" y="4645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355521" y="5818586"/>
            <a:ext cx="12340607" cy="120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106">
                <a:solidFill>
                  <a:srgbClr val="000000"/>
                </a:solidFill>
                <a:latin typeface="Agrandir Ultra-Bold"/>
              </a:rPr>
              <a:t>Smoke from factories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24066" y="6888416"/>
            <a:ext cx="6603517" cy="136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7"/>
              </a:lnSpc>
            </a:pPr>
            <a:r>
              <a:rPr lang="en-US" sz="8063">
                <a:solidFill>
                  <a:srgbClr val="4C2006"/>
                </a:solidFill>
                <a:latin typeface="Agrandir Ultra-Bold"/>
              </a:rPr>
              <a:t>Man-Made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71029" y="1441123"/>
            <a:ext cx="6403191" cy="4784930"/>
          </a:xfrm>
          <a:custGeom>
            <a:avLst/>
            <a:gdLst/>
            <a:ahLst/>
            <a:cxnLst/>
            <a:rect l="l" t="t" r="r" b="b"/>
            <a:pathLst>
              <a:path w="6403191" h="4784930">
                <a:moveTo>
                  <a:pt x="0" y="0"/>
                </a:moveTo>
                <a:lnTo>
                  <a:pt x="6403192" y="0"/>
                </a:lnTo>
                <a:lnTo>
                  <a:pt x="6403192" y="4784931"/>
                </a:lnTo>
                <a:lnTo>
                  <a:pt x="0" y="4784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681083" y="6691869"/>
            <a:ext cx="7783085" cy="120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106">
                <a:solidFill>
                  <a:srgbClr val="000000"/>
                </a:solidFill>
                <a:latin typeface="Agrandir Ultra-Bold"/>
              </a:rPr>
              <a:t>Wildfire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81083" y="6691869"/>
            <a:ext cx="7783085" cy="120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106">
                <a:solidFill>
                  <a:srgbClr val="000000"/>
                </a:solidFill>
                <a:latin typeface="Agrandir Ultra-Bold"/>
              </a:rPr>
              <a:t>Wildfire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41603" y="7689440"/>
            <a:ext cx="5941730" cy="134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8006">
                <a:solidFill>
                  <a:srgbClr val="628B2D"/>
                </a:solidFill>
                <a:latin typeface="Agrandir Ultra-Bold"/>
              </a:rPr>
              <a:t>Natural</a:t>
            </a:r>
          </a:p>
        </p:txBody>
      </p:sp>
      <p:sp>
        <p:nvSpPr>
          <p:cNvPr id="4" name="Freeform 4"/>
          <p:cNvSpPr/>
          <p:nvPr/>
        </p:nvSpPr>
        <p:spPr>
          <a:xfrm>
            <a:off x="6371029" y="1441123"/>
            <a:ext cx="6403191" cy="4784930"/>
          </a:xfrm>
          <a:custGeom>
            <a:avLst/>
            <a:gdLst/>
            <a:ahLst/>
            <a:cxnLst/>
            <a:rect l="l" t="t" r="r" b="b"/>
            <a:pathLst>
              <a:path w="6403191" h="4784930">
                <a:moveTo>
                  <a:pt x="0" y="0"/>
                </a:moveTo>
                <a:lnTo>
                  <a:pt x="6403192" y="0"/>
                </a:lnTo>
                <a:lnTo>
                  <a:pt x="6403192" y="4784931"/>
                </a:lnTo>
                <a:lnTo>
                  <a:pt x="0" y="4784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8318" y="1834271"/>
            <a:ext cx="6431363" cy="3309229"/>
          </a:xfrm>
          <a:custGeom>
            <a:avLst/>
            <a:gdLst/>
            <a:ahLst/>
            <a:cxnLst/>
            <a:rect l="l" t="t" r="r" b="b"/>
            <a:pathLst>
              <a:path w="6431363" h="3309229">
                <a:moveTo>
                  <a:pt x="0" y="0"/>
                </a:moveTo>
                <a:lnTo>
                  <a:pt x="6431364" y="0"/>
                </a:lnTo>
                <a:lnTo>
                  <a:pt x="6431364" y="3309229"/>
                </a:lnTo>
                <a:lnTo>
                  <a:pt x="0" y="3309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082942" y="5374794"/>
            <a:ext cx="10927814" cy="21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106">
                <a:solidFill>
                  <a:srgbClr val="000000"/>
                </a:solidFill>
                <a:latin typeface="Agrandir Ultra-Bold"/>
              </a:rPr>
              <a:t>Harmful gases from car exhaust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8318" y="1834271"/>
            <a:ext cx="6431363" cy="3309229"/>
          </a:xfrm>
          <a:custGeom>
            <a:avLst/>
            <a:gdLst/>
            <a:ahLst/>
            <a:cxnLst/>
            <a:rect l="l" t="t" r="r" b="b"/>
            <a:pathLst>
              <a:path w="6431363" h="3309229">
                <a:moveTo>
                  <a:pt x="0" y="0"/>
                </a:moveTo>
                <a:lnTo>
                  <a:pt x="6431364" y="0"/>
                </a:lnTo>
                <a:lnTo>
                  <a:pt x="6431364" y="3309229"/>
                </a:lnTo>
                <a:lnTo>
                  <a:pt x="0" y="3309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082942" y="5374794"/>
            <a:ext cx="10927814" cy="216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4"/>
              </a:lnSpc>
            </a:pPr>
            <a:r>
              <a:rPr lang="en-US" sz="7106">
                <a:solidFill>
                  <a:srgbClr val="000000"/>
                </a:solidFill>
                <a:latin typeface="Agrandir Ultra-Bold"/>
              </a:rPr>
              <a:t>Harmful gases from car exhaust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45090" y="7406649"/>
            <a:ext cx="6603517" cy="136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7"/>
              </a:lnSpc>
            </a:pPr>
            <a:r>
              <a:rPr lang="en-US" sz="8063">
                <a:solidFill>
                  <a:srgbClr val="4C2006"/>
                </a:solidFill>
                <a:latin typeface="Agrandir Ultra-Bold"/>
              </a:rPr>
              <a:t>Man-Made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4927" y="1817826"/>
            <a:ext cx="3346774" cy="6627275"/>
          </a:xfrm>
          <a:custGeom>
            <a:avLst/>
            <a:gdLst/>
            <a:ahLst/>
            <a:cxnLst/>
            <a:rect l="l" t="t" r="r" b="b"/>
            <a:pathLst>
              <a:path w="3346774" h="6627275">
                <a:moveTo>
                  <a:pt x="0" y="0"/>
                </a:moveTo>
                <a:lnTo>
                  <a:pt x="3346773" y="0"/>
                </a:lnTo>
                <a:lnTo>
                  <a:pt x="3346773" y="6627275"/>
                </a:lnTo>
                <a:lnTo>
                  <a:pt x="0" y="662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1217307"/>
            <a:ext cx="11032731" cy="108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7"/>
              </a:lnSpc>
            </a:pPr>
            <a:r>
              <a:rPr lang="en-US" sz="6399">
                <a:solidFill>
                  <a:srgbClr val="000000"/>
                </a:solidFill>
                <a:latin typeface="Agrandir Ultra-Bold"/>
              </a:rPr>
              <a:t>What’s the problem?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335451"/>
            <a:ext cx="11646227" cy="61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0642" lvl="1" indent="-525321">
              <a:lnSpc>
                <a:spcPts val="6812"/>
              </a:lnSpc>
              <a:buFont typeface="Arial"/>
              <a:buChar char="•"/>
            </a:pPr>
            <a:r>
              <a:rPr lang="en-US" sz="4866">
                <a:solidFill>
                  <a:srgbClr val="000000"/>
                </a:solidFill>
                <a:latin typeface="Agrandir"/>
              </a:rPr>
              <a:t>Dirty air can cause itchy watery eyes or make you sneeze</a:t>
            </a:r>
          </a:p>
          <a:p>
            <a:pPr marL="1050642" lvl="1" indent="-525321">
              <a:lnSpc>
                <a:spcPts val="6812"/>
              </a:lnSpc>
              <a:buFont typeface="Arial"/>
              <a:buChar char="•"/>
            </a:pPr>
            <a:r>
              <a:rPr lang="en-US" sz="4866">
                <a:solidFill>
                  <a:srgbClr val="000000"/>
                </a:solidFill>
                <a:latin typeface="Agrandir"/>
              </a:rPr>
              <a:t>Serious air pollution can make people very sick </a:t>
            </a:r>
          </a:p>
          <a:p>
            <a:pPr marL="1050642" lvl="1" indent="-525321">
              <a:lnSpc>
                <a:spcPts val="6812"/>
              </a:lnSpc>
              <a:buFont typeface="Arial"/>
              <a:buChar char="•"/>
            </a:pPr>
            <a:r>
              <a:rPr lang="en-US" sz="4866">
                <a:solidFill>
                  <a:srgbClr val="000000"/>
                </a:solidFill>
                <a:latin typeface="Agrandir"/>
              </a:rPr>
              <a:t>It can make it difficult to breathe and cause diseases such as lung cancer, asthma and heart disease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64982" y="5880628"/>
            <a:ext cx="1995757" cy="1995757"/>
          </a:xfrm>
          <a:custGeom>
            <a:avLst/>
            <a:gdLst/>
            <a:ahLst/>
            <a:cxnLst/>
            <a:rect l="l" t="t" r="r" b="b"/>
            <a:pathLst>
              <a:path w="1995757" h="1995757">
                <a:moveTo>
                  <a:pt x="0" y="0"/>
                </a:moveTo>
                <a:lnTo>
                  <a:pt x="1995757" y="0"/>
                </a:lnTo>
                <a:lnTo>
                  <a:pt x="1995757" y="1995757"/>
                </a:lnTo>
                <a:lnTo>
                  <a:pt x="0" y="1995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520671" y="6205484"/>
            <a:ext cx="2502707" cy="2910125"/>
          </a:xfrm>
          <a:custGeom>
            <a:avLst/>
            <a:gdLst/>
            <a:ahLst/>
            <a:cxnLst/>
            <a:rect l="l" t="t" r="r" b="b"/>
            <a:pathLst>
              <a:path w="2502707" h="2910125">
                <a:moveTo>
                  <a:pt x="0" y="0"/>
                </a:moveTo>
                <a:lnTo>
                  <a:pt x="2502707" y="0"/>
                </a:lnTo>
                <a:lnTo>
                  <a:pt x="2502707" y="2910125"/>
                </a:lnTo>
                <a:lnTo>
                  <a:pt x="0" y="291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239315" y="3134012"/>
            <a:ext cx="2532710" cy="2463636"/>
          </a:xfrm>
          <a:custGeom>
            <a:avLst/>
            <a:gdLst/>
            <a:ahLst/>
            <a:cxnLst/>
            <a:rect l="l" t="t" r="r" b="b"/>
            <a:pathLst>
              <a:path w="2532710" h="2463636">
                <a:moveTo>
                  <a:pt x="0" y="0"/>
                </a:moveTo>
                <a:lnTo>
                  <a:pt x="2532710" y="0"/>
                </a:lnTo>
                <a:lnTo>
                  <a:pt x="2532710" y="2463636"/>
                </a:lnTo>
                <a:lnTo>
                  <a:pt x="0" y="2463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772215" y="5597648"/>
            <a:ext cx="3198940" cy="2367216"/>
          </a:xfrm>
          <a:custGeom>
            <a:avLst/>
            <a:gdLst/>
            <a:ahLst/>
            <a:cxnLst/>
            <a:rect l="l" t="t" r="r" b="b"/>
            <a:pathLst>
              <a:path w="3198940" h="2367216">
                <a:moveTo>
                  <a:pt x="0" y="0"/>
                </a:moveTo>
                <a:lnTo>
                  <a:pt x="3198941" y="0"/>
                </a:lnTo>
                <a:lnTo>
                  <a:pt x="3198941" y="2367216"/>
                </a:lnTo>
                <a:lnTo>
                  <a:pt x="0" y="2367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144000" y="7404456"/>
            <a:ext cx="4576288" cy="943859"/>
          </a:xfrm>
          <a:custGeom>
            <a:avLst/>
            <a:gdLst/>
            <a:ahLst/>
            <a:cxnLst/>
            <a:rect l="l" t="t" r="r" b="b"/>
            <a:pathLst>
              <a:path w="4576288" h="943859">
                <a:moveTo>
                  <a:pt x="0" y="0"/>
                </a:moveTo>
                <a:lnTo>
                  <a:pt x="4576288" y="0"/>
                </a:lnTo>
                <a:lnTo>
                  <a:pt x="4576288" y="943859"/>
                </a:lnTo>
                <a:lnTo>
                  <a:pt x="0" y="9438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589311" y="2212881"/>
            <a:ext cx="4621230" cy="4621230"/>
          </a:xfrm>
          <a:custGeom>
            <a:avLst/>
            <a:gdLst/>
            <a:ahLst/>
            <a:cxnLst/>
            <a:rect l="l" t="t" r="r" b="b"/>
            <a:pathLst>
              <a:path w="4621230" h="4621230">
                <a:moveTo>
                  <a:pt x="0" y="0"/>
                </a:moveTo>
                <a:lnTo>
                  <a:pt x="4621230" y="0"/>
                </a:lnTo>
                <a:lnTo>
                  <a:pt x="4621230" y="4621231"/>
                </a:lnTo>
                <a:lnTo>
                  <a:pt x="0" y="4621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756912" y="469582"/>
            <a:ext cx="16450606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6000">
                <a:solidFill>
                  <a:srgbClr val="543328"/>
                </a:solidFill>
                <a:latin typeface="Agrandir Ultra-Bold"/>
              </a:rPr>
              <a:t>How do we know when the air is polluted?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8091" y="2330573"/>
            <a:ext cx="3969539" cy="74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</a:pPr>
            <a:r>
              <a:rPr lang="en-US" sz="3779">
                <a:solidFill>
                  <a:srgbClr val="000000"/>
                </a:solidFill>
                <a:latin typeface="Agrandir Bold"/>
              </a:rPr>
              <a:t>We can see 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29059" y="3913293"/>
            <a:ext cx="5158941" cy="14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</a:pPr>
            <a:r>
              <a:rPr lang="en-US" sz="3779">
                <a:solidFill>
                  <a:srgbClr val="000000"/>
                </a:solidFill>
                <a:latin typeface="Agrandir Bold"/>
              </a:rPr>
              <a:t>News and Media reports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77271" y="1759830"/>
            <a:ext cx="2794414" cy="74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</a:pPr>
            <a:r>
              <a:rPr lang="en-US" sz="3779">
                <a:solidFill>
                  <a:srgbClr val="000000"/>
                </a:solidFill>
                <a:latin typeface="Agrandir Bold"/>
              </a:rPr>
              <a:t>Technology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37977" y="8801479"/>
            <a:ext cx="3872564" cy="742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</a:pPr>
            <a:r>
              <a:rPr lang="en-US" sz="3779">
                <a:solidFill>
                  <a:srgbClr val="000000"/>
                </a:solidFill>
                <a:latin typeface="Agrandir Bold"/>
              </a:rPr>
              <a:t>We can feel it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6294" y="3441869"/>
            <a:ext cx="7816130" cy="4901203"/>
          </a:xfrm>
          <a:custGeom>
            <a:avLst/>
            <a:gdLst/>
            <a:ahLst/>
            <a:cxnLst/>
            <a:rect l="l" t="t" r="r" b="b"/>
            <a:pathLst>
              <a:path w="7816130" h="4901203">
                <a:moveTo>
                  <a:pt x="0" y="0"/>
                </a:moveTo>
                <a:lnTo>
                  <a:pt x="7816130" y="0"/>
                </a:lnTo>
                <a:lnTo>
                  <a:pt x="7816130" y="4901203"/>
                </a:lnTo>
                <a:lnTo>
                  <a:pt x="0" y="4901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2124" y="547623"/>
            <a:ext cx="18336895" cy="88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71"/>
              </a:lnSpc>
            </a:pPr>
            <a:r>
              <a:rPr lang="en-US" sz="5300">
                <a:solidFill>
                  <a:srgbClr val="000000"/>
                </a:solidFill>
                <a:latin typeface="Agrandir Ultra-Bold"/>
              </a:rPr>
              <a:t>Why does it make a difference how we get around?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2124" y="1337125"/>
            <a:ext cx="11167362" cy="718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1"/>
              </a:lnSpc>
            </a:pPr>
            <a:r>
              <a:rPr lang="en-US" sz="3579">
                <a:solidFill>
                  <a:srgbClr val="000000"/>
                </a:solidFill>
                <a:latin typeface="Agrandir"/>
              </a:rPr>
              <a:t>Imagine if everyone drove to school everyday...</a:t>
            </a:r>
          </a:p>
        </p:txBody>
      </p:sp>
      <p:sp>
        <p:nvSpPr>
          <p:cNvPr id="5" name="Freeform 5"/>
          <p:cNvSpPr/>
          <p:nvPr/>
        </p:nvSpPr>
        <p:spPr>
          <a:xfrm rot="-1884236" flipV="1">
            <a:off x="11470097" y="3001998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0" y="481565"/>
                </a:moveTo>
                <a:lnTo>
                  <a:pt x="1704654" y="481565"/>
                </a:lnTo>
                <a:lnTo>
                  <a:pt x="1704654" y="0"/>
                </a:lnTo>
                <a:lnTo>
                  <a:pt x="0" y="0"/>
                </a:lnTo>
                <a:lnTo>
                  <a:pt x="0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420745" y="2141513"/>
            <a:ext cx="4246769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Resources (using up fuel)</a:t>
            </a:r>
          </a:p>
        </p:txBody>
      </p:sp>
      <p:sp>
        <p:nvSpPr>
          <p:cNvPr id="7" name="Freeform 7"/>
          <p:cNvSpPr/>
          <p:nvPr/>
        </p:nvSpPr>
        <p:spPr>
          <a:xfrm rot="414304" flipV="1">
            <a:off x="12345190" y="4262831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0" y="481565"/>
                </a:moveTo>
                <a:lnTo>
                  <a:pt x="1704654" y="481565"/>
                </a:lnTo>
                <a:lnTo>
                  <a:pt x="1704654" y="0"/>
                </a:lnTo>
                <a:lnTo>
                  <a:pt x="0" y="0"/>
                </a:lnTo>
                <a:lnTo>
                  <a:pt x="0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4424262" y="4213524"/>
            <a:ext cx="2422894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Safety (accidents)</a:t>
            </a:r>
          </a:p>
        </p:txBody>
      </p:sp>
      <p:sp>
        <p:nvSpPr>
          <p:cNvPr id="9" name="Freeform 9"/>
          <p:cNvSpPr/>
          <p:nvPr/>
        </p:nvSpPr>
        <p:spPr>
          <a:xfrm rot="942617" flipV="1">
            <a:off x="12156236" y="6016889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0" y="481565"/>
                </a:moveTo>
                <a:lnTo>
                  <a:pt x="1704655" y="481565"/>
                </a:lnTo>
                <a:lnTo>
                  <a:pt x="1704655" y="0"/>
                </a:lnTo>
                <a:lnTo>
                  <a:pt x="0" y="0"/>
                </a:lnTo>
                <a:lnTo>
                  <a:pt x="0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4237585" y="6172012"/>
            <a:ext cx="2422894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Congestion (traffic jam)</a:t>
            </a:r>
          </a:p>
        </p:txBody>
      </p:sp>
      <p:sp>
        <p:nvSpPr>
          <p:cNvPr id="11" name="Freeform 11"/>
          <p:cNvSpPr/>
          <p:nvPr/>
        </p:nvSpPr>
        <p:spPr>
          <a:xfrm rot="899865" flipH="1" flipV="1">
            <a:off x="5666942" y="3005941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1704654" y="481565"/>
                </a:moveTo>
                <a:lnTo>
                  <a:pt x="0" y="481565"/>
                </a:lnTo>
                <a:lnTo>
                  <a:pt x="0" y="0"/>
                </a:lnTo>
                <a:lnTo>
                  <a:pt x="1704654" y="0"/>
                </a:lnTo>
                <a:lnTo>
                  <a:pt x="1704654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2650611" y="2631652"/>
            <a:ext cx="2983054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Noise pollution</a:t>
            </a:r>
          </a:p>
        </p:txBody>
      </p:sp>
      <p:sp>
        <p:nvSpPr>
          <p:cNvPr id="13" name="Freeform 13"/>
          <p:cNvSpPr/>
          <p:nvPr/>
        </p:nvSpPr>
        <p:spPr>
          <a:xfrm rot="-602275" flipH="1" flipV="1">
            <a:off x="3900089" y="4037288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1704655" y="481565"/>
                </a:moveTo>
                <a:lnTo>
                  <a:pt x="0" y="481565"/>
                </a:lnTo>
                <a:lnTo>
                  <a:pt x="0" y="0"/>
                </a:lnTo>
                <a:lnTo>
                  <a:pt x="1704655" y="0"/>
                </a:lnTo>
                <a:lnTo>
                  <a:pt x="1704655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459241" y="4454831"/>
            <a:ext cx="4089010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Health (no exercise, fresh air)</a:t>
            </a:r>
          </a:p>
        </p:txBody>
      </p:sp>
      <p:sp>
        <p:nvSpPr>
          <p:cNvPr id="15" name="Freeform 15"/>
          <p:cNvSpPr/>
          <p:nvPr/>
        </p:nvSpPr>
        <p:spPr>
          <a:xfrm rot="-1570318" flipH="1" flipV="1">
            <a:off x="2824781" y="6243718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1704654" y="481565"/>
                </a:moveTo>
                <a:lnTo>
                  <a:pt x="0" y="481565"/>
                </a:lnTo>
                <a:lnTo>
                  <a:pt x="0" y="0"/>
                </a:lnTo>
                <a:lnTo>
                  <a:pt x="1704654" y="0"/>
                </a:lnTo>
                <a:lnTo>
                  <a:pt x="1704654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565197" y="6952791"/>
            <a:ext cx="2741553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CO2 Emissions</a:t>
            </a:r>
          </a:p>
        </p:txBody>
      </p:sp>
      <p:sp>
        <p:nvSpPr>
          <p:cNvPr id="17" name="Freeform 17"/>
          <p:cNvSpPr/>
          <p:nvPr/>
        </p:nvSpPr>
        <p:spPr>
          <a:xfrm rot="2321888" flipV="1">
            <a:off x="11752677" y="7753305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0" y="481565"/>
                </a:moveTo>
                <a:lnTo>
                  <a:pt x="1704655" y="481565"/>
                </a:lnTo>
                <a:lnTo>
                  <a:pt x="1704655" y="0"/>
                </a:lnTo>
                <a:lnTo>
                  <a:pt x="0" y="0"/>
                </a:lnTo>
                <a:lnTo>
                  <a:pt x="0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1725221" y="8663068"/>
            <a:ext cx="4338055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Feeling bad (road rage)</a:t>
            </a:r>
          </a:p>
        </p:txBody>
      </p:sp>
      <p:sp>
        <p:nvSpPr>
          <p:cNvPr id="19" name="Freeform 19"/>
          <p:cNvSpPr/>
          <p:nvPr/>
        </p:nvSpPr>
        <p:spPr>
          <a:xfrm rot="-2574779" flipH="1" flipV="1">
            <a:off x="3904625" y="7753305"/>
            <a:ext cx="1704655" cy="481565"/>
          </a:xfrm>
          <a:custGeom>
            <a:avLst/>
            <a:gdLst/>
            <a:ahLst/>
            <a:cxnLst/>
            <a:rect l="l" t="t" r="r" b="b"/>
            <a:pathLst>
              <a:path w="1704655" h="481565">
                <a:moveTo>
                  <a:pt x="1704655" y="481565"/>
                </a:moveTo>
                <a:lnTo>
                  <a:pt x="0" y="481565"/>
                </a:lnTo>
                <a:lnTo>
                  <a:pt x="0" y="0"/>
                </a:lnTo>
                <a:lnTo>
                  <a:pt x="1704655" y="0"/>
                </a:lnTo>
                <a:lnTo>
                  <a:pt x="1704655" y="481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2804035" y="8663068"/>
            <a:ext cx="3488432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grandir"/>
              </a:rPr>
              <a:t>Dangerous Fumes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2627" y="2038940"/>
            <a:ext cx="16882747" cy="489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000000"/>
                </a:solidFill>
                <a:latin typeface="Agrandir"/>
              </a:rPr>
              <a:t>Westminster City Council have introduced sensors that monitor and check air quality.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000000"/>
                </a:solidFill>
                <a:latin typeface="Agrandir"/>
              </a:rPr>
              <a:t>There is one close to this school.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000000"/>
                </a:solidFill>
                <a:latin typeface="Agrandir"/>
              </a:rPr>
              <a:t>The council can check if the pollution levels are too high and when that happens.</a:t>
            </a:r>
          </a:p>
          <a:p>
            <a:pPr marL="971550" lvl="1" indent="-485775">
              <a:lnSpc>
                <a:spcPts val="6299"/>
              </a:lnSpc>
              <a:buFont typeface="Arial"/>
              <a:buChar char="•"/>
            </a:pPr>
            <a:r>
              <a:rPr lang="en-US" sz="4500" u="sng">
                <a:solidFill>
                  <a:srgbClr val="000000"/>
                </a:solidFill>
                <a:latin typeface="Agrandir"/>
                <a:hlinkClick r:id="rId2" tooltip="https://www.westminster.gov.uk/air-quality-data/near-real-time-air-quality-monitors-map"/>
              </a:rPr>
              <a:t>Click here to view the monitoring for today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923925"/>
            <a:ext cx="18544734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6000">
                <a:solidFill>
                  <a:srgbClr val="3144B2"/>
                </a:solidFill>
                <a:latin typeface="Agrandir Ultra-Bold"/>
              </a:rPr>
              <a:t>How can we check pollution and air quality?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98466" y="1028700"/>
            <a:ext cx="5182945" cy="7398638"/>
          </a:xfrm>
          <a:custGeom>
            <a:avLst/>
            <a:gdLst/>
            <a:ahLst/>
            <a:cxnLst/>
            <a:rect l="l" t="t" r="r" b="b"/>
            <a:pathLst>
              <a:path w="5182945" h="7398638">
                <a:moveTo>
                  <a:pt x="0" y="0"/>
                </a:moveTo>
                <a:lnTo>
                  <a:pt x="5182945" y="0"/>
                </a:lnTo>
                <a:lnTo>
                  <a:pt x="5182945" y="7398638"/>
                </a:lnTo>
                <a:lnTo>
                  <a:pt x="0" y="739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837" r="-64147" b="-605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684485" y="1655194"/>
            <a:ext cx="11032731" cy="1883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33"/>
              </a:lnSpc>
            </a:pPr>
            <a:r>
              <a:rPr lang="en-US" sz="6199">
                <a:solidFill>
                  <a:srgbClr val="000000"/>
                </a:solidFill>
                <a:latin typeface="Agrandir Ultra-Bold"/>
              </a:rPr>
              <a:t>Why does it matter how we travel to school?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775595"/>
            <a:ext cx="14204476" cy="404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5887" lvl="1" indent="-482944">
              <a:lnSpc>
                <a:spcPts val="6263"/>
              </a:lnSpc>
              <a:buFont typeface="Arial"/>
              <a:buChar char="•"/>
            </a:pPr>
            <a:r>
              <a:rPr lang="en-US" sz="4473">
                <a:solidFill>
                  <a:srgbClr val="000000"/>
                </a:solidFill>
                <a:latin typeface="Agrandir"/>
              </a:rPr>
              <a:t>Safer, healthier, more </a:t>
            </a:r>
            <a:r>
              <a:rPr lang="en-US" sz="4473">
                <a:solidFill>
                  <a:srgbClr val="000000"/>
                </a:solidFill>
                <a:latin typeface="Agrandir Bold"/>
              </a:rPr>
              <a:t>sustainable </a:t>
            </a:r>
            <a:r>
              <a:rPr lang="en-US" sz="4473">
                <a:solidFill>
                  <a:srgbClr val="000000"/>
                </a:solidFill>
                <a:latin typeface="Agrandir"/>
              </a:rPr>
              <a:t>travel  </a:t>
            </a:r>
          </a:p>
          <a:p>
            <a:pPr marL="965887" lvl="1" indent="-482944">
              <a:lnSpc>
                <a:spcPts val="6263"/>
              </a:lnSpc>
              <a:buFont typeface="Arial"/>
              <a:buChar char="•"/>
            </a:pPr>
            <a:r>
              <a:rPr lang="en-US" sz="4473">
                <a:solidFill>
                  <a:srgbClr val="000000"/>
                </a:solidFill>
                <a:latin typeface="Agrandir"/>
              </a:rPr>
              <a:t>How do we get to school?</a:t>
            </a:r>
          </a:p>
          <a:p>
            <a:pPr marL="965887" lvl="1" indent="-482944">
              <a:lnSpc>
                <a:spcPts val="6263"/>
              </a:lnSpc>
              <a:buFont typeface="Arial"/>
              <a:buChar char="•"/>
            </a:pPr>
            <a:r>
              <a:rPr lang="en-US" sz="4473">
                <a:solidFill>
                  <a:srgbClr val="000000"/>
                </a:solidFill>
                <a:latin typeface="Agrandir"/>
              </a:rPr>
              <a:t>How do we want to get to school?</a:t>
            </a:r>
          </a:p>
          <a:p>
            <a:pPr marL="965887" lvl="1" indent="-482944">
              <a:lnSpc>
                <a:spcPts val="6263"/>
              </a:lnSpc>
              <a:buFont typeface="Arial"/>
              <a:buChar char="•"/>
            </a:pPr>
            <a:r>
              <a:rPr lang="en-US" sz="4473">
                <a:solidFill>
                  <a:srgbClr val="000000"/>
                </a:solidFill>
                <a:latin typeface="Agrandir"/>
              </a:rPr>
              <a:t>Which travel methods are sustainable?</a:t>
            </a:r>
          </a:p>
          <a:p>
            <a:pPr marL="1931775" lvl="2" indent="-643925">
              <a:lnSpc>
                <a:spcPts val="6263"/>
              </a:lnSpc>
              <a:buFont typeface="Arial"/>
              <a:buChar char="⚬"/>
            </a:pPr>
            <a:r>
              <a:rPr lang="en-US" sz="4473">
                <a:solidFill>
                  <a:srgbClr val="000000"/>
                </a:solidFill>
                <a:latin typeface="Agrandir"/>
              </a:rPr>
              <a:t>Bicycle? Car? Train? Scooter? Bus?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8034" y="2006294"/>
            <a:ext cx="17091932" cy="672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7988" lvl="1" indent="-503994">
              <a:lnSpc>
                <a:spcPts val="6536"/>
              </a:lnSpc>
              <a:buFont typeface="Arial"/>
              <a:buChar char="•"/>
            </a:pPr>
            <a:r>
              <a:rPr lang="en-US" sz="4668">
                <a:solidFill>
                  <a:srgbClr val="000000"/>
                </a:solidFill>
                <a:latin typeface="Agrandir"/>
              </a:rPr>
              <a:t>What do the spikes mean?</a:t>
            </a:r>
          </a:p>
          <a:p>
            <a:pPr marL="1007988" lvl="1" indent="-503994">
              <a:lnSpc>
                <a:spcPts val="6536"/>
              </a:lnSpc>
              <a:buFont typeface="Arial"/>
              <a:buChar char="•"/>
            </a:pPr>
            <a:r>
              <a:rPr lang="en-US" sz="4668">
                <a:solidFill>
                  <a:srgbClr val="000000"/>
                </a:solidFill>
                <a:latin typeface="Agrandir"/>
              </a:rPr>
              <a:t>They indicate when there are more cars passing by the sensor/ higher levels of pollution </a:t>
            </a:r>
          </a:p>
          <a:p>
            <a:pPr marL="1007988" lvl="1" indent="-503994">
              <a:lnSpc>
                <a:spcPts val="6536"/>
              </a:lnSpc>
              <a:buFont typeface="Arial"/>
              <a:buChar char="•"/>
            </a:pPr>
            <a:r>
              <a:rPr lang="en-US" sz="4668">
                <a:solidFill>
                  <a:srgbClr val="000000"/>
                </a:solidFill>
                <a:latin typeface="Agrandir"/>
              </a:rPr>
              <a:t>Can you say anything about when they are at their highest levels</a:t>
            </a:r>
          </a:p>
          <a:p>
            <a:pPr marL="1007988" lvl="1" indent="-503994">
              <a:lnSpc>
                <a:spcPts val="6536"/>
              </a:lnSpc>
              <a:buFont typeface="Arial"/>
              <a:buChar char="•"/>
            </a:pPr>
            <a:r>
              <a:rPr lang="en-US" sz="4668">
                <a:solidFill>
                  <a:srgbClr val="000000"/>
                </a:solidFill>
                <a:latin typeface="Agrandir"/>
              </a:rPr>
              <a:t>What might it look like at the weekend?</a:t>
            </a:r>
          </a:p>
          <a:p>
            <a:pPr marL="1007988" lvl="1" indent="-503994">
              <a:lnSpc>
                <a:spcPts val="6536"/>
              </a:lnSpc>
              <a:buFont typeface="Arial"/>
              <a:buChar char="•"/>
            </a:pPr>
            <a:r>
              <a:rPr lang="en-US" sz="4668">
                <a:solidFill>
                  <a:srgbClr val="000000"/>
                </a:solidFill>
                <a:latin typeface="Agrandir"/>
              </a:rPr>
              <a:t>What about different times of the day?</a:t>
            </a:r>
          </a:p>
          <a:p>
            <a:pPr marL="1007988" lvl="1" indent="-503994">
              <a:lnSpc>
                <a:spcPts val="6536"/>
              </a:lnSpc>
              <a:buFont typeface="Arial"/>
              <a:buChar char="•"/>
            </a:pPr>
            <a:r>
              <a:rPr lang="en-US" sz="4668">
                <a:solidFill>
                  <a:srgbClr val="000000"/>
                </a:solidFill>
                <a:latin typeface="Agrandir"/>
              </a:rPr>
              <a:t>What does that tell us about pollution near our school?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256734" y="923925"/>
            <a:ext cx="18544734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6000">
                <a:solidFill>
                  <a:srgbClr val="3144B2"/>
                </a:solidFill>
                <a:latin typeface="Agrandir Ultra-Bold"/>
              </a:rPr>
              <a:t>Understanding the data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2609" y="3239752"/>
            <a:ext cx="9556154" cy="6209169"/>
          </a:xfrm>
          <a:custGeom>
            <a:avLst/>
            <a:gdLst/>
            <a:ahLst/>
            <a:cxnLst/>
            <a:rect l="l" t="t" r="r" b="b"/>
            <a:pathLst>
              <a:path w="9556154" h="6209169">
                <a:moveTo>
                  <a:pt x="0" y="0"/>
                </a:moveTo>
                <a:lnTo>
                  <a:pt x="9556155" y="0"/>
                </a:lnTo>
                <a:lnTo>
                  <a:pt x="9556155" y="6209169"/>
                </a:lnTo>
                <a:lnTo>
                  <a:pt x="0" y="620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19810" y="628390"/>
            <a:ext cx="16448380" cy="1641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8"/>
              </a:lnSpc>
            </a:pPr>
            <a:r>
              <a:rPr lang="en-US" sz="5400">
                <a:solidFill>
                  <a:srgbClr val="000000"/>
                </a:solidFill>
                <a:latin typeface="Agrandir Ultra-Bold"/>
              </a:rPr>
              <a:t>Activity 1</a:t>
            </a:r>
          </a:p>
          <a:p>
            <a:pPr algn="ctr">
              <a:lnSpc>
                <a:spcPts val="5778"/>
              </a:lnSpc>
            </a:pPr>
            <a:r>
              <a:rPr lang="en-US" sz="5400">
                <a:solidFill>
                  <a:srgbClr val="000000"/>
                </a:solidFill>
                <a:latin typeface="Agrandir Ultra-Bold"/>
              </a:rPr>
              <a:t> Experiencing our journey to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62052" y="2060569"/>
            <a:ext cx="13483319" cy="854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2"/>
              </a:lnSpc>
            </a:pPr>
            <a:r>
              <a:rPr lang="en-US" sz="4251">
                <a:solidFill>
                  <a:srgbClr val="000000"/>
                </a:solidFill>
                <a:latin typeface="Agrandir"/>
              </a:rPr>
              <a:t>What might we miss out on if </a:t>
            </a:r>
            <a:r>
              <a:rPr lang="en-US" sz="4251">
                <a:solidFill>
                  <a:srgbClr val="000000"/>
                </a:solidFill>
                <a:latin typeface="Agrandir Bold"/>
              </a:rPr>
              <a:t>we only came by car?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0889" y="-4115064"/>
            <a:ext cx="20323157" cy="9955069"/>
          </a:xfrm>
          <a:custGeom>
            <a:avLst/>
            <a:gdLst/>
            <a:ahLst/>
            <a:cxnLst/>
            <a:rect l="l" t="t" r="r" b="b"/>
            <a:pathLst>
              <a:path w="20323157" h="9955069">
                <a:moveTo>
                  <a:pt x="0" y="0"/>
                </a:moveTo>
                <a:lnTo>
                  <a:pt x="20323157" y="0"/>
                </a:lnTo>
                <a:lnTo>
                  <a:pt x="20323157" y="9955069"/>
                </a:lnTo>
                <a:lnTo>
                  <a:pt x="0" y="995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-1633" r="-1633" b="-821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923925"/>
            <a:ext cx="16448380" cy="182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6000">
                <a:solidFill>
                  <a:srgbClr val="000000"/>
                </a:solidFill>
                <a:latin typeface="Agrandir Ultra-Bold"/>
              </a:rPr>
              <a:t> What are the best and worse things about our journey to school?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392596"/>
            <a:ext cx="8629650" cy="299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Agrandir"/>
              </a:rPr>
              <a:t>To do on your map:</a:t>
            </a:r>
          </a:p>
          <a:p>
            <a:pPr marL="886282" lvl="1" indent="-443141">
              <a:lnSpc>
                <a:spcPts val="5747"/>
              </a:lnSpc>
              <a:buFont typeface="Arial"/>
              <a:buChar char="•"/>
            </a:pPr>
            <a:r>
              <a:rPr lang="en-US" sz="4105">
                <a:solidFill>
                  <a:srgbClr val="000000"/>
                </a:solidFill>
                <a:latin typeface="Agrandir"/>
              </a:rPr>
              <a:t>Find the </a:t>
            </a:r>
            <a:r>
              <a:rPr lang="en-US" sz="4105">
                <a:solidFill>
                  <a:srgbClr val="000000"/>
                </a:solidFill>
                <a:latin typeface="Agrandir Bold"/>
              </a:rPr>
              <a:t>school </a:t>
            </a:r>
            <a:r>
              <a:rPr lang="en-US" sz="4105">
                <a:solidFill>
                  <a:srgbClr val="000000"/>
                </a:solidFill>
                <a:latin typeface="Agrandir"/>
              </a:rPr>
              <a:t>on your map</a:t>
            </a:r>
          </a:p>
          <a:p>
            <a:pPr marL="886282" lvl="1" indent="-443141">
              <a:lnSpc>
                <a:spcPts val="5747"/>
              </a:lnSpc>
              <a:buFont typeface="Arial"/>
              <a:buChar char="•"/>
            </a:pPr>
            <a:r>
              <a:rPr lang="en-US" sz="4105">
                <a:solidFill>
                  <a:srgbClr val="000000"/>
                </a:solidFill>
                <a:latin typeface="Agrandir"/>
              </a:rPr>
              <a:t>Find your </a:t>
            </a:r>
            <a:r>
              <a:rPr lang="en-US" sz="4105">
                <a:solidFill>
                  <a:srgbClr val="000000"/>
                </a:solidFill>
                <a:latin typeface="Agrandir Bold"/>
              </a:rPr>
              <a:t>home </a:t>
            </a:r>
            <a:r>
              <a:rPr lang="en-US" sz="4105">
                <a:solidFill>
                  <a:srgbClr val="000000"/>
                </a:solidFill>
                <a:latin typeface="Agrandir"/>
              </a:rPr>
              <a:t>on the map</a:t>
            </a:r>
          </a:p>
          <a:p>
            <a:pPr marL="886282" lvl="1" indent="-443141">
              <a:lnSpc>
                <a:spcPts val="5747"/>
              </a:lnSpc>
              <a:buFont typeface="Arial"/>
              <a:buChar char="•"/>
            </a:pPr>
            <a:r>
              <a:rPr lang="en-US" sz="4105">
                <a:solidFill>
                  <a:srgbClr val="000000"/>
                </a:solidFill>
                <a:latin typeface="Agrandir"/>
              </a:rPr>
              <a:t>Plot the </a:t>
            </a:r>
            <a:r>
              <a:rPr lang="en-US" sz="4105">
                <a:solidFill>
                  <a:srgbClr val="000000"/>
                </a:solidFill>
                <a:latin typeface="Agrandir Bold"/>
              </a:rPr>
              <a:t>route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58350" y="7083813"/>
            <a:ext cx="8629650" cy="2267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Agrandir"/>
              </a:rPr>
              <a:t>4. Use a marker for ‘Points of Interest’</a:t>
            </a:r>
          </a:p>
          <a:p>
            <a:pPr>
              <a:lnSpc>
                <a:spcPts val="5747"/>
              </a:lnSpc>
            </a:pPr>
            <a:r>
              <a:rPr lang="en-US" sz="4105">
                <a:solidFill>
                  <a:srgbClr val="000000"/>
                </a:solidFill>
                <a:latin typeface="Agrandir"/>
              </a:rPr>
              <a:t>5. Discuss with your partner</a:t>
            </a:r>
          </a:p>
        </p:txBody>
      </p:sp>
      <p:sp>
        <p:nvSpPr>
          <p:cNvPr id="6" name="Freeform 6"/>
          <p:cNvSpPr/>
          <p:nvPr/>
        </p:nvSpPr>
        <p:spPr>
          <a:xfrm>
            <a:off x="15212469" y="4457618"/>
            <a:ext cx="2197043" cy="2197043"/>
          </a:xfrm>
          <a:custGeom>
            <a:avLst/>
            <a:gdLst/>
            <a:ahLst/>
            <a:cxnLst/>
            <a:rect l="l" t="t" r="r" b="b"/>
            <a:pathLst>
              <a:path w="2197043" h="2197043">
                <a:moveTo>
                  <a:pt x="0" y="0"/>
                </a:moveTo>
                <a:lnTo>
                  <a:pt x="2197043" y="0"/>
                </a:lnTo>
                <a:lnTo>
                  <a:pt x="2197043" y="2197042"/>
                </a:lnTo>
                <a:lnTo>
                  <a:pt x="0" y="2197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950021" y="4329616"/>
            <a:ext cx="2790701" cy="2197043"/>
          </a:xfrm>
          <a:custGeom>
            <a:avLst/>
            <a:gdLst/>
            <a:ahLst/>
            <a:cxnLst/>
            <a:rect l="l" t="t" r="r" b="b"/>
            <a:pathLst>
              <a:path w="2790701" h="2197043">
                <a:moveTo>
                  <a:pt x="0" y="0"/>
                </a:moveTo>
                <a:lnTo>
                  <a:pt x="2790701" y="0"/>
                </a:lnTo>
                <a:lnTo>
                  <a:pt x="2790701" y="2197042"/>
                </a:lnTo>
                <a:lnTo>
                  <a:pt x="0" y="219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57395"/>
            <a:ext cx="18522730" cy="13892047"/>
          </a:xfrm>
          <a:custGeom>
            <a:avLst/>
            <a:gdLst/>
            <a:ahLst/>
            <a:cxnLst/>
            <a:rect l="l" t="t" r="r" b="b"/>
            <a:pathLst>
              <a:path w="18522730" h="13892047">
                <a:moveTo>
                  <a:pt x="0" y="0"/>
                </a:moveTo>
                <a:lnTo>
                  <a:pt x="18522730" y="0"/>
                </a:lnTo>
                <a:lnTo>
                  <a:pt x="18522730" y="13892047"/>
                </a:lnTo>
                <a:lnTo>
                  <a:pt x="0" y="13892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19810" y="923925"/>
            <a:ext cx="16448380" cy="2004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</a:pPr>
            <a:r>
              <a:rPr lang="en-US" sz="6599">
                <a:solidFill>
                  <a:srgbClr val="000000"/>
                </a:solidFill>
                <a:latin typeface="Agrandir Ultra-Bold"/>
              </a:rPr>
              <a:t>Activity 2</a:t>
            </a:r>
          </a:p>
          <a:p>
            <a:pPr algn="ctr">
              <a:lnSpc>
                <a:spcPts val="7061"/>
              </a:lnSpc>
            </a:pPr>
            <a:r>
              <a:rPr lang="en-US" sz="6599">
                <a:solidFill>
                  <a:srgbClr val="000000"/>
                </a:solidFill>
                <a:latin typeface="Agrandir Ultra-Bold"/>
              </a:rPr>
              <a:t> Traffic survey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10286"/>
            <a:ext cx="16620431" cy="604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6"/>
              </a:lnSpc>
            </a:pPr>
            <a:r>
              <a:rPr lang="en-US" sz="5625">
                <a:solidFill>
                  <a:srgbClr val="000000"/>
                </a:solidFill>
                <a:latin typeface="Agrandir"/>
              </a:rPr>
              <a:t>How busy are the roads around our school?</a:t>
            </a:r>
          </a:p>
          <a:p>
            <a:pPr marL="1214635" lvl="1" indent="-607318">
              <a:lnSpc>
                <a:spcPts val="7876"/>
              </a:lnSpc>
              <a:buFont typeface="Arial"/>
              <a:buChar char="•"/>
            </a:pPr>
            <a:r>
              <a:rPr lang="en-US" sz="5625">
                <a:solidFill>
                  <a:srgbClr val="000000"/>
                </a:solidFill>
                <a:latin typeface="Agrandir"/>
              </a:rPr>
              <a:t>How many vehicles?</a:t>
            </a:r>
          </a:p>
          <a:p>
            <a:pPr marL="1214635" lvl="1" indent="-607318">
              <a:lnSpc>
                <a:spcPts val="7876"/>
              </a:lnSpc>
              <a:buFont typeface="Arial"/>
              <a:buChar char="•"/>
            </a:pPr>
            <a:r>
              <a:rPr lang="en-US" sz="5625">
                <a:solidFill>
                  <a:srgbClr val="000000"/>
                </a:solidFill>
                <a:latin typeface="Agrandir"/>
              </a:rPr>
              <a:t>How many passengers in each vehicle?</a:t>
            </a:r>
          </a:p>
          <a:p>
            <a:pPr>
              <a:lnSpc>
                <a:spcPts val="7876"/>
              </a:lnSpc>
            </a:pPr>
            <a:endParaRPr lang="en-US" sz="562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7876"/>
              </a:lnSpc>
            </a:pPr>
            <a:r>
              <a:rPr lang="en-US" sz="5625">
                <a:solidFill>
                  <a:srgbClr val="000000"/>
                </a:solidFill>
                <a:latin typeface="Agrandir"/>
              </a:rPr>
              <a:t>What is the local environment like?</a:t>
            </a:r>
          </a:p>
          <a:p>
            <a:pPr marL="1214635" lvl="1" indent="-607318">
              <a:lnSpc>
                <a:spcPts val="7876"/>
              </a:lnSpc>
              <a:buFont typeface="Arial"/>
              <a:buChar char="•"/>
            </a:pPr>
            <a:r>
              <a:rPr lang="en-US" sz="5625">
                <a:solidFill>
                  <a:srgbClr val="000000"/>
                </a:solidFill>
                <a:latin typeface="Agrandir"/>
              </a:rPr>
              <a:t>How do we feel around our local area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60700" y="41829"/>
            <a:ext cx="6901298" cy="10245171"/>
            <a:chOff x="0" y="0"/>
            <a:chExt cx="2473270" cy="3671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270" cy="3671638"/>
            </a:xfrm>
            <a:custGeom>
              <a:avLst/>
              <a:gdLst/>
              <a:ahLst/>
              <a:cxnLst/>
              <a:rect l="l" t="t" r="r" b="b"/>
              <a:pathLst>
                <a:path w="2473270" h="3671638">
                  <a:moveTo>
                    <a:pt x="16827" y="0"/>
                  </a:moveTo>
                  <a:lnTo>
                    <a:pt x="2456443" y="0"/>
                  </a:lnTo>
                  <a:cubicBezTo>
                    <a:pt x="2460905" y="0"/>
                    <a:pt x="2465185" y="1773"/>
                    <a:pt x="2468341" y="4929"/>
                  </a:cubicBezTo>
                  <a:cubicBezTo>
                    <a:pt x="2471497" y="8084"/>
                    <a:pt x="2473270" y="12364"/>
                    <a:pt x="2473270" y="16827"/>
                  </a:cubicBezTo>
                  <a:lnTo>
                    <a:pt x="2473270" y="3654811"/>
                  </a:lnTo>
                  <a:cubicBezTo>
                    <a:pt x="2473270" y="3664104"/>
                    <a:pt x="2465736" y="3671638"/>
                    <a:pt x="2456443" y="3671638"/>
                  </a:cubicBezTo>
                  <a:lnTo>
                    <a:pt x="16827" y="3671638"/>
                  </a:lnTo>
                  <a:cubicBezTo>
                    <a:pt x="7534" y="3671638"/>
                    <a:pt x="0" y="3664104"/>
                    <a:pt x="0" y="3654811"/>
                  </a:cubicBezTo>
                  <a:lnTo>
                    <a:pt x="0" y="16827"/>
                  </a:lnTo>
                  <a:cubicBezTo>
                    <a:pt x="0" y="7534"/>
                    <a:pt x="7534" y="0"/>
                    <a:pt x="168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73270" cy="3709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13834" y="1056835"/>
            <a:ext cx="6048000" cy="1149090"/>
            <a:chOff x="0" y="0"/>
            <a:chExt cx="2167467" cy="411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7467" cy="411808"/>
            </a:xfrm>
            <a:custGeom>
              <a:avLst/>
              <a:gdLst/>
              <a:ahLst/>
              <a:cxnLst/>
              <a:rect l="l" t="t" r="r" b="b"/>
              <a:pathLst>
                <a:path w="2167467" h="411808">
                  <a:moveTo>
                    <a:pt x="19201" y="0"/>
                  </a:moveTo>
                  <a:lnTo>
                    <a:pt x="2148266" y="0"/>
                  </a:lnTo>
                  <a:cubicBezTo>
                    <a:pt x="2158870" y="0"/>
                    <a:pt x="2167467" y="8597"/>
                    <a:pt x="2167467" y="19201"/>
                  </a:cubicBezTo>
                  <a:lnTo>
                    <a:pt x="2167467" y="392607"/>
                  </a:lnTo>
                  <a:cubicBezTo>
                    <a:pt x="2167467" y="397699"/>
                    <a:pt x="2165444" y="402583"/>
                    <a:pt x="2161843" y="406184"/>
                  </a:cubicBezTo>
                  <a:cubicBezTo>
                    <a:pt x="2158242" y="409785"/>
                    <a:pt x="2153358" y="411808"/>
                    <a:pt x="2148266" y="411808"/>
                  </a:cubicBezTo>
                  <a:lnTo>
                    <a:pt x="19201" y="411808"/>
                  </a:lnTo>
                  <a:cubicBezTo>
                    <a:pt x="14109" y="411808"/>
                    <a:pt x="9225" y="409785"/>
                    <a:pt x="5624" y="406184"/>
                  </a:cubicBezTo>
                  <a:cubicBezTo>
                    <a:pt x="2023" y="402583"/>
                    <a:pt x="0" y="397699"/>
                    <a:pt x="0" y="392607"/>
                  </a:cubicBezTo>
                  <a:lnTo>
                    <a:pt x="0" y="19201"/>
                  </a:lnTo>
                  <a:cubicBezTo>
                    <a:pt x="0" y="14109"/>
                    <a:pt x="2023" y="9225"/>
                    <a:pt x="5624" y="5624"/>
                  </a:cubicBezTo>
                  <a:cubicBezTo>
                    <a:pt x="9225" y="2023"/>
                    <a:pt x="14109" y="0"/>
                    <a:pt x="19201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67467" cy="449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87757" y="6650933"/>
            <a:ext cx="5974077" cy="3230488"/>
            <a:chOff x="0" y="0"/>
            <a:chExt cx="2140974" cy="11577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40975" cy="1157734"/>
            </a:xfrm>
            <a:custGeom>
              <a:avLst/>
              <a:gdLst/>
              <a:ahLst/>
              <a:cxnLst/>
              <a:rect l="l" t="t" r="r" b="b"/>
              <a:pathLst>
                <a:path w="2140975" h="1157734">
                  <a:moveTo>
                    <a:pt x="19439" y="0"/>
                  </a:moveTo>
                  <a:lnTo>
                    <a:pt x="2121536" y="0"/>
                  </a:lnTo>
                  <a:cubicBezTo>
                    <a:pt x="2126691" y="0"/>
                    <a:pt x="2131636" y="2048"/>
                    <a:pt x="2135281" y="5693"/>
                  </a:cubicBezTo>
                  <a:cubicBezTo>
                    <a:pt x="2138927" y="9339"/>
                    <a:pt x="2140975" y="14283"/>
                    <a:pt x="2140975" y="19439"/>
                  </a:cubicBezTo>
                  <a:lnTo>
                    <a:pt x="2140975" y="1138295"/>
                  </a:lnTo>
                  <a:cubicBezTo>
                    <a:pt x="2140975" y="1143451"/>
                    <a:pt x="2138927" y="1148395"/>
                    <a:pt x="2135281" y="1152040"/>
                  </a:cubicBezTo>
                  <a:cubicBezTo>
                    <a:pt x="2131636" y="1155686"/>
                    <a:pt x="2126691" y="1157734"/>
                    <a:pt x="2121536" y="1157734"/>
                  </a:cubicBezTo>
                  <a:lnTo>
                    <a:pt x="19439" y="1157734"/>
                  </a:lnTo>
                  <a:cubicBezTo>
                    <a:pt x="14283" y="1157734"/>
                    <a:pt x="9339" y="1155686"/>
                    <a:pt x="5693" y="1152040"/>
                  </a:cubicBezTo>
                  <a:cubicBezTo>
                    <a:pt x="2048" y="1148395"/>
                    <a:pt x="0" y="1143451"/>
                    <a:pt x="0" y="1138295"/>
                  </a:cubicBezTo>
                  <a:lnTo>
                    <a:pt x="0" y="19439"/>
                  </a:lnTo>
                  <a:cubicBezTo>
                    <a:pt x="0" y="14283"/>
                    <a:pt x="2048" y="9339"/>
                    <a:pt x="5693" y="5693"/>
                  </a:cubicBezTo>
                  <a:cubicBezTo>
                    <a:pt x="9339" y="2048"/>
                    <a:pt x="14283" y="0"/>
                    <a:pt x="19439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40974" cy="1195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88426" y="260866"/>
            <a:ext cx="1610369" cy="597850"/>
          </a:xfrm>
          <a:custGeom>
            <a:avLst/>
            <a:gdLst/>
            <a:ahLst/>
            <a:cxnLst/>
            <a:rect l="l" t="t" r="r" b="b"/>
            <a:pathLst>
              <a:path w="1610369" h="597850">
                <a:moveTo>
                  <a:pt x="0" y="0"/>
                </a:moveTo>
                <a:lnTo>
                  <a:pt x="1610370" y="0"/>
                </a:lnTo>
                <a:lnTo>
                  <a:pt x="1610370" y="597849"/>
                </a:lnTo>
                <a:lnTo>
                  <a:pt x="0" y="59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613834" y="468364"/>
            <a:ext cx="2344070" cy="388446"/>
          </a:xfrm>
          <a:custGeom>
            <a:avLst/>
            <a:gdLst/>
            <a:ahLst/>
            <a:cxnLst/>
            <a:rect l="l" t="t" r="r" b="b"/>
            <a:pathLst>
              <a:path w="2344070" h="388446">
                <a:moveTo>
                  <a:pt x="0" y="0"/>
                </a:moveTo>
                <a:lnTo>
                  <a:pt x="2344071" y="0"/>
                </a:lnTo>
                <a:lnTo>
                  <a:pt x="2344071" y="388446"/>
                </a:lnTo>
                <a:lnTo>
                  <a:pt x="0" y="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1669276" y="2850291"/>
            <a:ext cx="5974077" cy="3230488"/>
            <a:chOff x="0" y="0"/>
            <a:chExt cx="2140974" cy="11577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40975" cy="1157734"/>
            </a:xfrm>
            <a:custGeom>
              <a:avLst/>
              <a:gdLst/>
              <a:ahLst/>
              <a:cxnLst/>
              <a:rect l="l" t="t" r="r" b="b"/>
              <a:pathLst>
                <a:path w="2140975" h="1157734">
                  <a:moveTo>
                    <a:pt x="19439" y="0"/>
                  </a:moveTo>
                  <a:lnTo>
                    <a:pt x="2121536" y="0"/>
                  </a:lnTo>
                  <a:cubicBezTo>
                    <a:pt x="2126691" y="0"/>
                    <a:pt x="2131636" y="2048"/>
                    <a:pt x="2135281" y="5693"/>
                  </a:cubicBezTo>
                  <a:cubicBezTo>
                    <a:pt x="2138927" y="9339"/>
                    <a:pt x="2140975" y="14283"/>
                    <a:pt x="2140975" y="19439"/>
                  </a:cubicBezTo>
                  <a:lnTo>
                    <a:pt x="2140975" y="1138295"/>
                  </a:lnTo>
                  <a:cubicBezTo>
                    <a:pt x="2140975" y="1143451"/>
                    <a:pt x="2138927" y="1148395"/>
                    <a:pt x="2135281" y="1152040"/>
                  </a:cubicBezTo>
                  <a:cubicBezTo>
                    <a:pt x="2131636" y="1155686"/>
                    <a:pt x="2126691" y="1157734"/>
                    <a:pt x="2121536" y="1157734"/>
                  </a:cubicBezTo>
                  <a:lnTo>
                    <a:pt x="19439" y="1157734"/>
                  </a:lnTo>
                  <a:cubicBezTo>
                    <a:pt x="14283" y="1157734"/>
                    <a:pt x="9339" y="1155686"/>
                    <a:pt x="5693" y="1152040"/>
                  </a:cubicBezTo>
                  <a:cubicBezTo>
                    <a:pt x="2048" y="1148395"/>
                    <a:pt x="0" y="1143451"/>
                    <a:pt x="0" y="1138295"/>
                  </a:cubicBezTo>
                  <a:lnTo>
                    <a:pt x="0" y="19439"/>
                  </a:lnTo>
                  <a:cubicBezTo>
                    <a:pt x="0" y="14283"/>
                    <a:pt x="2048" y="9339"/>
                    <a:pt x="5693" y="5693"/>
                  </a:cubicBezTo>
                  <a:cubicBezTo>
                    <a:pt x="9339" y="2048"/>
                    <a:pt x="14283" y="0"/>
                    <a:pt x="19439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40974" cy="1195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884375" y="3084130"/>
            <a:ext cx="5814420" cy="3183011"/>
          </a:xfrm>
          <a:custGeom>
            <a:avLst/>
            <a:gdLst/>
            <a:ahLst/>
            <a:cxnLst/>
            <a:rect l="l" t="t" r="r" b="b"/>
            <a:pathLst>
              <a:path w="5814420" h="3183011">
                <a:moveTo>
                  <a:pt x="0" y="0"/>
                </a:moveTo>
                <a:lnTo>
                  <a:pt x="5814421" y="0"/>
                </a:lnTo>
                <a:lnTo>
                  <a:pt x="5814421" y="3183011"/>
                </a:lnTo>
                <a:lnTo>
                  <a:pt x="0" y="3183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1802411" y="6963269"/>
            <a:ext cx="5978349" cy="2535419"/>
          </a:xfrm>
          <a:custGeom>
            <a:avLst/>
            <a:gdLst/>
            <a:ahLst/>
            <a:cxnLst/>
            <a:rect l="l" t="t" r="r" b="b"/>
            <a:pathLst>
              <a:path w="5978349" h="2535419">
                <a:moveTo>
                  <a:pt x="0" y="0"/>
                </a:moveTo>
                <a:lnTo>
                  <a:pt x="5978349" y="0"/>
                </a:lnTo>
                <a:lnTo>
                  <a:pt x="5978349" y="2535419"/>
                </a:lnTo>
                <a:lnTo>
                  <a:pt x="0" y="2535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660485" y="657485"/>
            <a:ext cx="10178571" cy="888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89"/>
              </a:lnSpc>
            </a:pPr>
            <a:r>
              <a:rPr lang="en-US" sz="4135">
                <a:solidFill>
                  <a:srgbClr val="DD2E44"/>
                </a:solidFill>
                <a:latin typeface="Agrandir Bold"/>
              </a:rPr>
              <a:t>Sheet 1</a:t>
            </a:r>
          </a:p>
          <a:p>
            <a:pPr>
              <a:lnSpc>
                <a:spcPts val="5789"/>
              </a:lnSpc>
            </a:pPr>
            <a:r>
              <a:rPr lang="en-US" sz="4135">
                <a:solidFill>
                  <a:srgbClr val="000000"/>
                </a:solidFill>
                <a:latin typeface="Agrandir"/>
              </a:rPr>
              <a:t>Traffic Survey on: </a:t>
            </a: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endParaRPr lang="en-US" sz="4135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789"/>
              </a:lnSpc>
            </a:pPr>
            <a:r>
              <a:rPr lang="en-US" sz="4135">
                <a:solidFill>
                  <a:srgbClr val="000000"/>
                </a:solidFill>
                <a:latin typeface="Agrandir"/>
              </a:rPr>
              <a:t>Count for two minutes. How do we calculate results for one hour?</a:t>
            </a:r>
          </a:p>
        </p:txBody>
      </p:sp>
      <p:sp>
        <p:nvSpPr>
          <p:cNvPr id="19" name="Freeform 19"/>
          <p:cNvSpPr/>
          <p:nvPr/>
        </p:nvSpPr>
        <p:spPr>
          <a:xfrm>
            <a:off x="660485" y="2540252"/>
            <a:ext cx="7750179" cy="5162793"/>
          </a:xfrm>
          <a:custGeom>
            <a:avLst/>
            <a:gdLst/>
            <a:ahLst/>
            <a:cxnLst/>
            <a:rect l="l" t="t" r="r" b="b"/>
            <a:pathLst>
              <a:path w="7750179" h="5162793">
                <a:moveTo>
                  <a:pt x="0" y="0"/>
                </a:moveTo>
                <a:lnTo>
                  <a:pt x="7750179" y="0"/>
                </a:lnTo>
                <a:lnTo>
                  <a:pt x="7750179" y="5162793"/>
                </a:lnTo>
                <a:lnTo>
                  <a:pt x="0" y="5162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11828933" y="126276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Name: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358595" y="126276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Date: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69276" y="2377375"/>
            <a:ext cx="561158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I predict that: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28933" y="1702818"/>
            <a:ext cx="249289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Traffic Survey Location: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87757" y="6227939"/>
            <a:ext cx="561158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My Findings: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9857" y="4693320"/>
            <a:ext cx="5975686" cy="5790983"/>
          </a:xfrm>
          <a:custGeom>
            <a:avLst/>
            <a:gdLst/>
            <a:ahLst/>
            <a:cxnLst/>
            <a:rect l="l" t="t" r="r" b="b"/>
            <a:pathLst>
              <a:path w="5975686" h="5790983">
                <a:moveTo>
                  <a:pt x="0" y="0"/>
                </a:moveTo>
                <a:lnTo>
                  <a:pt x="5975686" y="0"/>
                </a:lnTo>
                <a:lnTo>
                  <a:pt x="5975686" y="5790983"/>
                </a:lnTo>
                <a:lnTo>
                  <a:pt x="0" y="5790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3078" y="608881"/>
            <a:ext cx="9176879" cy="357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25"/>
              </a:lnSpc>
            </a:pPr>
            <a:r>
              <a:rPr lang="en-US" sz="4875">
                <a:solidFill>
                  <a:srgbClr val="D75443"/>
                </a:solidFill>
                <a:latin typeface="Agrandir Bold"/>
              </a:rPr>
              <a:t>Sheet 2</a:t>
            </a:r>
          </a:p>
          <a:p>
            <a:pPr marL="1052618" lvl="1" indent="-526309">
              <a:lnSpc>
                <a:spcPts val="6825"/>
              </a:lnSpc>
              <a:buFont typeface="Arial"/>
              <a:buChar char="•"/>
            </a:pPr>
            <a:r>
              <a:rPr lang="en-US" sz="4875">
                <a:solidFill>
                  <a:srgbClr val="000000"/>
                </a:solidFill>
                <a:latin typeface="Agrandir"/>
              </a:rPr>
              <a:t>Complete the survey using a tally system</a:t>
            </a:r>
          </a:p>
          <a:p>
            <a:pPr marL="1052618" lvl="1" indent="-526309">
              <a:lnSpc>
                <a:spcPts val="6825"/>
              </a:lnSpc>
              <a:buFont typeface="Arial"/>
              <a:buChar char="•"/>
            </a:pPr>
            <a:r>
              <a:rPr lang="en-US" sz="4875">
                <a:solidFill>
                  <a:srgbClr val="000000"/>
                </a:solidFill>
                <a:latin typeface="Agrandir"/>
              </a:rPr>
              <a:t>Work out total afterwards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140091" y="41829"/>
            <a:ext cx="6901298" cy="10245171"/>
            <a:chOff x="0" y="0"/>
            <a:chExt cx="2473270" cy="36716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3270" cy="3671638"/>
            </a:xfrm>
            <a:custGeom>
              <a:avLst/>
              <a:gdLst/>
              <a:ahLst/>
              <a:cxnLst/>
              <a:rect l="l" t="t" r="r" b="b"/>
              <a:pathLst>
                <a:path w="2473270" h="3671638">
                  <a:moveTo>
                    <a:pt x="16827" y="0"/>
                  </a:moveTo>
                  <a:lnTo>
                    <a:pt x="2456443" y="0"/>
                  </a:lnTo>
                  <a:cubicBezTo>
                    <a:pt x="2460905" y="0"/>
                    <a:pt x="2465185" y="1773"/>
                    <a:pt x="2468341" y="4929"/>
                  </a:cubicBezTo>
                  <a:cubicBezTo>
                    <a:pt x="2471497" y="8084"/>
                    <a:pt x="2473270" y="12364"/>
                    <a:pt x="2473270" y="16827"/>
                  </a:cubicBezTo>
                  <a:lnTo>
                    <a:pt x="2473270" y="3654811"/>
                  </a:lnTo>
                  <a:cubicBezTo>
                    <a:pt x="2473270" y="3664104"/>
                    <a:pt x="2465736" y="3671638"/>
                    <a:pt x="2456443" y="3671638"/>
                  </a:cubicBezTo>
                  <a:lnTo>
                    <a:pt x="16827" y="3671638"/>
                  </a:lnTo>
                  <a:cubicBezTo>
                    <a:pt x="7534" y="3671638"/>
                    <a:pt x="0" y="3664104"/>
                    <a:pt x="0" y="3654811"/>
                  </a:cubicBezTo>
                  <a:lnTo>
                    <a:pt x="0" y="16827"/>
                  </a:lnTo>
                  <a:cubicBezTo>
                    <a:pt x="0" y="7534"/>
                    <a:pt x="7534" y="0"/>
                    <a:pt x="168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73270" cy="3709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067818" y="260866"/>
            <a:ext cx="1610369" cy="597850"/>
          </a:xfrm>
          <a:custGeom>
            <a:avLst/>
            <a:gdLst/>
            <a:ahLst/>
            <a:cxnLst/>
            <a:rect l="l" t="t" r="r" b="b"/>
            <a:pathLst>
              <a:path w="1610369" h="597850">
                <a:moveTo>
                  <a:pt x="0" y="0"/>
                </a:moveTo>
                <a:lnTo>
                  <a:pt x="1610369" y="0"/>
                </a:lnTo>
                <a:lnTo>
                  <a:pt x="1610369" y="597849"/>
                </a:lnTo>
                <a:lnTo>
                  <a:pt x="0" y="597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593226" y="468364"/>
            <a:ext cx="2344070" cy="388446"/>
          </a:xfrm>
          <a:custGeom>
            <a:avLst/>
            <a:gdLst/>
            <a:ahLst/>
            <a:cxnLst/>
            <a:rect l="l" t="t" r="r" b="b"/>
            <a:pathLst>
              <a:path w="2344070" h="388446">
                <a:moveTo>
                  <a:pt x="0" y="0"/>
                </a:moveTo>
                <a:lnTo>
                  <a:pt x="2344070" y="0"/>
                </a:lnTo>
                <a:lnTo>
                  <a:pt x="2344070" y="388446"/>
                </a:lnTo>
                <a:lnTo>
                  <a:pt x="0" y="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1593226" y="1056835"/>
            <a:ext cx="6048000" cy="777615"/>
            <a:chOff x="0" y="0"/>
            <a:chExt cx="2167467" cy="2786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67467" cy="278680"/>
            </a:xfrm>
            <a:custGeom>
              <a:avLst/>
              <a:gdLst/>
              <a:ahLst/>
              <a:cxnLst/>
              <a:rect l="l" t="t" r="r" b="b"/>
              <a:pathLst>
                <a:path w="2167467" h="278680">
                  <a:moveTo>
                    <a:pt x="19201" y="0"/>
                  </a:moveTo>
                  <a:lnTo>
                    <a:pt x="2148266" y="0"/>
                  </a:lnTo>
                  <a:cubicBezTo>
                    <a:pt x="2158870" y="0"/>
                    <a:pt x="2167467" y="8597"/>
                    <a:pt x="2167467" y="19201"/>
                  </a:cubicBezTo>
                  <a:lnTo>
                    <a:pt x="2167467" y="259478"/>
                  </a:lnTo>
                  <a:cubicBezTo>
                    <a:pt x="2167467" y="264571"/>
                    <a:pt x="2165444" y="269455"/>
                    <a:pt x="2161843" y="273056"/>
                  </a:cubicBezTo>
                  <a:cubicBezTo>
                    <a:pt x="2158242" y="276657"/>
                    <a:pt x="2153358" y="278680"/>
                    <a:pt x="2148266" y="278680"/>
                  </a:cubicBezTo>
                  <a:lnTo>
                    <a:pt x="19201" y="278680"/>
                  </a:lnTo>
                  <a:cubicBezTo>
                    <a:pt x="14109" y="278680"/>
                    <a:pt x="9225" y="276657"/>
                    <a:pt x="5624" y="273056"/>
                  </a:cubicBezTo>
                  <a:cubicBezTo>
                    <a:pt x="2023" y="269455"/>
                    <a:pt x="0" y="264571"/>
                    <a:pt x="0" y="259478"/>
                  </a:cubicBezTo>
                  <a:lnTo>
                    <a:pt x="0" y="19201"/>
                  </a:lnTo>
                  <a:cubicBezTo>
                    <a:pt x="0" y="14109"/>
                    <a:pt x="2023" y="9225"/>
                    <a:pt x="5624" y="5624"/>
                  </a:cubicBezTo>
                  <a:cubicBezTo>
                    <a:pt x="9225" y="2023"/>
                    <a:pt x="14109" y="0"/>
                    <a:pt x="19201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67467" cy="316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11593226" y="2263075"/>
          <a:ext cx="6084961" cy="7206535"/>
        </p:xfrm>
        <a:graphic>
          <a:graphicData uri="http://schemas.openxmlformats.org/drawingml/2006/table">
            <a:tbl>
              <a:tblPr/>
              <a:tblGrid>
                <a:gridCol w="167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1307"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307"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307"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307"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307"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0"/>
                        </a:lnSpc>
                        <a:defRPr/>
                      </a:pPr>
                      <a:endParaRPr lang="en-US" sz="1100"/>
                    </a:p>
                  </a:txBody>
                  <a:tcPr marL="114999" marR="114999" marT="114999" marB="114999" anchor="ctr">
                    <a:lnL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9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11809639" y="2441542"/>
            <a:ext cx="996158" cy="610147"/>
          </a:xfrm>
          <a:custGeom>
            <a:avLst/>
            <a:gdLst/>
            <a:ahLst/>
            <a:cxnLst/>
            <a:rect l="l" t="t" r="r" b="b"/>
            <a:pathLst>
              <a:path w="996158" h="610147">
                <a:moveTo>
                  <a:pt x="0" y="0"/>
                </a:moveTo>
                <a:lnTo>
                  <a:pt x="996159" y="0"/>
                </a:lnTo>
                <a:lnTo>
                  <a:pt x="996159" y="610147"/>
                </a:lnTo>
                <a:lnTo>
                  <a:pt x="0" y="610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1803557" y="3955066"/>
            <a:ext cx="1146101" cy="633523"/>
          </a:xfrm>
          <a:custGeom>
            <a:avLst/>
            <a:gdLst/>
            <a:ahLst/>
            <a:cxnLst/>
            <a:rect l="l" t="t" r="r" b="b"/>
            <a:pathLst>
              <a:path w="1146101" h="633523">
                <a:moveTo>
                  <a:pt x="0" y="0"/>
                </a:moveTo>
                <a:lnTo>
                  <a:pt x="1146101" y="0"/>
                </a:lnTo>
                <a:lnTo>
                  <a:pt x="1146101" y="633524"/>
                </a:lnTo>
                <a:lnTo>
                  <a:pt x="0" y="633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913122" y="5472162"/>
            <a:ext cx="1036537" cy="637869"/>
          </a:xfrm>
          <a:custGeom>
            <a:avLst/>
            <a:gdLst/>
            <a:ahLst/>
            <a:cxnLst/>
            <a:rect l="l" t="t" r="r" b="b"/>
            <a:pathLst>
              <a:path w="1036537" h="637869">
                <a:moveTo>
                  <a:pt x="0" y="0"/>
                </a:moveTo>
                <a:lnTo>
                  <a:pt x="1036536" y="0"/>
                </a:lnTo>
                <a:lnTo>
                  <a:pt x="1036536" y="637869"/>
                </a:lnTo>
                <a:lnTo>
                  <a:pt x="0" y="6378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1949102" y="6786978"/>
            <a:ext cx="1000557" cy="710352"/>
          </a:xfrm>
          <a:custGeom>
            <a:avLst/>
            <a:gdLst/>
            <a:ahLst/>
            <a:cxnLst/>
            <a:rect l="l" t="t" r="r" b="b"/>
            <a:pathLst>
              <a:path w="1000557" h="710352">
                <a:moveTo>
                  <a:pt x="0" y="0"/>
                </a:moveTo>
                <a:lnTo>
                  <a:pt x="1000556" y="0"/>
                </a:lnTo>
                <a:lnTo>
                  <a:pt x="1000556" y="710352"/>
                </a:lnTo>
                <a:lnTo>
                  <a:pt x="0" y="710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1897360" y="8222735"/>
            <a:ext cx="1104039" cy="745747"/>
          </a:xfrm>
          <a:custGeom>
            <a:avLst/>
            <a:gdLst/>
            <a:ahLst/>
            <a:cxnLst/>
            <a:rect l="l" t="t" r="r" b="b"/>
            <a:pathLst>
              <a:path w="1104039" h="745747">
                <a:moveTo>
                  <a:pt x="0" y="0"/>
                </a:moveTo>
                <a:lnTo>
                  <a:pt x="1104040" y="0"/>
                </a:lnTo>
                <a:lnTo>
                  <a:pt x="1104040" y="745747"/>
                </a:lnTo>
                <a:lnTo>
                  <a:pt x="0" y="7457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1808325" y="126276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Name: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37986" y="126276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Date: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09639" y="3023114"/>
            <a:ext cx="1140019" cy="543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3"/>
              </a:lnSpc>
            </a:pPr>
            <a:r>
              <a:rPr lang="en-US" sz="1609">
                <a:solidFill>
                  <a:srgbClr val="000000"/>
                </a:solidFill>
                <a:latin typeface="Sniglet"/>
              </a:rPr>
              <a:t> Bicycles</a:t>
            </a:r>
          </a:p>
          <a:p>
            <a:pPr algn="ctr">
              <a:lnSpc>
                <a:spcPts val="2253"/>
              </a:lnSpc>
            </a:pPr>
            <a:r>
              <a:rPr lang="en-US" sz="1609">
                <a:solidFill>
                  <a:srgbClr val="000000"/>
                </a:solidFill>
                <a:latin typeface="Sniglet"/>
              </a:rPr>
              <a:t>Motorbikes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09639" y="4560015"/>
            <a:ext cx="1140019" cy="29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1811">
                <a:solidFill>
                  <a:srgbClr val="000000"/>
                </a:solidFill>
                <a:latin typeface="Sniglet"/>
              </a:rPr>
              <a:t>Cars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13122" y="6047329"/>
            <a:ext cx="1140019" cy="29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1811">
                <a:solidFill>
                  <a:srgbClr val="000000"/>
                </a:solidFill>
                <a:latin typeface="Sniglet"/>
              </a:rPr>
              <a:t>Vans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13122" y="7558008"/>
            <a:ext cx="1140019" cy="29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1811">
                <a:solidFill>
                  <a:srgbClr val="000000"/>
                </a:solidFill>
                <a:latin typeface="Sniglet"/>
              </a:rPr>
              <a:t>Buses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61380" y="8939907"/>
            <a:ext cx="1140019" cy="29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"/>
              </a:lnSpc>
            </a:pPr>
            <a:r>
              <a:rPr lang="en-US" sz="1811">
                <a:solidFill>
                  <a:srgbClr val="000000"/>
                </a:solidFill>
                <a:latin typeface="Sniglet"/>
              </a:rPr>
              <a:t>Lorries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267988" y="9725840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Overall Total: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869163" y="3269447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Total: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869163" y="4695138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Total: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869163" y="618327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Total: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869163" y="760440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Total: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869163" y="902553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Total: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6188" y="795931"/>
            <a:ext cx="9690414" cy="503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53"/>
              </a:lnSpc>
            </a:pPr>
            <a:r>
              <a:rPr lang="en-US" sz="4680">
                <a:solidFill>
                  <a:srgbClr val="D75443"/>
                </a:solidFill>
                <a:latin typeface="Agrandir Bold"/>
              </a:rPr>
              <a:t>Sheet 3</a:t>
            </a:r>
          </a:p>
          <a:p>
            <a:pPr marL="1010574" lvl="1" indent="-505287">
              <a:lnSpc>
                <a:spcPts val="6553"/>
              </a:lnSpc>
              <a:buFont typeface="Arial"/>
              <a:buChar char="•"/>
            </a:pPr>
            <a:r>
              <a:rPr lang="en-US" sz="4680">
                <a:solidFill>
                  <a:srgbClr val="000000"/>
                </a:solidFill>
                <a:latin typeface="Agrandir"/>
              </a:rPr>
              <a:t>Complete the survey using a tally system</a:t>
            </a:r>
          </a:p>
          <a:p>
            <a:pPr marL="1010574" lvl="1" indent="-505287">
              <a:lnSpc>
                <a:spcPts val="6553"/>
              </a:lnSpc>
              <a:buFont typeface="Arial"/>
              <a:buChar char="•"/>
            </a:pPr>
            <a:r>
              <a:rPr lang="en-US" sz="4680">
                <a:solidFill>
                  <a:srgbClr val="000000"/>
                </a:solidFill>
                <a:latin typeface="Agrandir"/>
              </a:rPr>
              <a:t>We will also look at speed of vehicles - why?</a:t>
            </a:r>
          </a:p>
          <a:p>
            <a:pPr marL="1010574" lvl="1" indent="-505287">
              <a:lnSpc>
                <a:spcPts val="6553"/>
              </a:lnSpc>
              <a:buFont typeface="Arial"/>
              <a:buChar char="•"/>
            </a:pPr>
            <a:r>
              <a:rPr lang="en-US" sz="4680">
                <a:solidFill>
                  <a:srgbClr val="000000"/>
                </a:solidFill>
                <a:latin typeface="Agrandir"/>
              </a:rPr>
              <a:t>Work out total afterwards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386702" y="0"/>
            <a:ext cx="6901298" cy="10245171"/>
            <a:chOff x="0" y="0"/>
            <a:chExt cx="2473270" cy="36716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270" cy="3671638"/>
            </a:xfrm>
            <a:custGeom>
              <a:avLst/>
              <a:gdLst/>
              <a:ahLst/>
              <a:cxnLst/>
              <a:rect l="l" t="t" r="r" b="b"/>
              <a:pathLst>
                <a:path w="2473270" h="3671638">
                  <a:moveTo>
                    <a:pt x="16827" y="0"/>
                  </a:moveTo>
                  <a:lnTo>
                    <a:pt x="2456443" y="0"/>
                  </a:lnTo>
                  <a:cubicBezTo>
                    <a:pt x="2460905" y="0"/>
                    <a:pt x="2465185" y="1773"/>
                    <a:pt x="2468341" y="4929"/>
                  </a:cubicBezTo>
                  <a:cubicBezTo>
                    <a:pt x="2471497" y="8084"/>
                    <a:pt x="2473270" y="12364"/>
                    <a:pt x="2473270" y="16827"/>
                  </a:cubicBezTo>
                  <a:lnTo>
                    <a:pt x="2473270" y="3654811"/>
                  </a:lnTo>
                  <a:cubicBezTo>
                    <a:pt x="2473270" y="3664104"/>
                    <a:pt x="2465736" y="3671638"/>
                    <a:pt x="2456443" y="3671638"/>
                  </a:cubicBezTo>
                  <a:lnTo>
                    <a:pt x="16827" y="3671638"/>
                  </a:lnTo>
                  <a:cubicBezTo>
                    <a:pt x="7534" y="3671638"/>
                    <a:pt x="0" y="3664104"/>
                    <a:pt x="0" y="3654811"/>
                  </a:cubicBezTo>
                  <a:lnTo>
                    <a:pt x="0" y="16827"/>
                  </a:lnTo>
                  <a:cubicBezTo>
                    <a:pt x="0" y="7534"/>
                    <a:pt x="7534" y="0"/>
                    <a:pt x="168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3270" cy="3709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14428" y="219036"/>
            <a:ext cx="1610369" cy="597850"/>
          </a:xfrm>
          <a:custGeom>
            <a:avLst/>
            <a:gdLst/>
            <a:ahLst/>
            <a:cxnLst/>
            <a:rect l="l" t="t" r="r" b="b"/>
            <a:pathLst>
              <a:path w="1610369" h="597850">
                <a:moveTo>
                  <a:pt x="0" y="0"/>
                </a:moveTo>
                <a:lnTo>
                  <a:pt x="1610369" y="0"/>
                </a:lnTo>
                <a:lnTo>
                  <a:pt x="1610369" y="597850"/>
                </a:lnTo>
                <a:lnTo>
                  <a:pt x="0" y="597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839836" y="426535"/>
            <a:ext cx="2344070" cy="388446"/>
          </a:xfrm>
          <a:custGeom>
            <a:avLst/>
            <a:gdLst/>
            <a:ahLst/>
            <a:cxnLst/>
            <a:rect l="l" t="t" r="r" b="b"/>
            <a:pathLst>
              <a:path w="2344070" h="388446">
                <a:moveTo>
                  <a:pt x="0" y="0"/>
                </a:moveTo>
                <a:lnTo>
                  <a:pt x="2344070" y="0"/>
                </a:lnTo>
                <a:lnTo>
                  <a:pt x="2344070" y="388446"/>
                </a:lnTo>
                <a:lnTo>
                  <a:pt x="0" y="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1913759" y="1992646"/>
            <a:ext cx="5974077" cy="7857150"/>
            <a:chOff x="0" y="0"/>
            <a:chExt cx="2140974" cy="28158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40975" cy="2815825"/>
            </a:xfrm>
            <a:custGeom>
              <a:avLst/>
              <a:gdLst/>
              <a:ahLst/>
              <a:cxnLst/>
              <a:rect l="l" t="t" r="r" b="b"/>
              <a:pathLst>
                <a:path w="2140975" h="2815825">
                  <a:moveTo>
                    <a:pt x="19439" y="0"/>
                  </a:moveTo>
                  <a:lnTo>
                    <a:pt x="2121536" y="0"/>
                  </a:lnTo>
                  <a:cubicBezTo>
                    <a:pt x="2126691" y="0"/>
                    <a:pt x="2131636" y="2048"/>
                    <a:pt x="2135281" y="5693"/>
                  </a:cubicBezTo>
                  <a:cubicBezTo>
                    <a:pt x="2138927" y="9339"/>
                    <a:pt x="2140975" y="14283"/>
                    <a:pt x="2140975" y="19439"/>
                  </a:cubicBezTo>
                  <a:lnTo>
                    <a:pt x="2140975" y="2796386"/>
                  </a:lnTo>
                  <a:cubicBezTo>
                    <a:pt x="2140975" y="2801542"/>
                    <a:pt x="2138927" y="2806486"/>
                    <a:pt x="2135281" y="2810132"/>
                  </a:cubicBezTo>
                  <a:cubicBezTo>
                    <a:pt x="2131636" y="2813777"/>
                    <a:pt x="2126691" y="2815825"/>
                    <a:pt x="2121536" y="2815825"/>
                  </a:cubicBezTo>
                  <a:lnTo>
                    <a:pt x="19439" y="2815825"/>
                  </a:lnTo>
                  <a:cubicBezTo>
                    <a:pt x="14283" y="2815825"/>
                    <a:pt x="9339" y="2813777"/>
                    <a:pt x="5693" y="2810132"/>
                  </a:cubicBezTo>
                  <a:cubicBezTo>
                    <a:pt x="2048" y="2806486"/>
                    <a:pt x="0" y="2801542"/>
                    <a:pt x="0" y="2796386"/>
                  </a:cubicBezTo>
                  <a:lnTo>
                    <a:pt x="0" y="19439"/>
                  </a:lnTo>
                  <a:cubicBezTo>
                    <a:pt x="0" y="14283"/>
                    <a:pt x="2048" y="9339"/>
                    <a:pt x="5693" y="5693"/>
                  </a:cubicBezTo>
                  <a:cubicBezTo>
                    <a:pt x="9339" y="2048"/>
                    <a:pt x="14283" y="0"/>
                    <a:pt x="19439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40974" cy="2853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4900797" y="1992646"/>
            <a:ext cx="0" cy="785715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1839836" y="1015006"/>
            <a:ext cx="6048000" cy="777615"/>
            <a:chOff x="0" y="0"/>
            <a:chExt cx="2167467" cy="2786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67467" cy="278680"/>
            </a:xfrm>
            <a:custGeom>
              <a:avLst/>
              <a:gdLst/>
              <a:ahLst/>
              <a:cxnLst/>
              <a:rect l="l" t="t" r="r" b="b"/>
              <a:pathLst>
                <a:path w="2167467" h="278680">
                  <a:moveTo>
                    <a:pt x="19201" y="0"/>
                  </a:moveTo>
                  <a:lnTo>
                    <a:pt x="2148266" y="0"/>
                  </a:lnTo>
                  <a:cubicBezTo>
                    <a:pt x="2158870" y="0"/>
                    <a:pt x="2167467" y="8597"/>
                    <a:pt x="2167467" y="19201"/>
                  </a:cubicBezTo>
                  <a:lnTo>
                    <a:pt x="2167467" y="259478"/>
                  </a:lnTo>
                  <a:cubicBezTo>
                    <a:pt x="2167467" y="264571"/>
                    <a:pt x="2165444" y="269455"/>
                    <a:pt x="2161843" y="273056"/>
                  </a:cubicBezTo>
                  <a:cubicBezTo>
                    <a:pt x="2158242" y="276657"/>
                    <a:pt x="2153358" y="278680"/>
                    <a:pt x="2148266" y="278680"/>
                  </a:cubicBezTo>
                  <a:lnTo>
                    <a:pt x="19201" y="278680"/>
                  </a:lnTo>
                  <a:cubicBezTo>
                    <a:pt x="14109" y="278680"/>
                    <a:pt x="9225" y="276657"/>
                    <a:pt x="5624" y="273056"/>
                  </a:cubicBezTo>
                  <a:cubicBezTo>
                    <a:pt x="2023" y="269455"/>
                    <a:pt x="0" y="264571"/>
                    <a:pt x="0" y="259478"/>
                  </a:cubicBezTo>
                  <a:lnTo>
                    <a:pt x="0" y="19201"/>
                  </a:lnTo>
                  <a:cubicBezTo>
                    <a:pt x="0" y="14109"/>
                    <a:pt x="2023" y="9225"/>
                    <a:pt x="5624" y="5624"/>
                  </a:cubicBezTo>
                  <a:cubicBezTo>
                    <a:pt x="9225" y="2023"/>
                    <a:pt x="14109" y="0"/>
                    <a:pt x="19201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67467" cy="316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549729" y="2937526"/>
            <a:ext cx="1448230" cy="601312"/>
          </a:xfrm>
          <a:custGeom>
            <a:avLst/>
            <a:gdLst/>
            <a:ahLst/>
            <a:cxnLst/>
            <a:rect l="l" t="t" r="r" b="b"/>
            <a:pathLst>
              <a:path w="1448230" h="601312">
                <a:moveTo>
                  <a:pt x="0" y="0"/>
                </a:moveTo>
                <a:lnTo>
                  <a:pt x="1448230" y="0"/>
                </a:lnTo>
                <a:lnTo>
                  <a:pt x="1448230" y="601311"/>
                </a:lnTo>
                <a:lnTo>
                  <a:pt x="0" y="60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5712187" y="2975626"/>
            <a:ext cx="1332073" cy="601312"/>
          </a:xfrm>
          <a:custGeom>
            <a:avLst/>
            <a:gdLst/>
            <a:ahLst/>
            <a:cxnLst/>
            <a:rect l="l" t="t" r="r" b="b"/>
            <a:pathLst>
              <a:path w="1332073" h="601312">
                <a:moveTo>
                  <a:pt x="0" y="0"/>
                </a:moveTo>
                <a:lnTo>
                  <a:pt x="1332073" y="0"/>
                </a:lnTo>
                <a:lnTo>
                  <a:pt x="1332073" y="601311"/>
                </a:lnTo>
                <a:lnTo>
                  <a:pt x="0" y="6013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2054935" y="122093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Name: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584596" y="122093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Date: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77224" y="2202196"/>
            <a:ext cx="225702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Cars with one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 person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67982" y="2179336"/>
            <a:ext cx="2492891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 Cars with more than one person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1913759" y="3975194"/>
            <a:ext cx="597407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-1459074" y="5921221"/>
            <a:ext cx="5975686" cy="5790983"/>
          </a:xfrm>
          <a:custGeom>
            <a:avLst/>
            <a:gdLst/>
            <a:ahLst/>
            <a:cxnLst/>
            <a:rect l="l" t="t" r="r" b="b"/>
            <a:pathLst>
              <a:path w="5975686" h="5790983">
                <a:moveTo>
                  <a:pt x="0" y="0"/>
                </a:moveTo>
                <a:lnTo>
                  <a:pt x="5975686" y="0"/>
                </a:lnTo>
                <a:lnTo>
                  <a:pt x="5975686" y="5790982"/>
                </a:lnTo>
                <a:lnTo>
                  <a:pt x="0" y="5790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5454" y="468076"/>
            <a:ext cx="9745472" cy="877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86"/>
              </a:lnSpc>
            </a:pPr>
            <a:r>
              <a:rPr lang="en-US" sz="4918">
                <a:solidFill>
                  <a:srgbClr val="D75443"/>
                </a:solidFill>
                <a:latin typeface="Agrandir Bold"/>
              </a:rPr>
              <a:t>Sheet 4 </a:t>
            </a:r>
          </a:p>
          <a:p>
            <a:pPr>
              <a:lnSpc>
                <a:spcPts val="6886"/>
              </a:lnSpc>
            </a:pPr>
            <a:r>
              <a:rPr lang="en-US" sz="4918">
                <a:solidFill>
                  <a:srgbClr val="000000"/>
                </a:solidFill>
                <a:latin typeface="Agrandir"/>
              </a:rPr>
              <a:t>Finding Healthy Streets Locally </a:t>
            </a:r>
          </a:p>
          <a:p>
            <a:pPr>
              <a:lnSpc>
                <a:spcPts val="6886"/>
              </a:lnSpc>
            </a:pPr>
            <a:endParaRPr lang="en-US" sz="4918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6886"/>
              </a:lnSpc>
            </a:pPr>
            <a:r>
              <a:rPr lang="en-US" sz="4918">
                <a:solidFill>
                  <a:srgbClr val="000000"/>
                </a:solidFill>
                <a:latin typeface="Agrandir"/>
              </a:rPr>
              <a:t>At each stop, </a:t>
            </a:r>
            <a:r>
              <a:rPr lang="en-US" sz="4918">
                <a:solidFill>
                  <a:srgbClr val="0D7041"/>
                </a:solidFill>
                <a:latin typeface="Agrandir Bold"/>
              </a:rPr>
              <a:t>give an environmental score</a:t>
            </a:r>
          </a:p>
          <a:p>
            <a:pPr marL="1061958" lvl="1" indent="-530979">
              <a:lnSpc>
                <a:spcPts val="6886"/>
              </a:lnSpc>
              <a:buFont typeface="Arial"/>
              <a:buChar char="•"/>
            </a:pPr>
            <a:r>
              <a:rPr lang="en-US" sz="4918">
                <a:solidFill>
                  <a:srgbClr val="000000"/>
                </a:solidFill>
                <a:latin typeface="Agrandir"/>
              </a:rPr>
              <a:t>0 = Very Bad </a:t>
            </a:r>
          </a:p>
          <a:p>
            <a:pPr marL="1061958" lvl="1" indent="-530979">
              <a:lnSpc>
                <a:spcPts val="6886"/>
              </a:lnSpc>
              <a:buFont typeface="Arial"/>
              <a:buChar char="•"/>
            </a:pPr>
            <a:r>
              <a:rPr lang="en-US" sz="4918">
                <a:solidFill>
                  <a:srgbClr val="000000"/>
                </a:solidFill>
                <a:latin typeface="Agrandir"/>
              </a:rPr>
              <a:t>5 = Very good</a:t>
            </a:r>
          </a:p>
          <a:p>
            <a:pPr>
              <a:lnSpc>
                <a:spcPts val="6886"/>
              </a:lnSpc>
            </a:pPr>
            <a:endParaRPr lang="en-US" sz="4918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6886"/>
              </a:lnSpc>
            </a:pPr>
            <a:r>
              <a:rPr lang="en-US" sz="4918">
                <a:solidFill>
                  <a:srgbClr val="000000"/>
                </a:solidFill>
                <a:latin typeface="Agrandir"/>
              </a:rPr>
              <a:t>Work out total afterwards</a:t>
            </a:r>
          </a:p>
          <a:p>
            <a:pPr>
              <a:lnSpc>
                <a:spcPts val="6886"/>
              </a:lnSpc>
            </a:pPr>
            <a:endParaRPr lang="en-US" sz="4918">
              <a:solidFill>
                <a:srgbClr val="000000"/>
              </a:solidFill>
              <a:latin typeface="Agrandir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386702" y="41829"/>
            <a:ext cx="6901298" cy="10245171"/>
            <a:chOff x="0" y="0"/>
            <a:chExt cx="2473270" cy="36716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3270" cy="3671638"/>
            </a:xfrm>
            <a:custGeom>
              <a:avLst/>
              <a:gdLst/>
              <a:ahLst/>
              <a:cxnLst/>
              <a:rect l="l" t="t" r="r" b="b"/>
              <a:pathLst>
                <a:path w="2473270" h="3671638">
                  <a:moveTo>
                    <a:pt x="16827" y="0"/>
                  </a:moveTo>
                  <a:lnTo>
                    <a:pt x="2456443" y="0"/>
                  </a:lnTo>
                  <a:cubicBezTo>
                    <a:pt x="2460905" y="0"/>
                    <a:pt x="2465185" y="1773"/>
                    <a:pt x="2468341" y="4929"/>
                  </a:cubicBezTo>
                  <a:cubicBezTo>
                    <a:pt x="2471497" y="8084"/>
                    <a:pt x="2473270" y="12364"/>
                    <a:pt x="2473270" y="16827"/>
                  </a:cubicBezTo>
                  <a:lnTo>
                    <a:pt x="2473270" y="3654811"/>
                  </a:lnTo>
                  <a:cubicBezTo>
                    <a:pt x="2473270" y="3664104"/>
                    <a:pt x="2465736" y="3671638"/>
                    <a:pt x="2456443" y="3671638"/>
                  </a:cubicBezTo>
                  <a:lnTo>
                    <a:pt x="16827" y="3671638"/>
                  </a:lnTo>
                  <a:cubicBezTo>
                    <a:pt x="7534" y="3671638"/>
                    <a:pt x="0" y="3664104"/>
                    <a:pt x="0" y="3654811"/>
                  </a:cubicBezTo>
                  <a:lnTo>
                    <a:pt x="0" y="16827"/>
                  </a:lnTo>
                  <a:cubicBezTo>
                    <a:pt x="0" y="7534"/>
                    <a:pt x="7534" y="0"/>
                    <a:pt x="168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3270" cy="3709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14428" y="260866"/>
            <a:ext cx="1610369" cy="597850"/>
          </a:xfrm>
          <a:custGeom>
            <a:avLst/>
            <a:gdLst/>
            <a:ahLst/>
            <a:cxnLst/>
            <a:rect l="l" t="t" r="r" b="b"/>
            <a:pathLst>
              <a:path w="1610369" h="597850">
                <a:moveTo>
                  <a:pt x="0" y="0"/>
                </a:moveTo>
                <a:lnTo>
                  <a:pt x="1610369" y="0"/>
                </a:lnTo>
                <a:lnTo>
                  <a:pt x="1610369" y="597849"/>
                </a:lnTo>
                <a:lnTo>
                  <a:pt x="0" y="59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839836" y="468364"/>
            <a:ext cx="2344070" cy="388446"/>
          </a:xfrm>
          <a:custGeom>
            <a:avLst/>
            <a:gdLst/>
            <a:ahLst/>
            <a:cxnLst/>
            <a:rect l="l" t="t" r="r" b="b"/>
            <a:pathLst>
              <a:path w="2344070" h="388446">
                <a:moveTo>
                  <a:pt x="0" y="0"/>
                </a:moveTo>
                <a:lnTo>
                  <a:pt x="2344070" y="0"/>
                </a:lnTo>
                <a:lnTo>
                  <a:pt x="2344070" y="388446"/>
                </a:lnTo>
                <a:lnTo>
                  <a:pt x="0" y="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1839836" y="1056835"/>
            <a:ext cx="6048000" cy="598762"/>
            <a:chOff x="0" y="0"/>
            <a:chExt cx="2167467" cy="2145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67467" cy="214583"/>
            </a:xfrm>
            <a:custGeom>
              <a:avLst/>
              <a:gdLst/>
              <a:ahLst/>
              <a:cxnLst/>
              <a:rect l="l" t="t" r="r" b="b"/>
              <a:pathLst>
                <a:path w="2167467" h="214583">
                  <a:moveTo>
                    <a:pt x="19201" y="0"/>
                  </a:moveTo>
                  <a:lnTo>
                    <a:pt x="2148266" y="0"/>
                  </a:lnTo>
                  <a:cubicBezTo>
                    <a:pt x="2158870" y="0"/>
                    <a:pt x="2167467" y="8597"/>
                    <a:pt x="2167467" y="19201"/>
                  </a:cubicBezTo>
                  <a:lnTo>
                    <a:pt x="2167467" y="195382"/>
                  </a:lnTo>
                  <a:cubicBezTo>
                    <a:pt x="2167467" y="200474"/>
                    <a:pt x="2165444" y="205358"/>
                    <a:pt x="2161843" y="208959"/>
                  </a:cubicBezTo>
                  <a:cubicBezTo>
                    <a:pt x="2158242" y="212560"/>
                    <a:pt x="2153358" y="214583"/>
                    <a:pt x="2148266" y="214583"/>
                  </a:cubicBezTo>
                  <a:lnTo>
                    <a:pt x="19201" y="214583"/>
                  </a:lnTo>
                  <a:cubicBezTo>
                    <a:pt x="14109" y="214583"/>
                    <a:pt x="9225" y="212560"/>
                    <a:pt x="5624" y="208959"/>
                  </a:cubicBezTo>
                  <a:cubicBezTo>
                    <a:pt x="2023" y="205358"/>
                    <a:pt x="0" y="200474"/>
                    <a:pt x="0" y="195382"/>
                  </a:cubicBezTo>
                  <a:lnTo>
                    <a:pt x="0" y="19201"/>
                  </a:lnTo>
                  <a:cubicBezTo>
                    <a:pt x="0" y="14109"/>
                    <a:pt x="2023" y="9225"/>
                    <a:pt x="5624" y="5624"/>
                  </a:cubicBezTo>
                  <a:cubicBezTo>
                    <a:pt x="9225" y="2023"/>
                    <a:pt x="14109" y="0"/>
                    <a:pt x="19201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67467" cy="252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1839836" y="1855623"/>
          <a:ext cx="6094603" cy="8156639"/>
        </p:xfrm>
        <a:graphic>
          <a:graphicData uri="http://schemas.openxmlformats.org/drawingml/2006/table">
            <a:tbl>
              <a:tblPr/>
              <a:tblGrid>
                <a:gridCol w="4045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85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niglet Bold"/>
                        </a:rPr>
                        <a:t>0 = Very Bad</a:t>
                      </a:r>
                      <a:endParaRPr lang="en-US" sz="1100"/>
                    </a:p>
                    <a:p>
                      <a:pPr>
                        <a:lnSpc>
                          <a:spcPts val="1679"/>
                        </a:lnSpc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Sniglet Bold"/>
                        </a:rPr>
                        <a:t>5 = Very Good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Stop 1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 Bold"/>
                        </a:rPr>
                        <a:t>Stop 2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 Bold"/>
                        </a:rPr>
                        <a:t>Stop 3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Riding Bike or Scooter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Bike lanes, scooter shed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Bumpy road, nowhere to park, scooter/bike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Easy to cross the road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Deisgnated road crossing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It is hard to cross the road safely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Street lighting and access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Designated road crossing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It is hard to cross the road safely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861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Open space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Buildings very close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Large open spaces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Access to public transport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Bus stop or tube, short walk to school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Bus stop or tube over 10 minute walk away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Plants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No Greenery 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Plenty of trees, plants and grass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Air Pollution 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Smelly fumes, car exhausts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Fresh clean air, pleasant to breathe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Noise Pollution 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Very loud noise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Quiet, relaxing sounds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0615">
                <a:tc>
                  <a:txBody>
                    <a:bodyPr/>
                    <a:lstStyle/>
                    <a:p>
                      <a:pPr algn="l">
                        <a:lnSpc>
                          <a:spcPts val="1540"/>
                        </a:lnSpc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People feel safe</a:t>
                      </a:r>
                      <a:endParaRPr lang="en-US" sz="1100"/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Low risk of crime injury</a:t>
                      </a:r>
                    </a:p>
                    <a:p>
                      <a:pPr marL="237491" lvl="1" indent="-118745">
                        <a:lnSpc>
                          <a:spcPts val="1540"/>
                        </a:lnSpc>
                        <a:buFont typeface="Arial"/>
                        <a:buChar char="•"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Sniglet"/>
                        </a:rPr>
                        <a:t>Feels scary, anti-social, not safe</a:t>
                      </a:r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Freeform 12"/>
          <p:cNvSpPr/>
          <p:nvPr/>
        </p:nvSpPr>
        <p:spPr>
          <a:xfrm>
            <a:off x="15111319" y="3522296"/>
            <a:ext cx="673661" cy="578124"/>
          </a:xfrm>
          <a:custGeom>
            <a:avLst/>
            <a:gdLst/>
            <a:ahLst/>
            <a:cxnLst/>
            <a:rect l="l" t="t" r="r" b="b"/>
            <a:pathLst>
              <a:path w="673661" h="578124">
                <a:moveTo>
                  <a:pt x="0" y="0"/>
                </a:moveTo>
                <a:lnTo>
                  <a:pt x="673661" y="0"/>
                </a:lnTo>
                <a:lnTo>
                  <a:pt x="673661" y="578124"/>
                </a:lnTo>
                <a:lnTo>
                  <a:pt x="0" y="578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5155392" y="4312058"/>
            <a:ext cx="629588" cy="629588"/>
          </a:xfrm>
          <a:custGeom>
            <a:avLst/>
            <a:gdLst/>
            <a:ahLst/>
            <a:cxnLst/>
            <a:rect l="l" t="t" r="r" b="b"/>
            <a:pathLst>
              <a:path w="629588" h="629588">
                <a:moveTo>
                  <a:pt x="0" y="0"/>
                </a:moveTo>
                <a:lnTo>
                  <a:pt x="629588" y="0"/>
                </a:lnTo>
                <a:lnTo>
                  <a:pt x="629588" y="629588"/>
                </a:lnTo>
                <a:lnTo>
                  <a:pt x="0" y="629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5195871" y="5151196"/>
            <a:ext cx="548631" cy="575213"/>
          </a:xfrm>
          <a:custGeom>
            <a:avLst/>
            <a:gdLst/>
            <a:ahLst/>
            <a:cxnLst/>
            <a:rect l="l" t="t" r="r" b="b"/>
            <a:pathLst>
              <a:path w="548631" h="575213">
                <a:moveTo>
                  <a:pt x="0" y="0"/>
                </a:moveTo>
                <a:lnTo>
                  <a:pt x="548631" y="0"/>
                </a:lnTo>
                <a:lnTo>
                  <a:pt x="548631" y="575213"/>
                </a:lnTo>
                <a:lnTo>
                  <a:pt x="0" y="5752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303" b="-66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5320023" y="5935959"/>
            <a:ext cx="424478" cy="643149"/>
          </a:xfrm>
          <a:custGeom>
            <a:avLst/>
            <a:gdLst/>
            <a:ahLst/>
            <a:cxnLst/>
            <a:rect l="l" t="t" r="r" b="b"/>
            <a:pathLst>
              <a:path w="424478" h="643149">
                <a:moveTo>
                  <a:pt x="0" y="0"/>
                </a:moveTo>
                <a:lnTo>
                  <a:pt x="424479" y="0"/>
                </a:lnTo>
                <a:lnTo>
                  <a:pt x="424479" y="643148"/>
                </a:lnTo>
                <a:lnTo>
                  <a:pt x="0" y="643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5195871" y="6788657"/>
            <a:ext cx="589109" cy="602578"/>
          </a:xfrm>
          <a:custGeom>
            <a:avLst/>
            <a:gdLst/>
            <a:ahLst/>
            <a:cxnLst/>
            <a:rect l="l" t="t" r="r" b="b"/>
            <a:pathLst>
              <a:path w="589109" h="602578">
                <a:moveTo>
                  <a:pt x="0" y="0"/>
                </a:moveTo>
                <a:lnTo>
                  <a:pt x="589109" y="0"/>
                </a:lnTo>
                <a:lnTo>
                  <a:pt x="589109" y="602578"/>
                </a:lnTo>
                <a:lnTo>
                  <a:pt x="0" y="602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5136665" y="7600785"/>
            <a:ext cx="648315" cy="648315"/>
          </a:xfrm>
          <a:custGeom>
            <a:avLst/>
            <a:gdLst/>
            <a:ahLst/>
            <a:cxnLst/>
            <a:rect l="l" t="t" r="r" b="b"/>
            <a:pathLst>
              <a:path w="648315" h="648315">
                <a:moveTo>
                  <a:pt x="0" y="0"/>
                </a:moveTo>
                <a:lnTo>
                  <a:pt x="648315" y="0"/>
                </a:lnTo>
                <a:lnTo>
                  <a:pt x="648315" y="648316"/>
                </a:lnTo>
                <a:lnTo>
                  <a:pt x="0" y="648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5077905" y="8520942"/>
            <a:ext cx="740488" cy="489529"/>
          </a:xfrm>
          <a:custGeom>
            <a:avLst/>
            <a:gdLst/>
            <a:ahLst/>
            <a:cxnLst/>
            <a:rect l="l" t="t" r="r" b="b"/>
            <a:pathLst>
              <a:path w="740488" h="489529">
                <a:moveTo>
                  <a:pt x="0" y="0"/>
                </a:moveTo>
                <a:lnTo>
                  <a:pt x="740488" y="0"/>
                </a:lnTo>
                <a:lnTo>
                  <a:pt x="740488" y="489529"/>
                </a:lnTo>
                <a:lnTo>
                  <a:pt x="0" y="4895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15154205" y="9282313"/>
            <a:ext cx="672441" cy="620326"/>
          </a:xfrm>
          <a:custGeom>
            <a:avLst/>
            <a:gdLst/>
            <a:ahLst/>
            <a:cxnLst/>
            <a:rect l="l" t="t" r="r" b="b"/>
            <a:pathLst>
              <a:path w="672441" h="620326">
                <a:moveTo>
                  <a:pt x="0" y="0"/>
                </a:moveTo>
                <a:lnTo>
                  <a:pt x="672441" y="0"/>
                </a:lnTo>
                <a:lnTo>
                  <a:pt x="672441" y="620326"/>
                </a:lnTo>
                <a:lnTo>
                  <a:pt x="0" y="6203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5195871" y="2730080"/>
            <a:ext cx="630775" cy="504620"/>
          </a:xfrm>
          <a:custGeom>
            <a:avLst/>
            <a:gdLst/>
            <a:ahLst/>
            <a:cxnLst/>
            <a:rect l="l" t="t" r="r" b="b"/>
            <a:pathLst>
              <a:path w="630775" h="504620">
                <a:moveTo>
                  <a:pt x="0" y="0"/>
                </a:moveTo>
                <a:lnTo>
                  <a:pt x="630775" y="0"/>
                </a:lnTo>
                <a:lnTo>
                  <a:pt x="630775" y="504620"/>
                </a:lnTo>
                <a:lnTo>
                  <a:pt x="0" y="5046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12012929" y="1193339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Name: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659949" y="1193339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Date: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802" y="5143500"/>
            <a:ext cx="8047500" cy="6387703"/>
          </a:xfrm>
          <a:custGeom>
            <a:avLst/>
            <a:gdLst/>
            <a:ahLst/>
            <a:cxnLst/>
            <a:rect l="l" t="t" r="r" b="b"/>
            <a:pathLst>
              <a:path w="8047500" h="6387703">
                <a:moveTo>
                  <a:pt x="0" y="0"/>
                </a:moveTo>
                <a:lnTo>
                  <a:pt x="8047500" y="0"/>
                </a:lnTo>
                <a:lnTo>
                  <a:pt x="8047500" y="6387703"/>
                </a:lnTo>
                <a:lnTo>
                  <a:pt x="0" y="638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627479" y="2158263"/>
            <a:ext cx="3239414" cy="3867957"/>
          </a:xfrm>
          <a:custGeom>
            <a:avLst/>
            <a:gdLst/>
            <a:ahLst/>
            <a:cxnLst/>
            <a:rect l="l" t="t" r="r" b="b"/>
            <a:pathLst>
              <a:path w="3239414" h="3867957">
                <a:moveTo>
                  <a:pt x="0" y="0"/>
                </a:moveTo>
                <a:lnTo>
                  <a:pt x="3239414" y="0"/>
                </a:lnTo>
                <a:lnTo>
                  <a:pt x="3239414" y="3867957"/>
                </a:lnTo>
                <a:lnTo>
                  <a:pt x="0" y="3867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841202" y="6817518"/>
            <a:ext cx="3113615" cy="3039667"/>
          </a:xfrm>
          <a:custGeom>
            <a:avLst/>
            <a:gdLst/>
            <a:ahLst/>
            <a:cxnLst/>
            <a:rect l="l" t="t" r="r" b="b"/>
            <a:pathLst>
              <a:path w="3113615" h="3039667">
                <a:moveTo>
                  <a:pt x="0" y="0"/>
                </a:moveTo>
                <a:lnTo>
                  <a:pt x="3113615" y="0"/>
                </a:lnTo>
                <a:lnTo>
                  <a:pt x="3113615" y="3039667"/>
                </a:lnTo>
                <a:lnTo>
                  <a:pt x="0" y="3039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889279"/>
            <a:ext cx="15218486" cy="1034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26"/>
              </a:lnSpc>
            </a:pPr>
            <a:r>
              <a:rPr lang="en-US" sz="6099">
                <a:solidFill>
                  <a:srgbClr val="000000"/>
                </a:solidFill>
                <a:latin typeface="Agrandir Ultra-Bold"/>
              </a:rPr>
              <a:t>Checking for pollution near our school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1398" y="1948713"/>
            <a:ext cx="13441227" cy="235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387" lvl="1" indent="-457194">
              <a:lnSpc>
                <a:spcPts val="5929"/>
              </a:lnSpc>
              <a:buFont typeface="Arial"/>
              <a:buChar char="•"/>
            </a:pPr>
            <a:r>
              <a:rPr lang="en-US" sz="4235">
                <a:solidFill>
                  <a:srgbClr val="000000"/>
                </a:solidFill>
                <a:latin typeface="Agrandir"/>
              </a:rPr>
              <a:t>Check 1: Busy Road (Leaf or Window Wipe)</a:t>
            </a:r>
          </a:p>
          <a:p>
            <a:pPr marL="914387" lvl="1" indent="-457194">
              <a:lnSpc>
                <a:spcPts val="5929"/>
              </a:lnSpc>
              <a:buFont typeface="Arial"/>
              <a:buChar char="•"/>
            </a:pPr>
            <a:r>
              <a:rPr lang="en-US" sz="4235">
                <a:solidFill>
                  <a:srgbClr val="000000"/>
                </a:solidFill>
                <a:latin typeface="Agrandir"/>
              </a:rPr>
              <a:t>Check 2: School windows near a busy road</a:t>
            </a:r>
          </a:p>
          <a:p>
            <a:pPr marL="914387" lvl="1" indent="-457194">
              <a:lnSpc>
                <a:spcPts val="5929"/>
              </a:lnSpc>
              <a:buFont typeface="Arial"/>
              <a:buChar char="•"/>
            </a:pPr>
            <a:r>
              <a:rPr lang="en-US" sz="4235">
                <a:solidFill>
                  <a:srgbClr val="000000"/>
                </a:solidFill>
                <a:latin typeface="Agrandir"/>
              </a:rPr>
              <a:t>Check 3: School windows away from a busy road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40437" y="7297569"/>
            <a:ext cx="6000764" cy="223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8"/>
              </a:lnSpc>
            </a:pPr>
            <a:r>
              <a:rPr lang="en-US" sz="4027">
                <a:solidFill>
                  <a:srgbClr val="000000"/>
                </a:solidFill>
                <a:latin typeface="Agrandir"/>
              </a:rPr>
              <a:t>Check the wipes when we are back at school. Which is the dirtiest?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0964" y="3414482"/>
            <a:ext cx="3117204" cy="3416114"/>
          </a:xfrm>
          <a:custGeom>
            <a:avLst/>
            <a:gdLst/>
            <a:ahLst/>
            <a:cxnLst/>
            <a:rect l="l" t="t" r="r" b="b"/>
            <a:pathLst>
              <a:path w="3117204" h="3416114">
                <a:moveTo>
                  <a:pt x="0" y="0"/>
                </a:moveTo>
                <a:lnTo>
                  <a:pt x="3117204" y="0"/>
                </a:lnTo>
                <a:lnTo>
                  <a:pt x="3117204" y="3416114"/>
                </a:lnTo>
                <a:lnTo>
                  <a:pt x="0" y="3416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079919" y="3435443"/>
            <a:ext cx="3117981" cy="3416114"/>
          </a:xfrm>
          <a:custGeom>
            <a:avLst/>
            <a:gdLst/>
            <a:ahLst/>
            <a:cxnLst/>
            <a:rect l="l" t="t" r="r" b="b"/>
            <a:pathLst>
              <a:path w="3117981" h="3416114">
                <a:moveTo>
                  <a:pt x="0" y="0"/>
                </a:moveTo>
                <a:lnTo>
                  <a:pt x="3117980" y="0"/>
                </a:lnTo>
                <a:lnTo>
                  <a:pt x="3117980" y="3416114"/>
                </a:lnTo>
                <a:lnTo>
                  <a:pt x="0" y="3416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478168" y="4405633"/>
            <a:ext cx="7871838" cy="130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3"/>
              </a:lnSpc>
            </a:pPr>
            <a:r>
              <a:rPr lang="en-US" sz="7806">
                <a:solidFill>
                  <a:srgbClr val="628B2D"/>
                </a:solidFill>
                <a:latin typeface="Agrandir Ultra-Bold"/>
              </a:rPr>
              <a:t>True</a:t>
            </a:r>
            <a:r>
              <a:rPr lang="en-US" sz="7806">
                <a:solidFill>
                  <a:srgbClr val="000000"/>
                </a:solidFill>
                <a:latin typeface="Agrandir Ultra-Bold"/>
              </a:rPr>
              <a:t> or </a:t>
            </a:r>
            <a:r>
              <a:rPr lang="en-US" sz="7806">
                <a:solidFill>
                  <a:srgbClr val="DD2E44"/>
                </a:solidFill>
                <a:latin typeface="Agrandir Ultra-Bold"/>
              </a:rPr>
              <a:t>False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22566" y="-346971"/>
            <a:ext cx="12066566" cy="4645628"/>
          </a:xfrm>
          <a:custGeom>
            <a:avLst/>
            <a:gdLst/>
            <a:ahLst/>
            <a:cxnLst/>
            <a:rect l="l" t="t" r="r" b="b"/>
            <a:pathLst>
              <a:path w="12066566" h="4645628">
                <a:moveTo>
                  <a:pt x="0" y="0"/>
                </a:moveTo>
                <a:lnTo>
                  <a:pt x="12066566" y="0"/>
                </a:lnTo>
                <a:lnTo>
                  <a:pt x="12066566" y="4645628"/>
                </a:lnTo>
                <a:lnTo>
                  <a:pt x="0" y="464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72047" y="6292295"/>
            <a:ext cx="12318695" cy="4742697"/>
          </a:xfrm>
          <a:custGeom>
            <a:avLst/>
            <a:gdLst/>
            <a:ahLst/>
            <a:cxnLst/>
            <a:rect l="l" t="t" r="r" b="b"/>
            <a:pathLst>
              <a:path w="12318695" h="4742697">
                <a:moveTo>
                  <a:pt x="0" y="0"/>
                </a:moveTo>
                <a:lnTo>
                  <a:pt x="12318695" y="0"/>
                </a:lnTo>
                <a:lnTo>
                  <a:pt x="12318695" y="4742698"/>
                </a:lnTo>
                <a:lnTo>
                  <a:pt x="0" y="4742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511102" y="2342356"/>
            <a:ext cx="11720156" cy="6321288"/>
          </a:xfrm>
          <a:custGeom>
            <a:avLst/>
            <a:gdLst/>
            <a:ahLst/>
            <a:cxnLst/>
            <a:rect l="l" t="t" r="r" b="b"/>
            <a:pathLst>
              <a:path w="11720156" h="6321288">
                <a:moveTo>
                  <a:pt x="0" y="0"/>
                </a:moveTo>
                <a:lnTo>
                  <a:pt x="11720156" y="0"/>
                </a:lnTo>
                <a:lnTo>
                  <a:pt x="11720156" y="6321288"/>
                </a:lnTo>
                <a:lnTo>
                  <a:pt x="0" y="632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7" t="-7997" r="-1439" b="-40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773152" y="919330"/>
            <a:ext cx="13196057" cy="105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0"/>
              </a:lnSpc>
            </a:pPr>
            <a:r>
              <a:rPr lang="en-US" sz="6299">
                <a:solidFill>
                  <a:srgbClr val="3144B2"/>
                </a:solidFill>
                <a:latin typeface="Agrandir Ultra-Bold"/>
              </a:rPr>
              <a:t>What’s up there besides air?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12947" y="1698093"/>
            <a:ext cx="3062105" cy="3445407"/>
          </a:xfrm>
          <a:custGeom>
            <a:avLst/>
            <a:gdLst/>
            <a:ahLst/>
            <a:cxnLst/>
            <a:rect l="l" t="t" r="r" b="b"/>
            <a:pathLst>
              <a:path w="3062105" h="3445407">
                <a:moveTo>
                  <a:pt x="0" y="0"/>
                </a:moveTo>
                <a:lnTo>
                  <a:pt x="3062106" y="0"/>
                </a:lnTo>
                <a:lnTo>
                  <a:pt x="3062106" y="3445407"/>
                </a:lnTo>
                <a:lnTo>
                  <a:pt x="0" y="3445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12305" y="5560634"/>
            <a:ext cx="12663389" cy="166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2"/>
              </a:lnSpc>
            </a:pPr>
            <a:r>
              <a:rPr lang="en-US" sz="5506">
                <a:solidFill>
                  <a:srgbClr val="000000"/>
                </a:solidFill>
                <a:latin typeface="Agrandir Ultra-Bold"/>
              </a:rPr>
              <a:t>Diesel vehicles are often the most polluting vehicles on the roads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12947" y="1698093"/>
            <a:ext cx="3062105" cy="3445407"/>
          </a:xfrm>
          <a:custGeom>
            <a:avLst/>
            <a:gdLst/>
            <a:ahLst/>
            <a:cxnLst/>
            <a:rect l="l" t="t" r="r" b="b"/>
            <a:pathLst>
              <a:path w="3062105" h="3445407">
                <a:moveTo>
                  <a:pt x="0" y="0"/>
                </a:moveTo>
                <a:lnTo>
                  <a:pt x="3062106" y="0"/>
                </a:lnTo>
                <a:lnTo>
                  <a:pt x="3062106" y="3445407"/>
                </a:lnTo>
                <a:lnTo>
                  <a:pt x="0" y="3445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12305" y="5560634"/>
            <a:ext cx="12663389" cy="166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2"/>
              </a:lnSpc>
            </a:pPr>
            <a:r>
              <a:rPr lang="en-US" sz="5506">
                <a:solidFill>
                  <a:srgbClr val="000000"/>
                </a:solidFill>
                <a:latin typeface="Agrandir Ultra-Bold"/>
              </a:rPr>
              <a:t>Diesel vehicles are often the most polluting vehicles on the roads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54609" y="7127925"/>
            <a:ext cx="3420444" cy="113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6806">
                <a:solidFill>
                  <a:srgbClr val="628B2D"/>
                </a:solidFill>
                <a:latin typeface="Agrandir Ultra-Bold"/>
              </a:rPr>
              <a:t>True</a:t>
            </a:r>
            <a:r>
              <a:rPr lang="en-US" sz="6806">
                <a:solidFill>
                  <a:srgbClr val="000000"/>
                </a:solidFill>
                <a:latin typeface="Agrandir Ultra-Bold"/>
              </a:rPr>
              <a:t> </a:t>
            </a:r>
            <a:r>
              <a:rPr lang="en-US" sz="6806">
                <a:solidFill>
                  <a:srgbClr val="DD2E44"/>
                </a:solidFill>
                <a:latin typeface="Agrandir Ultra-Bold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8144" y="1535743"/>
            <a:ext cx="3957689" cy="4114800"/>
          </a:xfrm>
          <a:custGeom>
            <a:avLst/>
            <a:gdLst/>
            <a:ahLst/>
            <a:cxnLst/>
            <a:rect l="l" t="t" r="r" b="b"/>
            <a:pathLst>
              <a:path w="3957689" h="4114800">
                <a:moveTo>
                  <a:pt x="0" y="0"/>
                </a:moveTo>
                <a:lnTo>
                  <a:pt x="3957690" y="0"/>
                </a:lnTo>
                <a:lnTo>
                  <a:pt x="39576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12305" y="6058152"/>
            <a:ext cx="12663389" cy="96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706">
                <a:solidFill>
                  <a:srgbClr val="000000"/>
                </a:solidFill>
                <a:latin typeface="Agrandir Ultra-Bold"/>
              </a:rPr>
              <a:t>You can always see air pollution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8144" y="1535743"/>
            <a:ext cx="3957689" cy="4114800"/>
          </a:xfrm>
          <a:custGeom>
            <a:avLst/>
            <a:gdLst/>
            <a:ahLst/>
            <a:cxnLst/>
            <a:rect l="l" t="t" r="r" b="b"/>
            <a:pathLst>
              <a:path w="3957689" h="4114800">
                <a:moveTo>
                  <a:pt x="0" y="0"/>
                </a:moveTo>
                <a:lnTo>
                  <a:pt x="3957690" y="0"/>
                </a:lnTo>
                <a:lnTo>
                  <a:pt x="39576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12305" y="6058152"/>
            <a:ext cx="12663389" cy="96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5706">
                <a:solidFill>
                  <a:srgbClr val="000000"/>
                </a:solidFill>
                <a:latin typeface="Agrandir Ultra-Bold"/>
              </a:rPr>
              <a:t>You can always see air pollution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33778" y="6923895"/>
            <a:ext cx="3420444" cy="113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6806">
                <a:solidFill>
                  <a:srgbClr val="C64426"/>
                </a:solidFill>
                <a:latin typeface="Agrandir Ultra-Bold"/>
              </a:rPr>
              <a:t>False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0372" y="1855459"/>
            <a:ext cx="5327255" cy="2741115"/>
          </a:xfrm>
          <a:custGeom>
            <a:avLst/>
            <a:gdLst/>
            <a:ahLst/>
            <a:cxnLst/>
            <a:rect l="l" t="t" r="r" b="b"/>
            <a:pathLst>
              <a:path w="5327255" h="2741115">
                <a:moveTo>
                  <a:pt x="0" y="0"/>
                </a:moveTo>
                <a:lnTo>
                  <a:pt x="5327256" y="0"/>
                </a:lnTo>
                <a:lnTo>
                  <a:pt x="5327256" y="2741115"/>
                </a:lnTo>
                <a:lnTo>
                  <a:pt x="0" y="274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5067300"/>
            <a:ext cx="14504287" cy="2276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1"/>
              </a:lnSpc>
            </a:pPr>
            <a:r>
              <a:rPr lang="en-US" sz="5206">
                <a:solidFill>
                  <a:srgbClr val="000000"/>
                </a:solidFill>
                <a:latin typeface="Agrandir Ultra-Bold"/>
              </a:rPr>
              <a:t>Walking on the inside of the pavement and away from the road can help you breathe in fewer car fumes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0372" y="1855459"/>
            <a:ext cx="5327255" cy="2741115"/>
          </a:xfrm>
          <a:custGeom>
            <a:avLst/>
            <a:gdLst/>
            <a:ahLst/>
            <a:cxnLst/>
            <a:rect l="l" t="t" r="r" b="b"/>
            <a:pathLst>
              <a:path w="5327255" h="2741115">
                <a:moveTo>
                  <a:pt x="0" y="0"/>
                </a:moveTo>
                <a:lnTo>
                  <a:pt x="5327256" y="0"/>
                </a:lnTo>
                <a:lnTo>
                  <a:pt x="5327256" y="2741115"/>
                </a:lnTo>
                <a:lnTo>
                  <a:pt x="0" y="274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5067300"/>
            <a:ext cx="14504287" cy="2276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1"/>
              </a:lnSpc>
            </a:pPr>
            <a:r>
              <a:rPr lang="en-US" sz="5206">
                <a:solidFill>
                  <a:srgbClr val="000000"/>
                </a:solidFill>
                <a:latin typeface="Agrandir Ultra-Bold"/>
              </a:rPr>
              <a:t>Walking on the inside of the pavement and away from the road can help you breathe in fewer car fumes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33778" y="7248763"/>
            <a:ext cx="3420444" cy="113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6806">
                <a:solidFill>
                  <a:srgbClr val="628B2D"/>
                </a:solidFill>
                <a:latin typeface="Agrandir Ultra-Bold"/>
              </a:rPr>
              <a:t>True</a:t>
            </a:r>
            <a:r>
              <a:rPr lang="en-US" sz="6806">
                <a:solidFill>
                  <a:srgbClr val="000000"/>
                </a:solidFill>
                <a:latin typeface="Agrandir Ultra-Bold"/>
              </a:rPr>
              <a:t> </a:t>
            </a:r>
            <a:r>
              <a:rPr lang="en-US" sz="6806">
                <a:solidFill>
                  <a:srgbClr val="DD2E44"/>
                </a:solidFill>
                <a:latin typeface="Agrandir Ultra-Bold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64448" y="1295400"/>
            <a:ext cx="3159105" cy="4114800"/>
          </a:xfrm>
          <a:custGeom>
            <a:avLst/>
            <a:gdLst/>
            <a:ahLst/>
            <a:cxnLst/>
            <a:rect l="l" t="t" r="r" b="b"/>
            <a:pathLst>
              <a:path w="3159105" h="4114800">
                <a:moveTo>
                  <a:pt x="0" y="0"/>
                </a:moveTo>
                <a:lnTo>
                  <a:pt x="3159104" y="0"/>
                </a:lnTo>
                <a:lnTo>
                  <a:pt x="31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5600700"/>
            <a:ext cx="14504287" cy="867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1"/>
              </a:lnSpc>
            </a:pPr>
            <a:r>
              <a:rPr lang="en-US" sz="5206">
                <a:solidFill>
                  <a:srgbClr val="000000"/>
                </a:solidFill>
                <a:latin typeface="Agrandir Ultra-Bold"/>
              </a:rPr>
              <a:t>You can always smell air pollution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64448" y="1295400"/>
            <a:ext cx="3159105" cy="4114800"/>
          </a:xfrm>
          <a:custGeom>
            <a:avLst/>
            <a:gdLst/>
            <a:ahLst/>
            <a:cxnLst/>
            <a:rect l="l" t="t" r="r" b="b"/>
            <a:pathLst>
              <a:path w="3159105" h="4114800">
                <a:moveTo>
                  <a:pt x="0" y="0"/>
                </a:moveTo>
                <a:lnTo>
                  <a:pt x="3159104" y="0"/>
                </a:lnTo>
                <a:lnTo>
                  <a:pt x="31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5600700"/>
            <a:ext cx="14504287" cy="867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1"/>
              </a:lnSpc>
            </a:pPr>
            <a:r>
              <a:rPr lang="en-US" sz="5206">
                <a:solidFill>
                  <a:srgbClr val="000000"/>
                </a:solidFill>
                <a:latin typeface="Agrandir Ultra-Bold"/>
              </a:rPr>
              <a:t>You can always smell air pollution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03108" y="6372463"/>
            <a:ext cx="3420444" cy="113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6806">
                <a:solidFill>
                  <a:srgbClr val="C64426"/>
                </a:solidFill>
                <a:latin typeface="Agrandir Ultra-Bold"/>
              </a:rPr>
              <a:t>False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2057400"/>
            <a:ext cx="7315200" cy="2500468"/>
          </a:xfrm>
          <a:custGeom>
            <a:avLst/>
            <a:gdLst/>
            <a:ahLst/>
            <a:cxnLst/>
            <a:rect l="l" t="t" r="r" b="b"/>
            <a:pathLst>
              <a:path w="7315200" h="2500468">
                <a:moveTo>
                  <a:pt x="0" y="0"/>
                </a:moveTo>
                <a:lnTo>
                  <a:pt x="7315200" y="0"/>
                </a:lnTo>
                <a:lnTo>
                  <a:pt x="7315200" y="2500468"/>
                </a:lnTo>
                <a:lnTo>
                  <a:pt x="0" y="2500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4791075"/>
            <a:ext cx="14504287" cy="219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006">
                <a:solidFill>
                  <a:srgbClr val="000000"/>
                </a:solidFill>
                <a:latin typeface="Agrandir Ultra-Bold"/>
              </a:rPr>
              <a:t>The surface area for gases to diffuse through the human lungs is roughly the same size as a tennis court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2057400"/>
            <a:ext cx="7315200" cy="2500468"/>
          </a:xfrm>
          <a:custGeom>
            <a:avLst/>
            <a:gdLst/>
            <a:ahLst/>
            <a:cxnLst/>
            <a:rect l="l" t="t" r="r" b="b"/>
            <a:pathLst>
              <a:path w="7315200" h="2500468">
                <a:moveTo>
                  <a:pt x="0" y="0"/>
                </a:moveTo>
                <a:lnTo>
                  <a:pt x="7315200" y="0"/>
                </a:lnTo>
                <a:lnTo>
                  <a:pt x="7315200" y="2500468"/>
                </a:lnTo>
                <a:lnTo>
                  <a:pt x="0" y="2500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4791075"/>
            <a:ext cx="14504287" cy="219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006">
                <a:solidFill>
                  <a:srgbClr val="000000"/>
                </a:solidFill>
                <a:latin typeface="Agrandir Ultra-Bold"/>
              </a:rPr>
              <a:t>The surface area for gases to diffuse through the human lungs is roughly the same size as a tennis court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33778" y="6893036"/>
            <a:ext cx="3420444" cy="113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6806">
                <a:solidFill>
                  <a:srgbClr val="628B2D"/>
                </a:solidFill>
                <a:latin typeface="Agrandir Ultra-Bold"/>
              </a:rPr>
              <a:t>True</a:t>
            </a:r>
            <a:r>
              <a:rPr lang="en-US" sz="6806">
                <a:solidFill>
                  <a:srgbClr val="000000"/>
                </a:solidFill>
                <a:latin typeface="Agrandir Ultra-Bold"/>
              </a:rPr>
              <a:t> </a:t>
            </a:r>
            <a:r>
              <a:rPr lang="en-US" sz="6806">
                <a:solidFill>
                  <a:srgbClr val="DD2E44"/>
                </a:solidFill>
                <a:latin typeface="Agrandir Ultra-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69" y="914400"/>
            <a:ext cx="11731343" cy="1193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6"/>
              </a:lnSpc>
            </a:pPr>
            <a:r>
              <a:rPr lang="en-US" sz="7099">
                <a:solidFill>
                  <a:srgbClr val="543328"/>
                </a:solidFill>
                <a:latin typeface="Agrandir Ultra-Bold"/>
              </a:rPr>
              <a:t>What is air pollution?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10859514" y="1937385"/>
            <a:ext cx="7720496" cy="6272903"/>
          </a:xfrm>
          <a:custGeom>
            <a:avLst/>
            <a:gdLst/>
            <a:ahLst/>
            <a:cxnLst/>
            <a:rect l="l" t="t" r="r" b="b"/>
            <a:pathLst>
              <a:path w="7720496" h="6272903">
                <a:moveTo>
                  <a:pt x="7720497" y="0"/>
                </a:moveTo>
                <a:lnTo>
                  <a:pt x="0" y="0"/>
                </a:lnTo>
                <a:lnTo>
                  <a:pt x="0" y="6272903"/>
                </a:lnTo>
                <a:lnTo>
                  <a:pt x="7720497" y="6272903"/>
                </a:lnTo>
                <a:lnTo>
                  <a:pt x="77204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9000" y="2821537"/>
            <a:ext cx="9399441" cy="184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40"/>
              </a:lnSpc>
            </a:pPr>
            <a:r>
              <a:rPr lang="en-US" sz="4957">
                <a:solidFill>
                  <a:srgbClr val="000000"/>
                </a:solidFill>
                <a:latin typeface="Agrandir"/>
              </a:rPr>
              <a:t>Some of these are caused by humans, some natural.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391031"/>
            <a:ext cx="9090789" cy="184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40"/>
              </a:lnSpc>
            </a:pPr>
            <a:r>
              <a:rPr lang="en-US" sz="4957">
                <a:solidFill>
                  <a:srgbClr val="000000"/>
                </a:solidFill>
                <a:latin typeface="Agrandir"/>
              </a:rPr>
              <a:t>Makes the air we breathe dirty and unhealthy!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6064" y="1680521"/>
            <a:ext cx="5155873" cy="3145082"/>
          </a:xfrm>
          <a:custGeom>
            <a:avLst/>
            <a:gdLst/>
            <a:ahLst/>
            <a:cxnLst/>
            <a:rect l="l" t="t" r="r" b="b"/>
            <a:pathLst>
              <a:path w="5155873" h="3145082">
                <a:moveTo>
                  <a:pt x="0" y="0"/>
                </a:moveTo>
                <a:lnTo>
                  <a:pt x="5155872" y="0"/>
                </a:lnTo>
                <a:lnTo>
                  <a:pt x="5155872" y="3145082"/>
                </a:lnTo>
                <a:lnTo>
                  <a:pt x="0" y="3145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5057775"/>
            <a:ext cx="14504287" cy="152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006">
                <a:solidFill>
                  <a:srgbClr val="000000"/>
                </a:solidFill>
                <a:latin typeface="Agrandir Ultra-Bold"/>
              </a:rPr>
              <a:t>It’s always better to be inside a car to protect you from air pollution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6064" y="1680521"/>
            <a:ext cx="5155873" cy="3145082"/>
          </a:xfrm>
          <a:custGeom>
            <a:avLst/>
            <a:gdLst/>
            <a:ahLst/>
            <a:cxnLst/>
            <a:rect l="l" t="t" r="r" b="b"/>
            <a:pathLst>
              <a:path w="5155873" h="3145082">
                <a:moveTo>
                  <a:pt x="0" y="0"/>
                </a:moveTo>
                <a:lnTo>
                  <a:pt x="5155872" y="0"/>
                </a:lnTo>
                <a:lnTo>
                  <a:pt x="5155872" y="3145082"/>
                </a:lnTo>
                <a:lnTo>
                  <a:pt x="0" y="3145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91856" y="5057775"/>
            <a:ext cx="14504287" cy="152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5006">
                <a:solidFill>
                  <a:srgbClr val="000000"/>
                </a:solidFill>
                <a:latin typeface="Agrandir Ultra-Bold"/>
              </a:rPr>
              <a:t>It’s always better to be inside a car to protect you from air pollution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33778" y="6483461"/>
            <a:ext cx="3420444" cy="1131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3"/>
              </a:lnSpc>
            </a:pPr>
            <a:r>
              <a:rPr lang="en-US" sz="6806">
                <a:solidFill>
                  <a:srgbClr val="C64426"/>
                </a:solidFill>
                <a:latin typeface="Agrandir Ultra-Bold"/>
              </a:rPr>
              <a:t>False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9268" y="876300"/>
            <a:ext cx="8513747" cy="158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4"/>
              </a:lnSpc>
            </a:pPr>
            <a:r>
              <a:rPr lang="en-US" sz="9424">
                <a:solidFill>
                  <a:srgbClr val="000000"/>
                </a:solidFill>
                <a:latin typeface="Agrandir Ultra-Bold"/>
              </a:rPr>
              <a:t>Next time...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03298"/>
            <a:ext cx="16328631" cy="336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2" lvl="1" indent="-604521">
              <a:lnSpc>
                <a:spcPts val="8568"/>
              </a:lnSpc>
              <a:buFont typeface="Arial"/>
              <a:buChar char="•"/>
            </a:pPr>
            <a:r>
              <a:rPr lang="en-US" sz="5600">
                <a:solidFill>
                  <a:srgbClr val="000000"/>
                </a:solidFill>
                <a:latin typeface="Agrandir"/>
              </a:rPr>
              <a:t>Checking the Air Quality Monitor</a:t>
            </a:r>
          </a:p>
          <a:p>
            <a:pPr marL="1209042" lvl="1" indent="-604521">
              <a:lnSpc>
                <a:spcPts val="8568"/>
              </a:lnSpc>
              <a:buFont typeface="Arial"/>
              <a:buChar char="•"/>
            </a:pPr>
            <a:r>
              <a:rPr lang="en-US" sz="5600">
                <a:solidFill>
                  <a:srgbClr val="000000"/>
                </a:solidFill>
                <a:latin typeface="Agrandir"/>
              </a:rPr>
              <a:t>How much traffic was near our school?</a:t>
            </a:r>
          </a:p>
          <a:p>
            <a:pPr marL="1209042" lvl="1" indent="-604521">
              <a:lnSpc>
                <a:spcPts val="8568"/>
              </a:lnSpc>
              <a:buFont typeface="Arial"/>
              <a:buChar char="•"/>
            </a:pPr>
            <a:r>
              <a:rPr lang="en-US" sz="5600">
                <a:solidFill>
                  <a:srgbClr val="000000"/>
                </a:solidFill>
                <a:latin typeface="Agrandir"/>
              </a:rPr>
              <a:t>How do we mostly travel to school?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93233" y="4034764"/>
            <a:ext cx="13701534" cy="232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6"/>
              </a:lnSpc>
            </a:pPr>
            <a:r>
              <a:rPr lang="en-US" sz="7706">
                <a:solidFill>
                  <a:srgbClr val="000000"/>
                </a:solidFill>
                <a:latin typeface="Agrandir Ultra-Bold"/>
              </a:rPr>
              <a:t>Sources of air pollution:</a:t>
            </a:r>
          </a:p>
          <a:p>
            <a:pPr algn="ctr">
              <a:lnSpc>
                <a:spcPts val="8246"/>
              </a:lnSpc>
            </a:pPr>
            <a:r>
              <a:rPr lang="en-US" sz="7706">
                <a:solidFill>
                  <a:srgbClr val="628B2D"/>
                </a:solidFill>
                <a:latin typeface="Agrandir Ultra-Bold"/>
              </a:rPr>
              <a:t>Natural</a:t>
            </a:r>
            <a:r>
              <a:rPr lang="en-US" sz="7706">
                <a:solidFill>
                  <a:srgbClr val="000000"/>
                </a:solidFill>
                <a:latin typeface="Agrandir Ultra-Bold"/>
              </a:rPr>
              <a:t> or </a:t>
            </a:r>
            <a:r>
              <a:rPr lang="en-US" sz="7706">
                <a:solidFill>
                  <a:srgbClr val="543328"/>
                </a:solidFill>
                <a:latin typeface="Agrandir Ultra-Bold"/>
              </a:rPr>
              <a:t>Man-Made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057009" y="5908608"/>
            <a:ext cx="8173982" cy="105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6"/>
              </a:lnSpc>
            </a:pPr>
            <a:r>
              <a:rPr lang="en-US" sz="7700" dirty="0">
                <a:solidFill>
                  <a:srgbClr val="000000"/>
                </a:solidFill>
                <a:latin typeface="Agrandir Ultra-Bold"/>
              </a:rPr>
              <a:t>Wood Burning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7D2E2-D065-E350-8E94-5CEDBB452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160" y="1394603"/>
            <a:ext cx="4521680" cy="4521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842242" y="6958166"/>
            <a:ext cx="6603517" cy="136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7"/>
              </a:lnSpc>
            </a:pPr>
            <a:r>
              <a:rPr lang="en-US" sz="8063">
                <a:solidFill>
                  <a:srgbClr val="4C2006"/>
                </a:solidFill>
                <a:latin typeface="Agrandir Ultra-Bold"/>
              </a:rPr>
              <a:t>Man-Made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CD8AC58B-0B77-5BAD-4569-FE9AD79025C2}"/>
              </a:ext>
            </a:extLst>
          </p:cNvPr>
          <p:cNvSpPr txBox="1"/>
          <p:nvPr/>
        </p:nvSpPr>
        <p:spPr>
          <a:xfrm>
            <a:off x="5057009" y="5908608"/>
            <a:ext cx="8173982" cy="105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6"/>
              </a:lnSpc>
            </a:pPr>
            <a:r>
              <a:rPr lang="en-US" sz="7700" dirty="0">
                <a:solidFill>
                  <a:srgbClr val="000000"/>
                </a:solidFill>
                <a:latin typeface="Agrandir Ultra-Bold"/>
              </a:rPr>
              <a:t>Wood Burning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64EF4-DC2D-463C-B190-3EC587871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160" y="1394603"/>
            <a:ext cx="4521680" cy="45216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0019" y="1028700"/>
            <a:ext cx="4807961" cy="5075583"/>
          </a:xfrm>
          <a:custGeom>
            <a:avLst/>
            <a:gdLst/>
            <a:ahLst/>
            <a:cxnLst/>
            <a:rect l="l" t="t" r="r" b="b"/>
            <a:pathLst>
              <a:path w="4807961" h="5075583">
                <a:moveTo>
                  <a:pt x="0" y="0"/>
                </a:moveTo>
                <a:lnTo>
                  <a:pt x="4807962" y="0"/>
                </a:lnTo>
                <a:lnTo>
                  <a:pt x="4807962" y="5075583"/>
                </a:lnTo>
                <a:lnTo>
                  <a:pt x="0" y="5075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826153" y="6288985"/>
            <a:ext cx="6635694" cy="128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6"/>
              </a:lnSpc>
            </a:pPr>
            <a:r>
              <a:rPr lang="en-US" sz="7706">
                <a:solidFill>
                  <a:srgbClr val="000000"/>
                </a:solidFill>
                <a:latin typeface="Agrandir Ultra-Bold"/>
              </a:rPr>
              <a:t>Volcanic Ash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0019" y="1028700"/>
            <a:ext cx="4807961" cy="5075583"/>
          </a:xfrm>
          <a:custGeom>
            <a:avLst/>
            <a:gdLst/>
            <a:ahLst/>
            <a:cxnLst/>
            <a:rect l="l" t="t" r="r" b="b"/>
            <a:pathLst>
              <a:path w="4807961" h="5075583">
                <a:moveTo>
                  <a:pt x="0" y="0"/>
                </a:moveTo>
                <a:lnTo>
                  <a:pt x="4807962" y="0"/>
                </a:lnTo>
                <a:lnTo>
                  <a:pt x="4807962" y="5075583"/>
                </a:lnTo>
                <a:lnTo>
                  <a:pt x="0" y="5075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826153" y="6288985"/>
            <a:ext cx="6635694" cy="128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6"/>
              </a:lnSpc>
            </a:pPr>
            <a:r>
              <a:rPr lang="en-US" sz="7706">
                <a:solidFill>
                  <a:srgbClr val="000000"/>
                </a:solidFill>
                <a:latin typeface="Agrandir Ultra-Bold"/>
              </a:rPr>
              <a:t>Volcanic Ash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73135" y="7197276"/>
            <a:ext cx="5941730" cy="1341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8006">
                <a:solidFill>
                  <a:srgbClr val="628B2D"/>
                </a:solidFill>
                <a:latin typeface="Agrandir Ultra-Bold"/>
              </a:rPr>
              <a:t>Natural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EFDE4E1B3E734695456CEEDEA085DC" ma:contentTypeVersion="17" ma:contentTypeDescription="Create a new document." ma:contentTypeScope="" ma:versionID="d61c9b94e5160e4d222532f428245f88">
  <xsd:schema xmlns:xsd="http://www.w3.org/2001/XMLSchema" xmlns:xs="http://www.w3.org/2001/XMLSchema" xmlns:p="http://schemas.microsoft.com/office/2006/metadata/properties" xmlns:ns2="598dd4b6-d127-48cc-a8c5-1919d51c1d4d" xmlns:ns3="c0bfbfe3-32a9-417d-8ce4-cf79e8116a9d" xmlns:ns4="d202d31c-686c-4115-a7b9-5cc891ed602b" targetNamespace="http://schemas.microsoft.com/office/2006/metadata/properties" ma:root="true" ma:fieldsID="c06089d123420ba01bc3ebfb7c83da3b" ns2:_="" ns3:_="" ns4:_="">
    <xsd:import namespace="598dd4b6-d127-48cc-a8c5-1919d51c1d4d"/>
    <xsd:import namespace="c0bfbfe3-32a9-417d-8ce4-cf79e8116a9d"/>
    <xsd:import namespace="d202d31c-686c-4115-a7b9-5cc891ed60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dd4b6-d127-48cc-a8c5-1919d51c1d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8bb61a9-1cb6-416b-8dcb-4ddbf3c41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fbfe3-32a9-417d-8ce4-cf79e8116a9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2d31c-686c-4115-a7b9-5cc891ed602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cff3418-ab39-4c8e-ae52-760a242d6b29}" ma:internalName="TaxCatchAll" ma:showField="CatchAllData" ma:web="c0bfbfe3-32a9-417d-8ce4-cf79e8116a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02d31c-686c-4115-a7b9-5cc891ed602b" xsi:nil="true"/>
    <lcf76f155ced4ddcb4097134ff3c332f xmlns="598dd4b6-d127-48cc-a8c5-1919d51c1d4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0D0661A-1B22-4082-9F2E-D406D3016414}"/>
</file>

<file path=customXml/itemProps2.xml><?xml version="1.0" encoding="utf-8"?>
<ds:datastoreItem xmlns:ds="http://schemas.openxmlformats.org/officeDocument/2006/customXml" ds:itemID="{8702307F-180A-47DD-9D16-033AE87BF2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9B2A89-CCD0-4EAB-AA2E-21DF01967201}">
  <ds:schemaRefs>
    <ds:schemaRef ds:uri="http://schemas.microsoft.com/office/2006/metadata/properties"/>
    <ds:schemaRef ds:uri="http://schemas.microsoft.com/office/infopath/2007/PartnerControls"/>
    <ds:schemaRef ds:uri="e3285c3e-5770-4191-9153-492563d87bd7"/>
    <ds:schemaRef ds:uri="633dce25-fb3a-4918-9d20-1eb29907352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Microsoft Office PowerPoint</Application>
  <PresentationFormat>Custom</PresentationFormat>
  <Paragraphs>192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(Session 1) School's Healthy Commutes PPT</dc:title>
  <cp:lastModifiedBy>Park, Han Young: WCC</cp:lastModifiedBy>
  <cp:revision>15</cp:revision>
  <dcterms:created xsi:type="dcterms:W3CDTF">2006-08-16T00:00:00Z</dcterms:created>
  <dcterms:modified xsi:type="dcterms:W3CDTF">2024-02-19T10:39:50Z</dcterms:modified>
  <dc:identifier>DAFyQfWpTpQ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0x010100F81EC3EFE4830B4285738412003F328D</vt:lpwstr>
  </property>
  <property fmtid="{D5CDD505-2E9C-101B-9397-08002B2CF9AE}" pid="3" name="MediaServiceImageTags">
    <vt:lpwstr/>
  </property>
</Properties>
</file>