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grandir" panose="020B0604020202020204" charset="0"/>
      <p:regular r:id="rId12"/>
    </p:embeddedFont>
    <p:embeddedFont>
      <p:font typeface="Agrandir Bold" panose="020B0604020202020204" charset="0"/>
      <p:regular r:id="rId13"/>
    </p:embeddedFont>
    <p:embeddedFont>
      <p:font typeface="Agrandir Italics" panose="020B0604020202020204" charset="0"/>
      <p:regular r:id="rId14"/>
    </p:embeddedFont>
    <p:embeddedFont>
      <p:font typeface="Agrandir Ultra-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75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minster.gov.uk/air-quality-data/near-real-time-air-quality-monitors-m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0605" y="-192766"/>
            <a:ext cx="18808605" cy="10579840"/>
          </a:xfrm>
          <a:custGeom>
            <a:avLst/>
            <a:gdLst/>
            <a:ahLst/>
            <a:cxnLst/>
            <a:rect l="l" t="t" r="r" b="b"/>
            <a:pathLst>
              <a:path w="18808605" h="10579840">
                <a:moveTo>
                  <a:pt x="0" y="0"/>
                </a:moveTo>
                <a:lnTo>
                  <a:pt x="18808605" y="0"/>
                </a:lnTo>
                <a:lnTo>
                  <a:pt x="18808605" y="10579841"/>
                </a:lnTo>
                <a:lnTo>
                  <a:pt x="0" y="10579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393515" y="488631"/>
            <a:ext cx="3865785" cy="1435173"/>
          </a:xfrm>
          <a:custGeom>
            <a:avLst/>
            <a:gdLst/>
            <a:ahLst/>
            <a:cxnLst/>
            <a:rect l="l" t="t" r="r" b="b"/>
            <a:pathLst>
              <a:path w="3865785" h="1435173">
                <a:moveTo>
                  <a:pt x="0" y="0"/>
                </a:moveTo>
                <a:lnTo>
                  <a:pt x="3865785" y="0"/>
                </a:lnTo>
                <a:lnTo>
                  <a:pt x="3865785" y="1435172"/>
                </a:lnTo>
                <a:lnTo>
                  <a:pt x="0" y="14351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744153" y="749126"/>
            <a:ext cx="5516613" cy="914182"/>
          </a:xfrm>
          <a:custGeom>
            <a:avLst/>
            <a:gdLst/>
            <a:ahLst/>
            <a:cxnLst/>
            <a:rect l="l" t="t" r="r" b="b"/>
            <a:pathLst>
              <a:path w="5516613" h="914182">
                <a:moveTo>
                  <a:pt x="0" y="0"/>
                </a:moveTo>
                <a:lnTo>
                  <a:pt x="5516614" y="0"/>
                </a:lnTo>
                <a:lnTo>
                  <a:pt x="5516614" y="914182"/>
                </a:lnTo>
                <a:lnTo>
                  <a:pt x="0" y="914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4936115" y="5204142"/>
            <a:ext cx="8457401" cy="1391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Agrandir Bold"/>
              </a:rPr>
              <a:t>Schools Healthy Commutes Project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Agrandir Bold"/>
              </a:rPr>
              <a:t>Session 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4153" y="8898815"/>
            <a:ext cx="8383923" cy="78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5"/>
              </a:lnSpc>
            </a:pPr>
            <a:r>
              <a:rPr lang="en-US" sz="3953">
                <a:solidFill>
                  <a:srgbClr val="000000"/>
                </a:solidFill>
                <a:latin typeface="Agrandir Bold"/>
              </a:rPr>
              <a:t>Enter primary school name - class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97250" y="2796859"/>
            <a:ext cx="10869446" cy="2578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4"/>
              </a:lnSpc>
            </a:pPr>
            <a:r>
              <a:rPr lang="en-US" sz="8499">
                <a:solidFill>
                  <a:srgbClr val="000000"/>
                </a:solidFill>
                <a:latin typeface="Agrandir Ultra-Bold"/>
              </a:rPr>
              <a:t>Air Quality around our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7788" y="2899280"/>
            <a:ext cx="11428509" cy="6857106"/>
          </a:xfrm>
          <a:custGeom>
            <a:avLst/>
            <a:gdLst/>
            <a:ahLst/>
            <a:cxnLst/>
            <a:rect l="l" t="t" r="r" b="b"/>
            <a:pathLst>
              <a:path w="11428509" h="6857106">
                <a:moveTo>
                  <a:pt x="0" y="0"/>
                </a:moveTo>
                <a:lnTo>
                  <a:pt x="11428509" y="0"/>
                </a:lnTo>
                <a:lnTo>
                  <a:pt x="11428509" y="6857105"/>
                </a:lnTo>
                <a:lnTo>
                  <a:pt x="0" y="6857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633788" y="5156375"/>
            <a:ext cx="5112697" cy="4421824"/>
          </a:xfrm>
          <a:custGeom>
            <a:avLst/>
            <a:gdLst/>
            <a:ahLst/>
            <a:cxnLst/>
            <a:rect l="l" t="t" r="r" b="b"/>
            <a:pathLst>
              <a:path w="5112697" h="4421824">
                <a:moveTo>
                  <a:pt x="0" y="0"/>
                </a:moveTo>
                <a:lnTo>
                  <a:pt x="5112697" y="0"/>
                </a:lnTo>
                <a:lnTo>
                  <a:pt x="5112697" y="4421824"/>
                </a:lnTo>
                <a:lnTo>
                  <a:pt x="0" y="44218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1335" r="-5800" b="-1628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933635" y="774468"/>
            <a:ext cx="10526709" cy="128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7600">
                <a:solidFill>
                  <a:srgbClr val="000000"/>
                </a:solidFill>
                <a:latin typeface="Agrandir Ultra-Bold"/>
              </a:rPr>
              <a:t>Campaign Examples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6673" y="3425912"/>
            <a:ext cx="10492506" cy="5850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5"/>
              </a:lnSpc>
            </a:pPr>
            <a:r>
              <a:rPr lang="en-US" sz="3639">
                <a:solidFill>
                  <a:srgbClr val="000000"/>
                </a:solidFill>
                <a:latin typeface="Agrandir Bold"/>
              </a:rPr>
              <a:t>Make a badge or poster promoting cycling/ walking to school</a:t>
            </a:r>
          </a:p>
          <a:p>
            <a:pPr marL="785849" lvl="1" indent="-392924">
              <a:lnSpc>
                <a:spcPts val="5095"/>
              </a:lnSpc>
              <a:buFont typeface="Arial"/>
              <a:buChar char="•"/>
            </a:pPr>
            <a:r>
              <a:rPr lang="en-US" sz="3639">
                <a:solidFill>
                  <a:srgbClr val="000000"/>
                </a:solidFill>
                <a:latin typeface="Agrandir"/>
              </a:rPr>
              <a:t>Use an eye catching picture</a:t>
            </a:r>
          </a:p>
          <a:p>
            <a:pPr marL="785849" lvl="1" indent="-392924">
              <a:lnSpc>
                <a:spcPts val="5095"/>
              </a:lnSpc>
              <a:buFont typeface="Arial"/>
              <a:buChar char="•"/>
            </a:pPr>
            <a:r>
              <a:rPr lang="en-US" sz="3639">
                <a:solidFill>
                  <a:srgbClr val="000000"/>
                </a:solidFill>
                <a:latin typeface="Agrandir"/>
              </a:rPr>
              <a:t>Think of a snappy slogan (discuss ideas with a friend)</a:t>
            </a:r>
          </a:p>
          <a:p>
            <a:pPr marL="785849" lvl="1" indent="-392924">
              <a:lnSpc>
                <a:spcPts val="5095"/>
              </a:lnSpc>
              <a:buFont typeface="Arial"/>
              <a:buChar char="•"/>
            </a:pPr>
            <a:r>
              <a:rPr lang="en-US" sz="3639">
                <a:solidFill>
                  <a:srgbClr val="000000"/>
                </a:solidFill>
                <a:latin typeface="Agrandir"/>
              </a:rPr>
              <a:t>Use bold colours</a:t>
            </a:r>
          </a:p>
          <a:p>
            <a:pPr marL="785849" lvl="1" indent="-392924">
              <a:lnSpc>
                <a:spcPts val="5095"/>
              </a:lnSpc>
              <a:buFont typeface="Arial"/>
              <a:buChar char="•"/>
            </a:pPr>
            <a:r>
              <a:rPr lang="en-US" sz="3639">
                <a:solidFill>
                  <a:srgbClr val="000000"/>
                </a:solidFill>
                <a:latin typeface="Agrandir"/>
              </a:rPr>
              <a:t>Add patterns and a small picture to support your message. Safety pin can be taped to the back of the card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01400" y="2181183"/>
            <a:ext cx="6931142" cy="476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Agrandir Italics"/>
              </a:rPr>
              <a:t>“Be cool, scoot/ cycle to school”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32043" y="3509090"/>
            <a:ext cx="5414442" cy="58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Agrandir Italics"/>
              </a:rPr>
              <a:t>“Walk or run, it’s more fun!”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11200" y="2896393"/>
            <a:ext cx="2960191" cy="58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Agrandir Italics"/>
              </a:rPr>
              <a:t>“Ditch the car”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47447">
            <a:off x="2939115" y="2648416"/>
            <a:ext cx="1977077" cy="558524"/>
          </a:xfrm>
          <a:custGeom>
            <a:avLst/>
            <a:gdLst/>
            <a:ahLst/>
            <a:cxnLst/>
            <a:rect l="l" t="t" r="r" b="b"/>
            <a:pathLst>
              <a:path w="1977077" h="558524">
                <a:moveTo>
                  <a:pt x="0" y="0"/>
                </a:moveTo>
                <a:lnTo>
                  <a:pt x="1977076" y="0"/>
                </a:lnTo>
                <a:lnTo>
                  <a:pt x="1977076" y="558524"/>
                </a:lnTo>
                <a:lnTo>
                  <a:pt x="0" y="558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68543" y="7873039"/>
            <a:ext cx="1531127" cy="1326339"/>
          </a:xfrm>
          <a:custGeom>
            <a:avLst/>
            <a:gdLst/>
            <a:ahLst/>
            <a:cxnLst/>
            <a:rect l="l" t="t" r="r" b="b"/>
            <a:pathLst>
              <a:path w="1531127" h="1326339">
                <a:moveTo>
                  <a:pt x="0" y="0"/>
                </a:moveTo>
                <a:lnTo>
                  <a:pt x="1531127" y="0"/>
                </a:lnTo>
                <a:lnTo>
                  <a:pt x="1531127" y="1326339"/>
                </a:lnTo>
                <a:lnTo>
                  <a:pt x="0" y="1326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763685" y="5756171"/>
            <a:ext cx="3108829" cy="182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5"/>
              </a:lnSpc>
            </a:pPr>
            <a:r>
              <a:rPr lang="en-US" sz="3304">
                <a:solidFill>
                  <a:srgbClr val="000000"/>
                </a:solidFill>
                <a:latin typeface="Agrandir"/>
              </a:rPr>
              <a:t>Analysed our school travel habits</a:t>
            </a:r>
          </a:p>
        </p:txBody>
      </p:sp>
      <p:sp>
        <p:nvSpPr>
          <p:cNvPr id="5" name="Freeform 5"/>
          <p:cNvSpPr/>
          <p:nvPr/>
        </p:nvSpPr>
        <p:spPr>
          <a:xfrm rot="10647447">
            <a:off x="2612318" y="7174718"/>
            <a:ext cx="1977077" cy="558524"/>
          </a:xfrm>
          <a:custGeom>
            <a:avLst/>
            <a:gdLst/>
            <a:ahLst/>
            <a:cxnLst/>
            <a:rect l="l" t="t" r="r" b="b"/>
            <a:pathLst>
              <a:path w="1977077" h="558524">
                <a:moveTo>
                  <a:pt x="0" y="0"/>
                </a:moveTo>
                <a:lnTo>
                  <a:pt x="1977076" y="0"/>
                </a:lnTo>
                <a:lnTo>
                  <a:pt x="1977076" y="558524"/>
                </a:lnTo>
                <a:lnTo>
                  <a:pt x="0" y="558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496905" y="2255977"/>
            <a:ext cx="1103997" cy="1504596"/>
          </a:xfrm>
          <a:custGeom>
            <a:avLst/>
            <a:gdLst/>
            <a:ahLst/>
            <a:cxnLst/>
            <a:rect l="l" t="t" r="r" b="b"/>
            <a:pathLst>
              <a:path w="1103997" h="1504596">
                <a:moveTo>
                  <a:pt x="0" y="0"/>
                </a:moveTo>
                <a:lnTo>
                  <a:pt x="1103997" y="0"/>
                </a:lnTo>
                <a:lnTo>
                  <a:pt x="1103997" y="1504596"/>
                </a:lnTo>
                <a:lnTo>
                  <a:pt x="0" y="15045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10647447" flipH="1">
            <a:off x="11692971" y="1626928"/>
            <a:ext cx="1977077" cy="558524"/>
          </a:xfrm>
          <a:custGeom>
            <a:avLst/>
            <a:gdLst/>
            <a:ahLst/>
            <a:cxnLst/>
            <a:rect l="l" t="t" r="r" b="b"/>
            <a:pathLst>
              <a:path w="1977077" h="558524">
                <a:moveTo>
                  <a:pt x="1977076" y="0"/>
                </a:moveTo>
                <a:lnTo>
                  <a:pt x="0" y="0"/>
                </a:lnTo>
                <a:lnTo>
                  <a:pt x="0" y="558524"/>
                </a:lnTo>
                <a:lnTo>
                  <a:pt x="1977076" y="558524"/>
                </a:lnTo>
                <a:lnTo>
                  <a:pt x="19770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9530656" flipH="1">
            <a:off x="14722347" y="6880350"/>
            <a:ext cx="1977077" cy="558524"/>
          </a:xfrm>
          <a:custGeom>
            <a:avLst/>
            <a:gdLst/>
            <a:ahLst/>
            <a:cxnLst/>
            <a:rect l="l" t="t" r="r" b="b"/>
            <a:pathLst>
              <a:path w="1977077" h="558524">
                <a:moveTo>
                  <a:pt x="1977076" y="0"/>
                </a:moveTo>
                <a:lnTo>
                  <a:pt x="0" y="0"/>
                </a:lnTo>
                <a:lnTo>
                  <a:pt x="0" y="558524"/>
                </a:lnTo>
                <a:lnTo>
                  <a:pt x="1977076" y="558524"/>
                </a:lnTo>
                <a:lnTo>
                  <a:pt x="19770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5068231" y="2479475"/>
            <a:ext cx="3757750" cy="3438620"/>
          </a:xfrm>
          <a:custGeom>
            <a:avLst/>
            <a:gdLst/>
            <a:ahLst/>
            <a:cxnLst/>
            <a:rect l="l" t="t" r="r" b="b"/>
            <a:pathLst>
              <a:path w="3757750" h="3438620">
                <a:moveTo>
                  <a:pt x="0" y="0"/>
                </a:moveTo>
                <a:lnTo>
                  <a:pt x="3757750" y="0"/>
                </a:lnTo>
                <a:lnTo>
                  <a:pt x="3757750" y="3438621"/>
                </a:lnTo>
                <a:lnTo>
                  <a:pt x="0" y="34386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5039911" y="6265358"/>
            <a:ext cx="5462760" cy="2962960"/>
          </a:xfrm>
          <a:custGeom>
            <a:avLst/>
            <a:gdLst/>
            <a:ahLst/>
            <a:cxnLst/>
            <a:rect l="l" t="t" r="r" b="b"/>
            <a:pathLst>
              <a:path w="5462760" h="2962960">
                <a:moveTo>
                  <a:pt x="0" y="0"/>
                </a:moveTo>
                <a:lnTo>
                  <a:pt x="5462760" y="0"/>
                </a:lnTo>
                <a:lnTo>
                  <a:pt x="5462760" y="2962960"/>
                </a:lnTo>
                <a:lnTo>
                  <a:pt x="0" y="29629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0870464" y="6265358"/>
            <a:ext cx="3622089" cy="2992942"/>
          </a:xfrm>
          <a:custGeom>
            <a:avLst/>
            <a:gdLst/>
            <a:ahLst/>
            <a:cxnLst/>
            <a:rect l="l" t="t" r="r" b="b"/>
            <a:pathLst>
              <a:path w="3622089" h="2992942">
                <a:moveTo>
                  <a:pt x="0" y="0"/>
                </a:moveTo>
                <a:lnTo>
                  <a:pt x="3622090" y="0"/>
                </a:lnTo>
                <a:lnTo>
                  <a:pt x="3622090" y="2992942"/>
                </a:lnTo>
                <a:lnTo>
                  <a:pt x="0" y="29929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8968856" y="2514780"/>
            <a:ext cx="5375768" cy="3464149"/>
          </a:xfrm>
          <a:custGeom>
            <a:avLst/>
            <a:gdLst/>
            <a:ahLst/>
            <a:cxnLst/>
            <a:rect l="l" t="t" r="r" b="b"/>
            <a:pathLst>
              <a:path w="5375768" h="3464149">
                <a:moveTo>
                  <a:pt x="0" y="0"/>
                </a:moveTo>
                <a:lnTo>
                  <a:pt x="5375768" y="0"/>
                </a:lnTo>
                <a:lnTo>
                  <a:pt x="5375768" y="3464149"/>
                </a:lnTo>
                <a:lnTo>
                  <a:pt x="0" y="34641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763685" y="3903448"/>
            <a:ext cx="3837124" cy="1240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5"/>
              </a:lnSpc>
            </a:pPr>
            <a:r>
              <a:rPr lang="en-US" sz="3304">
                <a:solidFill>
                  <a:srgbClr val="000000"/>
                </a:solidFill>
                <a:latin typeface="Agrandir"/>
              </a:rPr>
              <a:t>Surveyed our busy roads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9062" y="588776"/>
            <a:ext cx="6683587" cy="1246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</a:pPr>
            <a:r>
              <a:rPr lang="en-US" sz="7400">
                <a:solidFill>
                  <a:srgbClr val="000000"/>
                </a:solidFill>
                <a:latin typeface="Agrandir Ultra-Bold"/>
              </a:rPr>
              <a:t>Last Time...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043500" y="658398"/>
            <a:ext cx="3776240" cy="182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5"/>
              </a:lnSpc>
            </a:pPr>
            <a:r>
              <a:rPr lang="en-US" sz="3304">
                <a:solidFill>
                  <a:srgbClr val="000000"/>
                </a:solidFill>
                <a:latin typeface="Agrandir"/>
              </a:rPr>
              <a:t>Thought about our own journeys to school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179171" y="7711114"/>
            <a:ext cx="3108829" cy="182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5"/>
              </a:lnSpc>
            </a:pPr>
            <a:r>
              <a:rPr lang="en-US" sz="3304">
                <a:solidFill>
                  <a:srgbClr val="000000"/>
                </a:solidFill>
                <a:latin typeface="Agrandir"/>
              </a:rPr>
              <a:t>Looked at air quality in the area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108269" y="2661518"/>
            <a:ext cx="4561755" cy="3803363"/>
          </a:xfrm>
          <a:custGeom>
            <a:avLst/>
            <a:gdLst/>
            <a:ahLst/>
            <a:cxnLst/>
            <a:rect l="l" t="t" r="r" b="b"/>
            <a:pathLst>
              <a:path w="4561755" h="3803363">
                <a:moveTo>
                  <a:pt x="4561755" y="0"/>
                </a:moveTo>
                <a:lnTo>
                  <a:pt x="0" y="0"/>
                </a:lnTo>
                <a:lnTo>
                  <a:pt x="0" y="3803364"/>
                </a:lnTo>
                <a:lnTo>
                  <a:pt x="4561755" y="3803364"/>
                </a:lnTo>
                <a:lnTo>
                  <a:pt x="456175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H="1">
            <a:off x="56692" y="3458924"/>
            <a:ext cx="4160431" cy="3468759"/>
          </a:xfrm>
          <a:custGeom>
            <a:avLst/>
            <a:gdLst/>
            <a:ahLst/>
            <a:cxnLst/>
            <a:rect l="l" t="t" r="r" b="b"/>
            <a:pathLst>
              <a:path w="4160431" h="3468759">
                <a:moveTo>
                  <a:pt x="4160431" y="0"/>
                </a:moveTo>
                <a:lnTo>
                  <a:pt x="0" y="0"/>
                </a:lnTo>
                <a:lnTo>
                  <a:pt x="0" y="3468759"/>
                </a:lnTo>
                <a:lnTo>
                  <a:pt x="4160431" y="3468759"/>
                </a:lnTo>
                <a:lnTo>
                  <a:pt x="41604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7579308" y="5572292"/>
            <a:ext cx="5508961" cy="5837310"/>
          </a:xfrm>
          <a:custGeom>
            <a:avLst/>
            <a:gdLst/>
            <a:ahLst/>
            <a:cxnLst/>
            <a:rect l="l" t="t" r="r" b="b"/>
            <a:pathLst>
              <a:path w="5508961" h="5837310">
                <a:moveTo>
                  <a:pt x="0" y="0"/>
                </a:moveTo>
                <a:lnTo>
                  <a:pt x="5508962" y="0"/>
                </a:lnTo>
                <a:lnTo>
                  <a:pt x="5508962" y="5837310"/>
                </a:lnTo>
                <a:lnTo>
                  <a:pt x="0" y="58373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3656342" y="6963220"/>
            <a:ext cx="3789103" cy="3159164"/>
          </a:xfrm>
          <a:custGeom>
            <a:avLst/>
            <a:gdLst/>
            <a:ahLst/>
            <a:cxnLst/>
            <a:rect l="l" t="t" r="r" b="b"/>
            <a:pathLst>
              <a:path w="3789103" h="3159164">
                <a:moveTo>
                  <a:pt x="0" y="0"/>
                </a:moveTo>
                <a:lnTo>
                  <a:pt x="3789102" y="0"/>
                </a:lnTo>
                <a:lnTo>
                  <a:pt x="3789102" y="3159165"/>
                </a:lnTo>
                <a:lnTo>
                  <a:pt x="0" y="3159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4533078" y="7609587"/>
            <a:ext cx="2437128" cy="1629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7"/>
              </a:lnSpc>
            </a:pPr>
            <a:r>
              <a:rPr lang="en-US" sz="2976">
                <a:solidFill>
                  <a:srgbClr val="000000"/>
                </a:solidFill>
                <a:latin typeface="Agrandir"/>
              </a:rPr>
              <a:t>How can we let everyone know?</a:t>
            </a:r>
          </a:p>
        </p:txBody>
      </p:sp>
      <p:sp>
        <p:nvSpPr>
          <p:cNvPr id="7" name="Freeform 7"/>
          <p:cNvSpPr/>
          <p:nvPr/>
        </p:nvSpPr>
        <p:spPr>
          <a:xfrm>
            <a:off x="14091515" y="3882363"/>
            <a:ext cx="4053804" cy="3379859"/>
          </a:xfrm>
          <a:custGeom>
            <a:avLst/>
            <a:gdLst/>
            <a:ahLst/>
            <a:cxnLst/>
            <a:rect l="l" t="t" r="r" b="b"/>
            <a:pathLst>
              <a:path w="4053804" h="3379859">
                <a:moveTo>
                  <a:pt x="0" y="0"/>
                </a:moveTo>
                <a:lnTo>
                  <a:pt x="4053804" y="0"/>
                </a:lnTo>
                <a:lnTo>
                  <a:pt x="4053804" y="3379859"/>
                </a:lnTo>
                <a:lnTo>
                  <a:pt x="0" y="33798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0944120" y="1996923"/>
            <a:ext cx="4288299" cy="3575370"/>
          </a:xfrm>
          <a:custGeom>
            <a:avLst/>
            <a:gdLst/>
            <a:ahLst/>
            <a:cxnLst/>
            <a:rect l="l" t="t" r="r" b="b"/>
            <a:pathLst>
              <a:path w="4288299" h="3575370">
                <a:moveTo>
                  <a:pt x="0" y="0"/>
                </a:moveTo>
                <a:lnTo>
                  <a:pt x="4288300" y="0"/>
                </a:lnTo>
                <a:lnTo>
                  <a:pt x="4288300" y="3575369"/>
                </a:lnTo>
                <a:lnTo>
                  <a:pt x="0" y="3575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600248" y="667029"/>
            <a:ext cx="8228957" cy="1246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8"/>
              </a:lnSpc>
            </a:pPr>
            <a:r>
              <a:rPr lang="en-US" sz="7400">
                <a:solidFill>
                  <a:srgbClr val="000000"/>
                </a:solidFill>
                <a:latin typeface="Agrandir Ultra-Bold"/>
              </a:rPr>
              <a:t>Action Planning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6332" y="1741706"/>
            <a:ext cx="11125630" cy="701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5"/>
              </a:lnSpc>
            </a:pPr>
            <a:r>
              <a:rPr lang="en-US" sz="3504">
                <a:solidFill>
                  <a:srgbClr val="000000"/>
                </a:solidFill>
                <a:latin typeface="Agrandir"/>
              </a:rPr>
              <a:t>What action could we take to improve school travel?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9818" y="3978664"/>
            <a:ext cx="2252892" cy="207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en-US" sz="2876">
                <a:solidFill>
                  <a:srgbClr val="000000"/>
                </a:solidFill>
                <a:latin typeface="Agrandir"/>
              </a:rPr>
              <a:t>Let’s help more children get out of cars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77952" y="2835916"/>
            <a:ext cx="2420636" cy="1629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4"/>
              </a:lnSpc>
            </a:pPr>
            <a:r>
              <a:rPr lang="en-US" sz="2981">
                <a:solidFill>
                  <a:srgbClr val="000000"/>
                </a:solidFill>
                <a:latin typeface="Agrandir"/>
              </a:rPr>
              <a:t>How can we keep improving?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788047" y="4682570"/>
            <a:ext cx="3499953" cy="1204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5"/>
              </a:lnSpc>
            </a:pPr>
            <a:r>
              <a:rPr lang="en-US" sz="3196">
                <a:solidFill>
                  <a:srgbClr val="000000"/>
                </a:solidFill>
                <a:latin typeface="Agrandir"/>
              </a:rPr>
              <a:t>We want to do more cycling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17248" y="3325574"/>
            <a:ext cx="3071652" cy="2153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6"/>
              </a:lnSpc>
            </a:pPr>
            <a:r>
              <a:rPr lang="en-US" sz="2954">
                <a:solidFill>
                  <a:srgbClr val="000000"/>
                </a:solidFill>
                <a:latin typeface="Agrandir"/>
              </a:rPr>
              <a:t>How can more children enjoy fun ways to travel?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3023842" y="6464882"/>
            <a:ext cx="4386810" cy="3657503"/>
          </a:xfrm>
          <a:custGeom>
            <a:avLst/>
            <a:gdLst/>
            <a:ahLst/>
            <a:cxnLst/>
            <a:rect l="l" t="t" r="r" b="b"/>
            <a:pathLst>
              <a:path w="4386810" h="3657503">
                <a:moveTo>
                  <a:pt x="4386811" y="0"/>
                </a:moveTo>
                <a:lnTo>
                  <a:pt x="0" y="0"/>
                </a:lnTo>
                <a:lnTo>
                  <a:pt x="0" y="3657503"/>
                </a:lnTo>
                <a:lnTo>
                  <a:pt x="4386811" y="3657503"/>
                </a:lnTo>
                <a:lnTo>
                  <a:pt x="43868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4078805" y="7119347"/>
            <a:ext cx="2967920" cy="161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2"/>
              </a:lnSpc>
            </a:pPr>
            <a:r>
              <a:rPr lang="en-US" sz="2930">
                <a:solidFill>
                  <a:srgbClr val="000000"/>
                </a:solidFill>
                <a:latin typeface="Agrandir"/>
              </a:rPr>
              <a:t>What good things should we keep on doing?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05154" y="2793038"/>
            <a:ext cx="4975155" cy="6706704"/>
          </a:xfrm>
          <a:custGeom>
            <a:avLst/>
            <a:gdLst/>
            <a:ahLst/>
            <a:cxnLst/>
            <a:rect l="l" t="t" r="r" b="b"/>
            <a:pathLst>
              <a:path w="4975155" h="6706704">
                <a:moveTo>
                  <a:pt x="0" y="0"/>
                </a:moveTo>
                <a:lnTo>
                  <a:pt x="4975154" y="0"/>
                </a:lnTo>
                <a:lnTo>
                  <a:pt x="4975154" y="6706704"/>
                </a:lnTo>
                <a:lnTo>
                  <a:pt x="0" y="6706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24952" y="1607672"/>
            <a:ext cx="13879418" cy="86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Agrandir"/>
              </a:rPr>
              <a:t>Our reports can help others understand the problem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7969" y="391014"/>
            <a:ext cx="15020708" cy="142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4"/>
              </a:lnSpc>
            </a:pPr>
            <a:r>
              <a:rPr lang="en-US" sz="8499">
                <a:solidFill>
                  <a:srgbClr val="000000"/>
                </a:solidFill>
                <a:latin typeface="Agrandir Ultra-Bold"/>
              </a:rPr>
              <a:t>What have we found out?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0605" y="-192766"/>
            <a:ext cx="18808605" cy="10579840"/>
          </a:xfrm>
          <a:custGeom>
            <a:avLst/>
            <a:gdLst/>
            <a:ahLst/>
            <a:cxnLst/>
            <a:rect l="l" t="t" r="r" b="b"/>
            <a:pathLst>
              <a:path w="18808605" h="10579840">
                <a:moveTo>
                  <a:pt x="0" y="0"/>
                </a:moveTo>
                <a:lnTo>
                  <a:pt x="18808605" y="0"/>
                </a:lnTo>
                <a:lnTo>
                  <a:pt x="18808605" y="10579841"/>
                </a:lnTo>
                <a:lnTo>
                  <a:pt x="0" y="10579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33583" y="2258244"/>
            <a:ext cx="13300229" cy="289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grandir Bold"/>
              </a:rPr>
              <a:t>How has looking at the air quality monitor helped us understand the issues around our school?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5142" y="529694"/>
            <a:ext cx="15869830" cy="128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7600">
                <a:solidFill>
                  <a:srgbClr val="000000"/>
                </a:solidFill>
                <a:latin typeface="Agrandir Ultra-Bold"/>
              </a:rPr>
              <a:t>What is the Air Quality today?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546017"/>
            <a:ext cx="6123067" cy="1124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599" u="sng">
                <a:solidFill>
                  <a:srgbClr val="000000"/>
                </a:solidFill>
                <a:latin typeface="Agrandir"/>
                <a:hlinkClick r:id="rId3" tooltip="https://www.westminster.gov.uk/air-quality-data/near-real-time-air-quality-monitors-map"/>
              </a:rPr>
              <a:t>AQ Check Today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7590" y="3617584"/>
            <a:ext cx="10012819" cy="6035875"/>
          </a:xfrm>
          <a:custGeom>
            <a:avLst/>
            <a:gdLst/>
            <a:ahLst/>
            <a:cxnLst/>
            <a:rect l="l" t="t" r="r" b="b"/>
            <a:pathLst>
              <a:path w="10012819" h="6035875">
                <a:moveTo>
                  <a:pt x="0" y="0"/>
                </a:moveTo>
                <a:lnTo>
                  <a:pt x="10012820" y="0"/>
                </a:lnTo>
                <a:lnTo>
                  <a:pt x="10012820" y="6035875"/>
                </a:lnTo>
                <a:lnTo>
                  <a:pt x="0" y="6035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732525" y="1598147"/>
            <a:ext cx="16822950" cy="172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3" lvl="1" indent="-496566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Agrandir"/>
              </a:rPr>
              <a:t>What are we good at?</a:t>
            </a:r>
          </a:p>
          <a:p>
            <a:pPr marL="993133" lvl="1" indent="-496566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Agrandir"/>
              </a:rPr>
              <a:t>What do we want to do?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5142" y="529694"/>
            <a:ext cx="15869830" cy="128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7600">
                <a:solidFill>
                  <a:srgbClr val="000000"/>
                </a:solidFill>
                <a:latin typeface="Agrandir Ultra-Bold"/>
              </a:rPr>
              <a:t>Our school travel habits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75834" y="663044"/>
            <a:ext cx="1941015" cy="1887637"/>
          </a:xfrm>
          <a:custGeom>
            <a:avLst/>
            <a:gdLst/>
            <a:ahLst/>
            <a:cxnLst/>
            <a:rect l="l" t="t" r="r" b="b"/>
            <a:pathLst>
              <a:path w="1941015" h="1887637">
                <a:moveTo>
                  <a:pt x="0" y="0"/>
                </a:moveTo>
                <a:lnTo>
                  <a:pt x="1941015" y="0"/>
                </a:lnTo>
                <a:lnTo>
                  <a:pt x="1941015" y="1887637"/>
                </a:lnTo>
                <a:lnTo>
                  <a:pt x="0" y="1887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41658" y="2844900"/>
            <a:ext cx="15004684" cy="6769158"/>
          </a:xfrm>
          <a:custGeom>
            <a:avLst/>
            <a:gdLst/>
            <a:ahLst/>
            <a:cxnLst/>
            <a:rect l="l" t="t" r="r" b="b"/>
            <a:pathLst>
              <a:path w="15004684" h="6769158">
                <a:moveTo>
                  <a:pt x="0" y="0"/>
                </a:moveTo>
                <a:lnTo>
                  <a:pt x="15004684" y="0"/>
                </a:lnTo>
                <a:lnTo>
                  <a:pt x="15004684" y="6769158"/>
                </a:lnTo>
                <a:lnTo>
                  <a:pt x="0" y="67691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64277" y="8151107"/>
            <a:ext cx="2754762" cy="1690735"/>
          </a:xfrm>
          <a:custGeom>
            <a:avLst/>
            <a:gdLst/>
            <a:ahLst/>
            <a:cxnLst/>
            <a:rect l="l" t="t" r="r" b="b"/>
            <a:pathLst>
              <a:path w="2754762" h="1690735">
                <a:moveTo>
                  <a:pt x="0" y="0"/>
                </a:moveTo>
                <a:lnTo>
                  <a:pt x="2754762" y="0"/>
                </a:lnTo>
                <a:lnTo>
                  <a:pt x="2754762" y="1690735"/>
                </a:lnTo>
                <a:lnTo>
                  <a:pt x="0" y="16907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194309" y="3082694"/>
            <a:ext cx="13856076" cy="608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0"/>
              </a:lnSpc>
            </a:pPr>
            <a:r>
              <a:rPr lang="en-US" sz="4221">
                <a:solidFill>
                  <a:srgbClr val="000000"/>
                </a:solidFill>
                <a:latin typeface="Agrandir Bold"/>
              </a:rPr>
              <a:t>Prompts:</a:t>
            </a:r>
          </a:p>
          <a:p>
            <a:pPr marL="911458" lvl="1" indent="-455729">
              <a:lnSpc>
                <a:spcPts val="5910"/>
              </a:lnSpc>
              <a:buFont typeface="Arial"/>
              <a:buChar char="•"/>
            </a:pPr>
            <a:r>
              <a:rPr lang="en-US" sz="4221">
                <a:solidFill>
                  <a:srgbClr val="000000"/>
                </a:solidFill>
                <a:latin typeface="Agrandir"/>
              </a:rPr>
              <a:t>More children want to cycle/ scoot -  what/ who is stopping them?</a:t>
            </a:r>
          </a:p>
          <a:p>
            <a:pPr marL="911458" lvl="1" indent="-455729">
              <a:lnSpc>
                <a:spcPts val="5910"/>
              </a:lnSpc>
              <a:buFont typeface="Arial"/>
              <a:buChar char="•"/>
            </a:pPr>
            <a:r>
              <a:rPr lang="en-US" sz="4221">
                <a:solidFill>
                  <a:srgbClr val="000000"/>
                </a:solidFill>
                <a:latin typeface="Agrandir"/>
              </a:rPr>
              <a:t>What fun ideas could create a big buzz at school?</a:t>
            </a:r>
          </a:p>
          <a:p>
            <a:pPr marL="933047" lvl="1" indent="-466524">
              <a:lnSpc>
                <a:spcPts val="6050"/>
              </a:lnSpc>
              <a:buFont typeface="Arial"/>
              <a:buChar char="•"/>
            </a:pPr>
            <a:r>
              <a:rPr lang="en-US" sz="4321">
                <a:solidFill>
                  <a:srgbClr val="000000"/>
                </a:solidFill>
                <a:latin typeface="Agrandir"/>
              </a:rPr>
              <a:t>Who would you need to persuade? Parents? Children? The school?</a:t>
            </a:r>
          </a:p>
          <a:p>
            <a:pPr marL="911458" lvl="1" indent="-455729">
              <a:lnSpc>
                <a:spcPts val="5910"/>
              </a:lnSpc>
              <a:buFont typeface="Arial"/>
              <a:buChar char="•"/>
            </a:pPr>
            <a:r>
              <a:rPr lang="en-US" sz="4221">
                <a:solidFill>
                  <a:srgbClr val="000000"/>
                </a:solidFill>
                <a:latin typeface="Agrandir"/>
              </a:rPr>
              <a:t>How would you spread your message? Posters? Badges? Webpage? Performance? Video?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41658" y="1638820"/>
            <a:ext cx="13808578" cy="91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Agrandir"/>
              </a:rPr>
              <a:t>Group 1: Get more children on bikes and scooters!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64571" y="529694"/>
            <a:ext cx="8758858" cy="128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7600">
                <a:solidFill>
                  <a:srgbClr val="000000"/>
                </a:solidFill>
                <a:latin typeface="Agrandir Ultra-Bold"/>
              </a:rPr>
              <a:t>Campaign Ideas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6539" y="2514354"/>
            <a:ext cx="15812761" cy="7133712"/>
          </a:xfrm>
          <a:custGeom>
            <a:avLst/>
            <a:gdLst/>
            <a:ahLst/>
            <a:cxnLst/>
            <a:rect l="l" t="t" r="r" b="b"/>
            <a:pathLst>
              <a:path w="15812761" h="7133712">
                <a:moveTo>
                  <a:pt x="0" y="0"/>
                </a:moveTo>
                <a:lnTo>
                  <a:pt x="15812761" y="0"/>
                </a:lnTo>
                <a:lnTo>
                  <a:pt x="15812761" y="7133712"/>
                </a:lnTo>
                <a:lnTo>
                  <a:pt x="0" y="713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95316" y="7611123"/>
            <a:ext cx="2692684" cy="2201269"/>
          </a:xfrm>
          <a:custGeom>
            <a:avLst/>
            <a:gdLst/>
            <a:ahLst/>
            <a:cxnLst/>
            <a:rect l="l" t="t" r="r" b="b"/>
            <a:pathLst>
              <a:path w="2692684" h="2201269">
                <a:moveTo>
                  <a:pt x="0" y="0"/>
                </a:moveTo>
                <a:lnTo>
                  <a:pt x="2692684" y="0"/>
                </a:lnTo>
                <a:lnTo>
                  <a:pt x="2692684" y="2201269"/>
                </a:lnTo>
                <a:lnTo>
                  <a:pt x="0" y="2201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685135" y="804639"/>
            <a:ext cx="2707758" cy="2717950"/>
          </a:xfrm>
          <a:custGeom>
            <a:avLst/>
            <a:gdLst/>
            <a:ahLst/>
            <a:cxnLst/>
            <a:rect l="l" t="t" r="r" b="b"/>
            <a:pathLst>
              <a:path w="2707758" h="2717950">
                <a:moveTo>
                  <a:pt x="0" y="0"/>
                </a:moveTo>
                <a:lnTo>
                  <a:pt x="2707758" y="0"/>
                </a:lnTo>
                <a:lnTo>
                  <a:pt x="2707758" y="2717951"/>
                </a:lnTo>
                <a:lnTo>
                  <a:pt x="0" y="2717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602865" y="1598147"/>
            <a:ext cx="11082270" cy="911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Agrandir"/>
              </a:rPr>
              <a:t>Group 2: Get more children out of cars!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64571" y="529694"/>
            <a:ext cx="8758858" cy="128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7600">
                <a:solidFill>
                  <a:srgbClr val="000000"/>
                </a:solidFill>
                <a:latin typeface="Agrandir Ultra-Bold"/>
              </a:rPr>
              <a:t>Campaign Ideas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45558" y="2675822"/>
            <a:ext cx="14565209" cy="661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2"/>
              </a:lnSpc>
            </a:pPr>
            <a:r>
              <a:rPr lang="en-US" sz="4109">
                <a:solidFill>
                  <a:srgbClr val="000000"/>
                </a:solidFill>
                <a:latin typeface="Agrandir Bold"/>
              </a:rPr>
              <a:t>Prompts:</a:t>
            </a:r>
          </a:p>
          <a:p>
            <a:pPr marL="887179" lvl="1" indent="-443589">
              <a:lnSpc>
                <a:spcPts val="5752"/>
              </a:lnSpc>
              <a:buFont typeface="Arial"/>
              <a:buChar char="•"/>
            </a:pPr>
            <a:r>
              <a:rPr lang="en-US" sz="4109">
                <a:solidFill>
                  <a:srgbClr val="000000"/>
                </a:solidFill>
                <a:latin typeface="Agrandir"/>
              </a:rPr>
              <a:t>What facts and data have we learnt that could help change people’s minds about driving? (Safety, health...)</a:t>
            </a:r>
          </a:p>
          <a:p>
            <a:pPr marL="887179" lvl="1" indent="-443589">
              <a:lnSpc>
                <a:spcPts val="5752"/>
              </a:lnSpc>
              <a:buFont typeface="Arial"/>
              <a:buChar char="•"/>
            </a:pPr>
            <a:r>
              <a:rPr lang="en-US" sz="4109">
                <a:solidFill>
                  <a:srgbClr val="000000"/>
                </a:solidFill>
                <a:latin typeface="Agrandir"/>
              </a:rPr>
              <a:t>What practical ideas could help parents start ditching the car?</a:t>
            </a:r>
          </a:p>
          <a:p>
            <a:pPr marL="887179" lvl="1" indent="-443589">
              <a:lnSpc>
                <a:spcPts val="5752"/>
              </a:lnSpc>
              <a:buFont typeface="Arial"/>
              <a:buChar char="•"/>
            </a:pPr>
            <a:r>
              <a:rPr lang="en-US" sz="4109">
                <a:solidFill>
                  <a:srgbClr val="000000"/>
                </a:solidFill>
                <a:latin typeface="Agrandir"/>
              </a:rPr>
              <a:t>Who would you need to persuade? Parents? Children? The school?</a:t>
            </a:r>
          </a:p>
          <a:p>
            <a:pPr marL="887179" lvl="1" indent="-443589">
              <a:lnSpc>
                <a:spcPts val="5752"/>
              </a:lnSpc>
              <a:buFont typeface="Arial"/>
              <a:buChar char="•"/>
            </a:pPr>
            <a:r>
              <a:rPr lang="en-US" sz="4109">
                <a:solidFill>
                  <a:srgbClr val="000000"/>
                </a:solidFill>
                <a:latin typeface="Agrandir"/>
              </a:rPr>
              <a:t>How could you spread your message? Posters? Newsletter? Assembly?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35627"/>
            <a:ext cx="9117348" cy="6962339"/>
          </a:xfrm>
          <a:custGeom>
            <a:avLst/>
            <a:gdLst/>
            <a:ahLst/>
            <a:cxnLst/>
            <a:rect l="l" t="t" r="r" b="b"/>
            <a:pathLst>
              <a:path w="9117348" h="6962339">
                <a:moveTo>
                  <a:pt x="0" y="0"/>
                </a:moveTo>
                <a:lnTo>
                  <a:pt x="9117348" y="0"/>
                </a:lnTo>
                <a:lnTo>
                  <a:pt x="9117348" y="6962339"/>
                </a:lnTo>
                <a:lnTo>
                  <a:pt x="0" y="6962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3250579"/>
            <a:ext cx="7505231" cy="6055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74"/>
              </a:lnSpc>
            </a:pPr>
            <a:r>
              <a:rPr lang="en-US" sz="4267">
                <a:solidFill>
                  <a:srgbClr val="000000"/>
                </a:solidFill>
                <a:latin typeface="Agrandir Bold"/>
              </a:rPr>
              <a:t>Put on a school assembly</a:t>
            </a:r>
          </a:p>
          <a:p>
            <a:pPr marL="921316" lvl="1" indent="-460658">
              <a:lnSpc>
                <a:spcPts val="5974"/>
              </a:lnSpc>
              <a:buFont typeface="Arial"/>
              <a:buChar char="•"/>
            </a:pPr>
            <a:r>
              <a:rPr lang="en-US" sz="4267">
                <a:solidFill>
                  <a:srgbClr val="000000"/>
                </a:solidFill>
                <a:latin typeface="Agrandir"/>
              </a:rPr>
              <a:t>Tell everyone about the benefits of active travel (and problems with too many cars!)</a:t>
            </a:r>
          </a:p>
          <a:p>
            <a:pPr marL="898093" lvl="1" indent="-449046">
              <a:lnSpc>
                <a:spcPts val="5823"/>
              </a:lnSpc>
              <a:buFont typeface="Arial"/>
              <a:buChar char="•"/>
            </a:pPr>
            <a:r>
              <a:rPr lang="en-US" sz="4159">
                <a:solidFill>
                  <a:srgbClr val="000000"/>
                </a:solidFill>
                <a:latin typeface="Agrandir"/>
              </a:rPr>
              <a:t>Share your knowledge from your investigations and data analysis </a:t>
            </a:r>
          </a:p>
        </p:txBody>
      </p:sp>
      <p:sp>
        <p:nvSpPr>
          <p:cNvPr id="4" name="Freeform 4"/>
          <p:cNvSpPr/>
          <p:nvPr/>
        </p:nvSpPr>
        <p:spPr>
          <a:xfrm>
            <a:off x="8829206" y="2726946"/>
            <a:ext cx="8808595" cy="6726563"/>
          </a:xfrm>
          <a:custGeom>
            <a:avLst/>
            <a:gdLst/>
            <a:ahLst/>
            <a:cxnLst/>
            <a:rect l="l" t="t" r="r" b="b"/>
            <a:pathLst>
              <a:path w="8808595" h="6726563">
                <a:moveTo>
                  <a:pt x="0" y="0"/>
                </a:moveTo>
                <a:lnTo>
                  <a:pt x="8808595" y="0"/>
                </a:lnTo>
                <a:lnTo>
                  <a:pt x="8808595" y="6726563"/>
                </a:lnTo>
                <a:lnTo>
                  <a:pt x="0" y="6726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266147" y="7646981"/>
            <a:ext cx="3092999" cy="2355438"/>
          </a:xfrm>
          <a:custGeom>
            <a:avLst/>
            <a:gdLst/>
            <a:ahLst/>
            <a:cxnLst/>
            <a:rect l="l" t="t" r="r" b="b"/>
            <a:pathLst>
              <a:path w="3092999" h="2355438">
                <a:moveTo>
                  <a:pt x="0" y="0"/>
                </a:moveTo>
                <a:lnTo>
                  <a:pt x="3092998" y="0"/>
                </a:lnTo>
                <a:lnTo>
                  <a:pt x="3092998" y="2355437"/>
                </a:lnTo>
                <a:lnTo>
                  <a:pt x="0" y="2355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4845013" y="375097"/>
            <a:ext cx="2792788" cy="1904174"/>
          </a:xfrm>
          <a:custGeom>
            <a:avLst/>
            <a:gdLst/>
            <a:ahLst/>
            <a:cxnLst/>
            <a:rect l="l" t="t" r="r" b="b"/>
            <a:pathLst>
              <a:path w="2792788" h="1904174">
                <a:moveTo>
                  <a:pt x="0" y="0"/>
                </a:moveTo>
                <a:lnTo>
                  <a:pt x="2792788" y="0"/>
                </a:lnTo>
                <a:lnTo>
                  <a:pt x="2792788" y="1904174"/>
                </a:lnTo>
                <a:lnTo>
                  <a:pt x="0" y="19041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70" t="-22389" r="-7116" b="-1055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4845013" y="7330780"/>
            <a:ext cx="3027857" cy="2671639"/>
          </a:xfrm>
          <a:custGeom>
            <a:avLst/>
            <a:gdLst/>
            <a:ahLst/>
            <a:cxnLst/>
            <a:rect l="l" t="t" r="r" b="b"/>
            <a:pathLst>
              <a:path w="3027857" h="2671639">
                <a:moveTo>
                  <a:pt x="0" y="0"/>
                </a:moveTo>
                <a:lnTo>
                  <a:pt x="3027857" y="0"/>
                </a:lnTo>
                <a:lnTo>
                  <a:pt x="3027857" y="2671638"/>
                </a:lnTo>
                <a:lnTo>
                  <a:pt x="0" y="2671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9812646" y="3384546"/>
            <a:ext cx="7446654" cy="4262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2"/>
              </a:lnSpc>
            </a:pPr>
            <a:r>
              <a:rPr lang="en-US" sz="3937">
                <a:solidFill>
                  <a:srgbClr val="000000"/>
                </a:solidFill>
                <a:latin typeface="Agrandir Bold"/>
              </a:rPr>
              <a:t>Make an active travel display board</a:t>
            </a:r>
          </a:p>
          <a:p>
            <a:pPr marL="850132" lvl="1" indent="-425066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000000"/>
                </a:solidFill>
                <a:latin typeface="Agrandir"/>
              </a:rPr>
              <a:t>Include some 3D models</a:t>
            </a:r>
          </a:p>
          <a:p>
            <a:pPr marL="850132" lvl="1" indent="-425066">
              <a:lnSpc>
                <a:spcPts val="5512"/>
              </a:lnSpc>
              <a:buFont typeface="Arial"/>
              <a:buChar char="•"/>
            </a:pPr>
            <a:r>
              <a:rPr lang="en-US" sz="3937">
                <a:solidFill>
                  <a:srgbClr val="000000"/>
                </a:solidFill>
                <a:latin typeface="Agrandir"/>
              </a:rPr>
              <a:t>Contact Bike-It or Walk to School for some leaflets and information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5851" y="895350"/>
            <a:ext cx="10526709" cy="128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7600">
                <a:solidFill>
                  <a:srgbClr val="000000"/>
                </a:solidFill>
                <a:latin typeface="Agrandir Ultra-Bold"/>
              </a:rPr>
              <a:t>Campaign Examples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FDE4E1B3E734695456CEEDEA085DC" ma:contentTypeVersion="17" ma:contentTypeDescription="Create a new document." ma:contentTypeScope="" ma:versionID="d61c9b94e5160e4d222532f428245f88">
  <xsd:schema xmlns:xsd="http://www.w3.org/2001/XMLSchema" xmlns:xs="http://www.w3.org/2001/XMLSchema" xmlns:p="http://schemas.microsoft.com/office/2006/metadata/properties" xmlns:ns2="598dd4b6-d127-48cc-a8c5-1919d51c1d4d" xmlns:ns3="c0bfbfe3-32a9-417d-8ce4-cf79e8116a9d" xmlns:ns4="d202d31c-686c-4115-a7b9-5cc891ed602b" targetNamespace="http://schemas.microsoft.com/office/2006/metadata/properties" ma:root="true" ma:fieldsID="c06089d123420ba01bc3ebfb7c83da3b" ns2:_="" ns3:_="" ns4:_="">
    <xsd:import namespace="598dd4b6-d127-48cc-a8c5-1919d51c1d4d"/>
    <xsd:import namespace="c0bfbfe3-32a9-417d-8ce4-cf79e8116a9d"/>
    <xsd:import namespace="d202d31c-686c-4115-a7b9-5cc891ed60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d4b6-d127-48cc-a8c5-1919d51c1d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bb61a9-1cb6-416b-8dcb-4ddbf3c41e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fbfe3-32a9-417d-8ce4-cf79e8116a9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2d31c-686c-4115-a7b9-5cc891ed602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acff3418-ab39-4c8e-ae52-760a242d6b29}" ma:internalName="TaxCatchAll" ma:showField="CatchAllData" ma:web="c0bfbfe3-32a9-417d-8ce4-cf79e8116a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02d31c-686c-4115-a7b9-5cc891ed602b" xsi:nil="true"/>
    <lcf76f155ced4ddcb4097134ff3c332f xmlns="598dd4b6-d127-48cc-a8c5-1919d51c1d4d">
      <Terms xmlns="http://schemas.microsoft.com/office/infopath/2007/PartnerControls"/>
    </lcf76f155ced4ddcb4097134ff3c332f>
    <SharedWithUsers xmlns="c0bfbfe3-32a9-417d-8ce4-cf79e8116a9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D114944-740B-436D-9391-36ADFE50353C}"/>
</file>

<file path=customXml/itemProps2.xml><?xml version="1.0" encoding="utf-8"?>
<ds:datastoreItem xmlns:ds="http://schemas.openxmlformats.org/officeDocument/2006/customXml" ds:itemID="{F790F269-3D7E-4849-9D10-C260372045D6}"/>
</file>

<file path=customXml/itemProps3.xml><?xml version="1.0" encoding="utf-8"?>
<ds:datastoreItem xmlns:ds="http://schemas.openxmlformats.org/officeDocument/2006/customXml" ds:itemID="{AD1267BE-BBDD-4A2A-9560-D4092AA354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Custom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Agrandir</vt:lpstr>
      <vt:lpstr>Agrandir Ultra-Bold</vt:lpstr>
      <vt:lpstr>Agrandir Bold</vt:lpstr>
      <vt:lpstr>Arial</vt:lpstr>
      <vt:lpstr>Agrandir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(Session 3) Schools Healthy Commutes</dc:title>
  <cp:lastModifiedBy>Park, Han Young: WCC</cp:lastModifiedBy>
  <cp:revision>2</cp:revision>
  <dcterms:created xsi:type="dcterms:W3CDTF">2006-08-16T00:00:00Z</dcterms:created>
  <dcterms:modified xsi:type="dcterms:W3CDTF">2024-02-05T13:05:36Z</dcterms:modified>
  <dc:identifier>DAF24NcupFg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0x01010081EFDE4E1B3E734695456CEEDEA085DC</vt:lpwstr>
  </property>
  <property fmtid="{D5CDD505-2E9C-101B-9397-08002B2CF9AE}" pid="3" name="Order">
    <vt:r8>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