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x="18288000" cy="10287000"/>
  <p:notesSz cx="6858000" cy="9144000"/>
  <p:embeddedFontLst>
    <p:embeddedFont>
      <p:font typeface="Agrandir" panose="020B0604020202020204" charset="0"/>
      <p:regular r:id="rId21"/>
    </p:embeddedFont>
    <p:embeddedFont>
      <p:font typeface="Agrandir Bold" panose="020B0604020202020204" charset="0"/>
      <p:regular r:id="rId22"/>
    </p:embeddedFont>
    <p:embeddedFont>
      <p:font typeface="Agrandir Ultra-Bold" panose="020B0604020202020204" charset="0"/>
      <p:regular r:id="rId23"/>
    </p:embeddedFont>
    <p:embeddedFont>
      <p:font typeface="Canva Sans Bold" panose="020B0604020202020204" charset="0"/>
      <p:regular r:id="rId24"/>
    </p:embeddedFont>
    <p:embeddedFont>
      <p:font typeface="Sniglet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42F06E-7B38-7F89-F9CF-0A5A4E5AEE8A}" v="2" dt="2024-10-16T10:38:18.5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129" y="29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ightwell Peters, Laura: WCC" userId="S::lbrightwellpeters@westminster.gov.uk::36566b52-1d64-45a1-92e6-368fd34cfcb1" providerId="AD" clId="Web-{3942F06E-7B38-7F89-F9CF-0A5A4E5AEE8A}"/>
    <pc:docChg chg="modSld">
      <pc:chgData name="Brightwell Peters, Laura: WCC" userId="S::lbrightwellpeters@westminster.gov.uk::36566b52-1d64-45a1-92e6-368fd34cfcb1" providerId="AD" clId="Web-{3942F06E-7B38-7F89-F9CF-0A5A4E5AEE8A}" dt="2024-10-16T10:38:18.571" v="1"/>
      <pc:docMkLst>
        <pc:docMk/>
      </pc:docMkLst>
      <pc:sldChg chg="modSp">
        <pc:chgData name="Brightwell Peters, Laura: WCC" userId="S::lbrightwellpeters@westminster.gov.uk::36566b52-1d64-45a1-92e6-368fd34cfcb1" providerId="AD" clId="Web-{3942F06E-7B38-7F89-F9CF-0A5A4E5AEE8A}" dt="2024-10-16T10:38:18.571" v="1"/>
        <pc:sldMkLst>
          <pc:docMk/>
          <pc:sldMk cId="0" sldId="271"/>
        </pc:sldMkLst>
        <pc:spChg chg="mod">
          <ac:chgData name="Brightwell Peters, Laura: WCC" userId="S::lbrightwellpeters@westminster.gov.uk::36566b52-1d64-45a1-92e6-368fd34cfcb1" providerId="AD" clId="Web-{3942F06E-7B38-7F89-F9CF-0A5A4E5AEE8A}" dt="2024-10-16T10:38:18.571" v="1"/>
          <ac:spMkLst>
            <pc:docMk/>
            <pc:sldMk cId="0" sldId="271"/>
            <ac:spMk id="3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7.png"/><Relationship Id="rId18" Type="http://schemas.openxmlformats.org/officeDocument/2006/relationships/image" Target="../media/image28.svg"/><Relationship Id="rId3" Type="http://schemas.openxmlformats.org/officeDocument/2006/relationships/image" Target="../media/image3.png"/><Relationship Id="rId7" Type="http://schemas.openxmlformats.org/officeDocument/2006/relationships/image" Target="../media/image19.svg"/><Relationship Id="rId12" Type="http://schemas.openxmlformats.org/officeDocument/2006/relationships/image" Target="../media/image24.svg"/><Relationship Id="rId17" Type="http://schemas.openxmlformats.org/officeDocument/2006/relationships/image" Target="../media/image27.png"/><Relationship Id="rId2" Type="http://schemas.openxmlformats.org/officeDocument/2006/relationships/image" Target="../media/image2.png"/><Relationship Id="rId16" Type="http://schemas.openxmlformats.org/officeDocument/2006/relationships/image" Target="../media/image26.svg"/><Relationship Id="rId20" Type="http://schemas.openxmlformats.org/officeDocument/2006/relationships/image" Target="../media/image3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svg"/><Relationship Id="rId15" Type="http://schemas.openxmlformats.org/officeDocument/2006/relationships/image" Target="../media/image25.png"/><Relationship Id="rId10" Type="http://schemas.openxmlformats.org/officeDocument/2006/relationships/image" Target="../media/image22.svg"/><Relationship Id="rId19" Type="http://schemas.openxmlformats.org/officeDocument/2006/relationships/image" Target="../media/image29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stminster.gov.uk/air-quality-data/near-real-time-air-quality-monitors-map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20605" y="-192766"/>
            <a:ext cx="18808605" cy="10579840"/>
          </a:xfrm>
          <a:custGeom>
            <a:avLst/>
            <a:gdLst/>
            <a:ahLst/>
            <a:cxnLst/>
            <a:rect l="l" t="t" r="r" b="b"/>
            <a:pathLst>
              <a:path w="18808605" h="10579840">
                <a:moveTo>
                  <a:pt x="0" y="0"/>
                </a:moveTo>
                <a:lnTo>
                  <a:pt x="18808605" y="0"/>
                </a:lnTo>
                <a:lnTo>
                  <a:pt x="18808605" y="10579841"/>
                </a:lnTo>
                <a:lnTo>
                  <a:pt x="0" y="105798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3393515" y="488631"/>
            <a:ext cx="3865785" cy="1435173"/>
          </a:xfrm>
          <a:custGeom>
            <a:avLst/>
            <a:gdLst/>
            <a:ahLst/>
            <a:cxnLst/>
            <a:rect l="l" t="t" r="r" b="b"/>
            <a:pathLst>
              <a:path w="3865785" h="1435173">
                <a:moveTo>
                  <a:pt x="0" y="0"/>
                </a:moveTo>
                <a:lnTo>
                  <a:pt x="3865785" y="0"/>
                </a:lnTo>
                <a:lnTo>
                  <a:pt x="3865785" y="1435172"/>
                </a:lnTo>
                <a:lnTo>
                  <a:pt x="0" y="14351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744153" y="749126"/>
            <a:ext cx="5516613" cy="914182"/>
          </a:xfrm>
          <a:custGeom>
            <a:avLst/>
            <a:gdLst/>
            <a:ahLst/>
            <a:cxnLst/>
            <a:rect l="l" t="t" r="r" b="b"/>
            <a:pathLst>
              <a:path w="5516613" h="914182">
                <a:moveTo>
                  <a:pt x="0" y="0"/>
                </a:moveTo>
                <a:lnTo>
                  <a:pt x="5516614" y="0"/>
                </a:lnTo>
                <a:lnTo>
                  <a:pt x="5516614" y="914182"/>
                </a:lnTo>
                <a:lnTo>
                  <a:pt x="0" y="9141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4449963" y="5473122"/>
            <a:ext cx="9388074" cy="1391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000000"/>
                </a:solidFill>
                <a:latin typeface="Agrandir Bold"/>
              </a:rPr>
              <a:t>Schools Healthy Commutes Project</a:t>
            </a:r>
          </a:p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000000"/>
                </a:solidFill>
                <a:latin typeface="Agrandir Bold"/>
              </a:rPr>
              <a:t>Session 2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44153" y="8898815"/>
            <a:ext cx="8383923" cy="785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35"/>
              </a:lnSpc>
            </a:pPr>
            <a:r>
              <a:rPr lang="en-US" sz="3953">
                <a:solidFill>
                  <a:srgbClr val="000000"/>
                </a:solidFill>
                <a:latin typeface="Agrandir Bold"/>
              </a:rPr>
              <a:t>Enter primary school name - class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697250" y="2796859"/>
            <a:ext cx="10869446" cy="2578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4"/>
              </a:lnSpc>
            </a:pPr>
            <a:r>
              <a:rPr lang="en-US" sz="8499">
                <a:solidFill>
                  <a:srgbClr val="000000"/>
                </a:solidFill>
                <a:latin typeface="Agrandir Ultra-Bold"/>
              </a:rPr>
              <a:t>Air Quality around our school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69764" y="736775"/>
            <a:ext cx="16589536" cy="1904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41"/>
              </a:lnSpc>
            </a:pPr>
            <a:r>
              <a:rPr lang="en-US" sz="6300">
                <a:solidFill>
                  <a:srgbClr val="000000"/>
                </a:solidFill>
                <a:latin typeface="Agrandir Ultra-Bold"/>
              </a:rPr>
              <a:t>What is the most popular way of travelling to school?</a:t>
            </a:r>
          </a:p>
        </p:txBody>
      </p:sp>
      <p:sp>
        <p:nvSpPr>
          <p:cNvPr id="3" name="Freeform 3"/>
          <p:cNvSpPr/>
          <p:nvPr/>
        </p:nvSpPr>
        <p:spPr>
          <a:xfrm>
            <a:off x="10863242" y="3028757"/>
            <a:ext cx="6396058" cy="6406612"/>
          </a:xfrm>
          <a:custGeom>
            <a:avLst/>
            <a:gdLst/>
            <a:ahLst/>
            <a:cxnLst/>
            <a:rect l="l" t="t" r="r" b="b"/>
            <a:pathLst>
              <a:path w="6396058" h="6406612">
                <a:moveTo>
                  <a:pt x="0" y="0"/>
                </a:moveTo>
                <a:lnTo>
                  <a:pt x="6396058" y="0"/>
                </a:lnTo>
                <a:lnTo>
                  <a:pt x="6396058" y="6406612"/>
                </a:lnTo>
                <a:lnTo>
                  <a:pt x="0" y="6406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669764" y="3005993"/>
            <a:ext cx="9851223" cy="6355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59"/>
              </a:lnSpc>
            </a:pPr>
            <a:r>
              <a:rPr lang="en-US" sz="4399">
                <a:solidFill>
                  <a:srgbClr val="DD2E44"/>
                </a:solidFill>
                <a:latin typeface="Agrandir Bold"/>
              </a:rPr>
              <a:t>Step 1</a:t>
            </a:r>
          </a:p>
          <a:p>
            <a:pPr marL="949954" lvl="1" indent="-474977">
              <a:lnSpc>
                <a:spcPts val="6159"/>
              </a:lnSpc>
              <a:buFont typeface="Arial"/>
              <a:buChar char="•"/>
            </a:pPr>
            <a:r>
              <a:rPr lang="en-US" sz="4399">
                <a:solidFill>
                  <a:srgbClr val="000000"/>
                </a:solidFill>
                <a:latin typeface="Agrandir"/>
              </a:rPr>
              <a:t>Open excel</a:t>
            </a:r>
          </a:p>
          <a:p>
            <a:pPr marL="949954" lvl="1" indent="-474977">
              <a:lnSpc>
                <a:spcPts val="6159"/>
              </a:lnSpc>
              <a:buFont typeface="Arial"/>
              <a:buChar char="•"/>
            </a:pPr>
            <a:r>
              <a:rPr lang="en-US" sz="4399">
                <a:solidFill>
                  <a:srgbClr val="000000"/>
                </a:solidFill>
                <a:latin typeface="Agrandir"/>
              </a:rPr>
              <a:t>Stretch out columns A, B and C to make them wide enough for the titles</a:t>
            </a:r>
          </a:p>
          <a:p>
            <a:pPr marL="949954" lvl="1" indent="-474977">
              <a:lnSpc>
                <a:spcPts val="6159"/>
              </a:lnSpc>
              <a:buFont typeface="Arial"/>
              <a:buChar char="•"/>
            </a:pPr>
            <a:r>
              <a:rPr lang="en-US" sz="4399">
                <a:solidFill>
                  <a:srgbClr val="000000"/>
                </a:solidFill>
                <a:latin typeface="Agrandir"/>
              </a:rPr>
              <a:t>Copy this table, showing results of your school’s recent travel surveys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3547427"/>
            <a:ext cx="8465474" cy="5619695"/>
          </a:xfrm>
          <a:custGeom>
            <a:avLst/>
            <a:gdLst/>
            <a:ahLst/>
            <a:cxnLst/>
            <a:rect l="l" t="t" r="r" b="b"/>
            <a:pathLst>
              <a:path w="8465474" h="5619695">
                <a:moveTo>
                  <a:pt x="0" y="0"/>
                </a:moveTo>
                <a:lnTo>
                  <a:pt x="8465474" y="0"/>
                </a:lnTo>
                <a:lnTo>
                  <a:pt x="8465474" y="5619695"/>
                </a:lnTo>
                <a:lnTo>
                  <a:pt x="0" y="56196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669764" y="736775"/>
            <a:ext cx="16589536" cy="1904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41"/>
              </a:lnSpc>
            </a:pPr>
            <a:r>
              <a:rPr lang="en-US" sz="6300">
                <a:solidFill>
                  <a:srgbClr val="000000"/>
                </a:solidFill>
                <a:latin typeface="Agrandir Ultra-Bold"/>
              </a:rPr>
              <a:t>What is the most popular way of travelling to school?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69764" y="2768600"/>
            <a:ext cx="8294768" cy="648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>
                <a:solidFill>
                  <a:srgbClr val="DD2E44"/>
                </a:solidFill>
                <a:latin typeface="Agrandir Bold"/>
              </a:rPr>
              <a:t>Step 2</a:t>
            </a:r>
          </a:p>
          <a:p>
            <a:pPr marL="863596" lvl="1" indent="-431798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Agrandir"/>
              </a:rPr>
              <a:t>Highlight your table: </a:t>
            </a:r>
            <a:r>
              <a:rPr lang="en-US" sz="3999">
                <a:solidFill>
                  <a:srgbClr val="000000"/>
                </a:solidFill>
                <a:latin typeface="Agrandir Bold"/>
              </a:rPr>
              <a:t>It should look like this!</a:t>
            </a:r>
          </a:p>
          <a:p>
            <a:pPr marL="885186" lvl="1" indent="-442593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000000"/>
                </a:solidFill>
                <a:latin typeface="Agrandir"/>
              </a:rPr>
              <a:t>To capture the whole table with </a:t>
            </a:r>
            <a:r>
              <a:rPr lang="en-US" sz="4099">
                <a:solidFill>
                  <a:srgbClr val="000000"/>
                </a:solidFill>
                <a:latin typeface="Agrandir Bold"/>
              </a:rPr>
              <a:t>no extra rows or columns</a:t>
            </a:r>
          </a:p>
          <a:p>
            <a:pPr marL="863596" lvl="1" indent="-431798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Agrandir"/>
              </a:rPr>
              <a:t>Hold down the left button on the mouse, and drag the curser down and across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94824" y="3220515"/>
            <a:ext cx="8764476" cy="6604556"/>
          </a:xfrm>
          <a:custGeom>
            <a:avLst/>
            <a:gdLst/>
            <a:ahLst/>
            <a:cxnLst/>
            <a:rect l="l" t="t" r="r" b="b"/>
            <a:pathLst>
              <a:path w="8764476" h="6604556">
                <a:moveTo>
                  <a:pt x="0" y="0"/>
                </a:moveTo>
                <a:lnTo>
                  <a:pt x="8764476" y="0"/>
                </a:lnTo>
                <a:lnTo>
                  <a:pt x="8764476" y="6604555"/>
                </a:lnTo>
                <a:lnTo>
                  <a:pt x="0" y="66045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4001590" y="4835701"/>
            <a:ext cx="933593" cy="1430702"/>
          </a:xfrm>
          <a:custGeom>
            <a:avLst/>
            <a:gdLst/>
            <a:ahLst/>
            <a:cxnLst/>
            <a:rect l="l" t="t" r="r" b="b"/>
            <a:pathLst>
              <a:path w="933593" h="1430702">
                <a:moveTo>
                  <a:pt x="0" y="0"/>
                </a:moveTo>
                <a:lnTo>
                  <a:pt x="933593" y="0"/>
                </a:lnTo>
                <a:lnTo>
                  <a:pt x="933593" y="1430702"/>
                </a:lnTo>
                <a:lnTo>
                  <a:pt x="0" y="14307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4468386" y="3065961"/>
            <a:ext cx="626434" cy="1092617"/>
          </a:xfrm>
          <a:custGeom>
            <a:avLst/>
            <a:gdLst/>
            <a:ahLst/>
            <a:cxnLst/>
            <a:rect l="l" t="t" r="r" b="b"/>
            <a:pathLst>
              <a:path w="626434" h="1092617">
                <a:moveTo>
                  <a:pt x="0" y="0"/>
                </a:moveTo>
                <a:lnTo>
                  <a:pt x="626434" y="0"/>
                </a:lnTo>
                <a:lnTo>
                  <a:pt x="626434" y="1092617"/>
                </a:lnTo>
                <a:lnTo>
                  <a:pt x="0" y="10926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7911035" y="3575231"/>
            <a:ext cx="2039077" cy="981374"/>
          </a:xfrm>
          <a:custGeom>
            <a:avLst/>
            <a:gdLst/>
            <a:ahLst/>
            <a:cxnLst/>
            <a:rect l="l" t="t" r="r" b="b"/>
            <a:pathLst>
              <a:path w="2039077" h="981374">
                <a:moveTo>
                  <a:pt x="0" y="0"/>
                </a:moveTo>
                <a:lnTo>
                  <a:pt x="2039078" y="0"/>
                </a:lnTo>
                <a:lnTo>
                  <a:pt x="2039078" y="981374"/>
                </a:lnTo>
                <a:lnTo>
                  <a:pt x="0" y="9813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669764" y="736775"/>
            <a:ext cx="16589536" cy="1904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41"/>
              </a:lnSpc>
            </a:pPr>
            <a:r>
              <a:rPr lang="en-US" sz="6300">
                <a:solidFill>
                  <a:srgbClr val="000000"/>
                </a:solidFill>
                <a:latin typeface="Agrandir Ultra-Bold"/>
              </a:rPr>
              <a:t>What is the most popular way of travelling to school?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11951" y="2875461"/>
            <a:ext cx="7017398" cy="6432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>
                <a:solidFill>
                  <a:srgbClr val="DD2E44"/>
                </a:solidFill>
                <a:latin typeface="Agrandir Bold"/>
              </a:rPr>
              <a:t>Step 3</a:t>
            </a:r>
          </a:p>
          <a:p>
            <a:pPr marL="863596" lvl="1" indent="-431798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Agrandir"/>
              </a:rPr>
              <a:t> Next, click on </a:t>
            </a:r>
            <a:r>
              <a:rPr lang="en-US" sz="3999">
                <a:solidFill>
                  <a:srgbClr val="000000"/>
                </a:solidFill>
                <a:latin typeface="Agrandir Bold"/>
              </a:rPr>
              <a:t>Insert</a:t>
            </a:r>
            <a:r>
              <a:rPr lang="en-US" sz="3999">
                <a:solidFill>
                  <a:srgbClr val="000000"/>
                </a:solidFill>
                <a:latin typeface="Agrandir"/>
              </a:rPr>
              <a:t> from the tabs along the top of the screen and select </a:t>
            </a:r>
            <a:r>
              <a:rPr lang="en-US" sz="3999">
                <a:solidFill>
                  <a:srgbClr val="000000"/>
                </a:solidFill>
                <a:latin typeface="Agrandir Bold"/>
              </a:rPr>
              <a:t>Column </a:t>
            </a:r>
            <a:r>
              <a:rPr lang="en-US" sz="3999">
                <a:solidFill>
                  <a:srgbClr val="000000"/>
                </a:solidFill>
                <a:latin typeface="Agrandir"/>
              </a:rPr>
              <a:t>from the chart types underneath</a:t>
            </a:r>
          </a:p>
          <a:p>
            <a:pPr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Agrandir"/>
              </a:rPr>
              <a:t> </a:t>
            </a:r>
          </a:p>
          <a:p>
            <a:pPr marL="863596" lvl="1" indent="-431798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Agrandir"/>
              </a:rPr>
              <a:t>Select the</a:t>
            </a:r>
            <a:r>
              <a:rPr lang="en-US" sz="3999">
                <a:solidFill>
                  <a:srgbClr val="000000"/>
                </a:solidFill>
                <a:latin typeface="Agrandir Bold"/>
              </a:rPr>
              <a:t> first 2D column</a:t>
            </a:r>
            <a:r>
              <a:rPr lang="en-US" sz="3999">
                <a:solidFill>
                  <a:srgbClr val="000000"/>
                </a:solidFill>
                <a:latin typeface="Agrandir"/>
              </a:rPr>
              <a:t> from chart types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629349" y="4563110"/>
            <a:ext cx="86547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ED1C24"/>
                </a:solidFill>
                <a:latin typeface="Canva Sans Bold"/>
              </a:rPr>
              <a:t>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348866" y="2317484"/>
            <a:ext cx="86547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ED1C24"/>
                </a:solidFill>
                <a:latin typeface="Canva Sans Bold"/>
              </a:rPr>
              <a:t>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483390" y="6199728"/>
            <a:ext cx="86547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ED1C24"/>
                </a:solidFill>
                <a:latin typeface="Canva Sans Bold"/>
              </a:rPr>
              <a:t>3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09439" y="3404763"/>
            <a:ext cx="9367816" cy="5853537"/>
          </a:xfrm>
          <a:custGeom>
            <a:avLst/>
            <a:gdLst/>
            <a:ahLst/>
            <a:cxnLst/>
            <a:rect l="l" t="t" r="r" b="b"/>
            <a:pathLst>
              <a:path w="9367816" h="5853537">
                <a:moveTo>
                  <a:pt x="0" y="0"/>
                </a:moveTo>
                <a:lnTo>
                  <a:pt x="9367816" y="0"/>
                </a:lnTo>
                <a:lnTo>
                  <a:pt x="9367816" y="5853537"/>
                </a:lnTo>
                <a:lnTo>
                  <a:pt x="0" y="58535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4058367" y="4294929"/>
            <a:ext cx="1247470" cy="826812"/>
          </a:xfrm>
          <a:custGeom>
            <a:avLst/>
            <a:gdLst/>
            <a:ahLst/>
            <a:cxnLst/>
            <a:rect l="l" t="t" r="r" b="b"/>
            <a:pathLst>
              <a:path w="1247470" h="826812">
                <a:moveTo>
                  <a:pt x="0" y="0"/>
                </a:moveTo>
                <a:lnTo>
                  <a:pt x="1247471" y="0"/>
                </a:lnTo>
                <a:lnTo>
                  <a:pt x="1247471" y="826812"/>
                </a:lnTo>
                <a:lnTo>
                  <a:pt x="0" y="8268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669764" y="736775"/>
            <a:ext cx="16589536" cy="1904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41"/>
              </a:lnSpc>
            </a:pPr>
            <a:r>
              <a:rPr lang="en-US" sz="6300">
                <a:solidFill>
                  <a:srgbClr val="000000"/>
                </a:solidFill>
                <a:latin typeface="Agrandir Ultra-Bold"/>
              </a:rPr>
              <a:t>What is the most popular way of travelling to school?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19488" y="2460041"/>
            <a:ext cx="7310715" cy="693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59"/>
              </a:lnSpc>
            </a:pPr>
            <a:r>
              <a:rPr lang="en-US" sz="3899">
                <a:solidFill>
                  <a:srgbClr val="DD2E44"/>
                </a:solidFill>
                <a:latin typeface="Agrandir Bold"/>
              </a:rPr>
              <a:t>Step 4</a:t>
            </a:r>
          </a:p>
          <a:p>
            <a:pPr marL="842007" lvl="1" indent="-421003">
              <a:lnSpc>
                <a:spcPts val="5459"/>
              </a:lnSpc>
              <a:buFont typeface="Arial"/>
              <a:buChar char="•"/>
            </a:pPr>
            <a:r>
              <a:rPr lang="en-US" sz="3899">
                <a:solidFill>
                  <a:srgbClr val="000000"/>
                </a:solidFill>
                <a:latin typeface="Agrandir"/>
              </a:rPr>
              <a:t> Now give your chart a</a:t>
            </a:r>
            <a:r>
              <a:rPr lang="en-US" sz="3899">
                <a:solidFill>
                  <a:srgbClr val="000000"/>
                </a:solidFill>
                <a:latin typeface="Agrandir Bold"/>
              </a:rPr>
              <a:t> title</a:t>
            </a:r>
          </a:p>
          <a:p>
            <a:pPr marL="842007" lvl="1" indent="-421003">
              <a:lnSpc>
                <a:spcPts val="5459"/>
              </a:lnSpc>
              <a:buFont typeface="Arial"/>
              <a:buChar char="•"/>
            </a:pPr>
            <a:r>
              <a:rPr lang="en-US" sz="3899">
                <a:solidFill>
                  <a:srgbClr val="000000"/>
                </a:solidFill>
                <a:latin typeface="Agrandir"/>
              </a:rPr>
              <a:t>Click on</a:t>
            </a:r>
            <a:r>
              <a:rPr lang="en-US" sz="3899">
                <a:solidFill>
                  <a:srgbClr val="000000"/>
                </a:solidFill>
                <a:latin typeface="Agrandir Bold"/>
              </a:rPr>
              <a:t> layout</a:t>
            </a:r>
            <a:r>
              <a:rPr lang="en-US" sz="3899">
                <a:solidFill>
                  <a:srgbClr val="000000"/>
                </a:solidFill>
                <a:latin typeface="Agrandir"/>
              </a:rPr>
              <a:t> (under ‘chart tools’) from tabs along top of the screen and then select </a:t>
            </a:r>
            <a:r>
              <a:rPr lang="en-US" sz="3899">
                <a:solidFill>
                  <a:srgbClr val="000000"/>
                </a:solidFill>
                <a:latin typeface="Agrandir Bold"/>
              </a:rPr>
              <a:t>chart title</a:t>
            </a:r>
          </a:p>
          <a:p>
            <a:pPr>
              <a:lnSpc>
                <a:spcPts val="5459"/>
              </a:lnSpc>
            </a:pPr>
            <a:endParaRPr lang="en-US" sz="3899">
              <a:solidFill>
                <a:srgbClr val="000000"/>
              </a:solidFill>
              <a:latin typeface="Agrandir Bold"/>
            </a:endParaRPr>
          </a:p>
          <a:p>
            <a:pPr>
              <a:lnSpc>
                <a:spcPts val="5459"/>
              </a:lnSpc>
            </a:pPr>
            <a:r>
              <a:rPr lang="en-US" sz="3899">
                <a:solidFill>
                  <a:srgbClr val="000000"/>
                </a:solidFill>
                <a:latin typeface="Agrandir"/>
              </a:rPr>
              <a:t>You can also try to click on the word title and change the text there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69764" y="535040"/>
            <a:ext cx="16589536" cy="188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34"/>
              </a:lnSpc>
            </a:pPr>
            <a:r>
              <a:rPr lang="en-US" sz="6200">
                <a:solidFill>
                  <a:srgbClr val="000000"/>
                </a:solidFill>
                <a:latin typeface="Agrandir Ultra-Bold"/>
              </a:rPr>
              <a:t>What is the most popular way of travelling to school?</a:t>
            </a:r>
          </a:p>
        </p:txBody>
      </p:sp>
      <p:sp>
        <p:nvSpPr>
          <p:cNvPr id="3" name="Freeform 3"/>
          <p:cNvSpPr/>
          <p:nvPr/>
        </p:nvSpPr>
        <p:spPr>
          <a:xfrm>
            <a:off x="7362304" y="3094900"/>
            <a:ext cx="10342572" cy="6163400"/>
          </a:xfrm>
          <a:custGeom>
            <a:avLst/>
            <a:gdLst/>
            <a:ahLst/>
            <a:cxnLst/>
            <a:rect l="l" t="t" r="r" b="b"/>
            <a:pathLst>
              <a:path w="10342572" h="6163400">
                <a:moveTo>
                  <a:pt x="0" y="0"/>
                </a:moveTo>
                <a:lnTo>
                  <a:pt x="10342572" y="0"/>
                </a:lnTo>
                <a:lnTo>
                  <a:pt x="10342572" y="6163400"/>
                </a:lnTo>
                <a:lnTo>
                  <a:pt x="0" y="6163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0651247" y="2487669"/>
            <a:ext cx="1088179" cy="992163"/>
          </a:xfrm>
          <a:custGeom>
            <a:avLst/>
            <a:gdLst/>
            <a:ahLst/>
            <a:cxnLst/>
            <a:rect l="l" t="t" r="r" b="b"/>
            <a:pathLst>
              <a:path w="1088179" h="992163">
                <a:moveTo>
                  <a:pt x="0" y="0"/>
                </a:moveTo>
                <a:lnTo>
                  <a:pt x="1088179" y="0"/>
                </a:lnTo>
                <a:lnTo>
                  <a:pt x="1088179" y="992163"/>
                </a:lnTo>
                <a:lnTo>
                  <a:pt x="0" y="9921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434406" y="2469566"/>
            <a:ext cx="6555443" cy="7202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2"/>
              </a:lnSpc>
            </a:pPr>
            <a:r>
              <a:rPr lang="en-US" sz="3694">
                <a:solidFill>
                  <a:srgbClr val="DD2E44"/>
                </a:solidFill>
                <a:latin typeface="Agrandir Bold"/>
              </a:rPr>
              <a:t>Step 5</a:t>
            </a:r>
          </a:p>
          <a:p>
            <a:pPr marL="797714" lvl="1" indent="-398857">
              <a:lnSpc>
                <a:spcPts val="5172"/>
              </a:lnSpc>
              <a:buFont typeface="Arial"/>
              <a:buChar char="•"/>
            </a:pPr>
            <a:r>
              <a:rPr lang="en-US" sz="3694">
                <a:solidFill>
                  <a:srgbClr val="000000"/>
                </a:solidFill>
                <a:latin typeface="Agrandir"/>
              </a:rPr>
              <a:t> You can click on chart design to customise your graph by using different colours. Then cut and paste it into a word document.</a:t>
            </a:r>
          </a:p>
          <a:p>
            <a:pPr>
              <a:lnSpc>
                <a:spcPts val="5172"/>
              </a:lnSpc>
            </a:pPr>
            <a:endParaRPr lang="en-US" sz="3694">
              <a:solidFill>
                <a:srgbClr val="000000"/>
              </a:solidFill>
              <a:latin typeface="Agrandir"/>
            </a:endParaRPr>
          </a:p>
          <a:p>
            <a:pPr marL="797714" lvl="1" indent="-398857">
              <a:lnSpc>
                <a:spcPts val="5172"/>
              </a:lnSpc>
              <a:buFont typeface="Arial"/>
              <a:buChar char="•"/>
            </a:pPr>
            <a:r>
              <a:rPr lang="en-US" sz="3694">
                <a:solidFill>
                  <a:srgbClr val="000000"/>
                </a:solidFill>
                <a:latin typeface="Agrandir"/>
              </a:rPr>
              <a:t>Think of 3 to 4 questions what the data tells us about your school habits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387164" y="2967990"/>
            <a:ext cx="7872136" cy="6495233"/>
          </a:xfrm>
          <a:custGeom>
            <a:avLst/>
            <a:gdLst/>
            <a:ahLst/>
            <a:cxnLst/>
            <a:rect l="l" t="t" r="r" b="b"/>
            <a:pathLst>
              <a:path w="7872136" h="6495233">
                <a:moveTo>
                  <a:pt x="0" y="0"/>
                </a:moveTo>
                <a:lnTo>
                  <a:pt x="7872136" y="0"/>
                </a:lnTo>
                <a:lnTo>
                  <a:pt x="7872136" y="6495233"/>
                </a:lnTo>
                <a:lnTo>
                  <a:pt x="0" y="64952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2513099" y="482824"/>
            <a:ext cx="13261802" cy="1823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0"/>
              </a:lnSpc>
            </a:pPr>
            <a:r>
              <a:rPr lang="en-US" sz="6000">
                <a:solidFill>
                  <a:srgbClr val="000000"/>
                </a:solidFill>
                <a:latin typeface="Agrandir Ultra-Bold"/>
              </a:rPr>
              <a:t>What does this tell us about our travel habits?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57504" y="2711267"/>
            <a:ext cx="8400467" cy="6751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9"/>
              </a:lnSpc>
            </a:pPr>
            <a:r>
              <a:rPr lang="en-US" sz="3799">
                <a:solidFill>
                  <a:srgbClr val="000000"/>
                </a:solidFill>
                <a:latin typeface="Agrandir Bold"/>
              </a:rPr>
              <a:t>Here are some example questions:</a:t>
            </a:r>
          </a:p>
          <a:p>
            <a:pPr marL="820417" lvl="1" indent="-410209">
              <a:lnSpc>
                <a:spcPts val="5319"/>
              </a:lnSpc>
              <a:buFont typeface="Arial"/>
              <a:buChar char="•"/>
            </a:pPr>
            <a:r>
              <a:rPr lang="en-US" sz="3799">
                <a:solidFill>
                  <a:srgbClr val="000000"/>
                </a:solidFill>
                <a:latin typeface="Agrandir"/>
              </a:rPr>
              <a:t> What is the most popular way we travel?</a:t>
            </a:r>
          </a:p>
          <a:p>
            <a:pPr marL="820417" lvl="1" indent="-410209">
              <a:lnSpc>
                <a:spcPts val="5319"/>
              </a:lnSpc>
              <a:buFont typeface="Arial"/>
              <a:buChar char="•"/>
            </a:pPr>
            <a:r>
              <a:rPr lang="en-US" sz="3799">
                <a:solidFill>
                  <a:srgbClr val="000000"/>
                </a:solidFill>
                <a:latin typeface="Agrandir"/>
              </a:rPr>
              <a:t>Why do you think so many children come by car?</a:t>
            </a:r>
          </a:p>
          <a:p>
            <a:pPr marL="820417" lvl="1" indent="-410209">
              <a:lnSpc>
                <a:spcPts val="5319"/>
              </a:lnSpc>
              <a:buFont typeface="Arial"/>
              <a:buChar char="•"/>
            </a:pPr>
            <a:r>
              <a:rPr lang="en-US" sz="3799">
                <a:solidFill>
                  <a:srgbClr val="000000"/>
                </a:solidFill>
                <a:latin typeface="Agrandir"/>
              </a:rPr>
              <a:t>Why is there less cycling and how could we encourage more children to bike to school?</a:t>
            </a:r>
          </a:p>
          <a:p>
            <a:pPr>
              <a:lnSpc>
                <a:spcPts val="5319"/>
              </a:lnSpc>
            </a:pPr>
            <a:endParaRPr lang="en-US" sz="3799">
              <a:solidFill>
                <a:srgbClr val="000000"/>
              </a:solidFill>
              <a:latin typeface="Agrandir"/>
            </a:endParaRPr>
          </a:p>
          <a:p>
            <a:pPr>
              <a:lnSpc>
                <a:spcPts val="5319"/>
              </a:lnSpc>
            </a:pPr>
            <a:r>
              <a:rPr lang="en-US" sz="3799">
                <a:solidFill>
                  <a:srgbClr val="000000"/>
                </a:solidFill>
                <a:latin typeface="Agrandir"/>
              </a:rPr>
              <a:t>Make a short report of your findings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273162" y="2845617"/>
            <a:ext cx="3232759" cy="3232759"/>
          </a:xfrm>
          <a:custGeom>
            <a:avLst/>
            <a:gdLst/>
            <a:ahLst/>
            <a:cxnLst/>
            <a:rect l="l" t="t" r="r" b="b"/>
            <a:pathLst>
              <a:path w="3232759" h="3232759">
                <a:moveTo>
                  <a:pt x="0" y="0"/>
                </a:moveTo>
                <a:lnTo>
                  <a:pt x="3232759" y="0"/>
                </a:lnTo>
                <a:lnTo>
                  <a:pt x="3232759" y="3232759"/>
                </a:lnTo>
                <a:lnTo>
                  <a:pt x="0" y="32327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4043391" y="479191"/>
            <a:ext cx="3765346" cy="3463019"/>
          </a:xfrm>
          <a:custGeom>
            <a:avLst/>
            <a:gdLst/>
            <a:ahLst/>
            <a:cxnLst/>
            <a:rect l="l" t="t" r="r" b="b"/>
            <a:pathLst>
              <a:path w="3765346" h="3463019">
                <a:moveTo>
                  <a:pt x="0" y="0"/>
                </a:moveTo>
                <a:lnTo>
                  <a:pt x="3765346" y="0"/>
                </a:lnTo>
                <a:lnTo>
                  <a:pt x="3765346" y="3463020"/>
                </a:lnTo>
                <a:lnTo>
                  <a:pt x="0" y="34630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3203105" y="5734870"/>
            <a:ext cx="4605633" cy="3622327"/>
          </a:xfrm>
          <a:custGeom>
            <a:avLst/>
            <a:gdLst/>
            <a:ahLst/>
            <a:cxnLst/>
            <a:rect l="l" t="t" r="r" b="b"/>
            <a:pathLst>
              <a:path w="4605633" h="3622327">
                <a:moveTo>
                  <a:pt x="0" y="0"/>
                </a:moveTo>
                <a:lnTo>
                  <a:pt x="4605632" y="0"/>
                </a:lnTo>
                <a:lnTo>
                  <a:pt x="4605632" y="3622326"/>
                </a:lnTo>
                <a:lnTo>
                  <a:pt x="0" y="36223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2513099" y="1119397"/>
            <a:ext cx="13261802" cy="1309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6"/>
              </a:lnSpc>
            </a:pPr>
            <a:r>
              <a:rPr lang="en-US" sz="7800">
                <a:solidFill>
                  <a:srgbClr val="000000"/>
                </a:solidFill>
                <a:latin typeface="Agrandir Ultra-Bold"/>
              </a:rPr>
              <a:t>Next Time...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65947" y="2857409"/>
            <a:ext cx="11507215" cy="4781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35308" lvl="1" indent="-567654">
              <a:lnSpc>
                <a:spcPts val="7361"/>
              </a:lnSpc>
              <a:buFont typeface="Arial"/>
              <a:buChar char="•"/>
            </a:pPr>
            <a:r>
              <a:rPr lang="en-US" sz="5258">
                <a:solidFill>
                  <a:srgbClr val="000000"/>
                </a:solidFill>
                <a:latin typeface="Agrandir"/>
              </a:rPr>
              <a:t>Using our reports to understand our school travel habits</a:t>
            </a:r>
          </a:p>
          <a:p>
            <a:pPr marL="1135308" lvl="1" indent="-567654">
              <a:lnSpc>
                <a:spcPts val="7361"/>
              </a:lnSpc>
              <a:buFont typeface="Arial"/>
              <a:buChar char="•"/>
            </a:pPr>
            <a:r>
              <a:rPr lang="en-US" sz="5258">
                <a:solidFill>
                  <a:srgbClr val="000000"/>
                </a:solidFill>
                <a:latin typeface="Agrandir"/>
              </a:rPr>
              <a:t>Action Planning!</a:t>
            </a:r>
          </a:p>
          <a:p>
            <a:pPr marL="1135308" lvl="1" indent="-567654">
              <a:lnSpc>
                <a:spcPts val="7361"/>
              </a:lnSpc>
              <a:buFont typeface="Arial"/>
              <a:buChar char="•"/>
            </a:pPr>
            <a:r>
              <a:rPr lang="en-US" sz="5258">
                <a:solidFill>
                  <a:srgbClr val="000000"/>
                </a:solidFill>
                <a:latin typeface="Agrandir"/>
              </a:rPr>
              <a:t>What does our school do well?</a:t>
            </a:r>
          </a:p>
          <a:p>
            <a:pPr marL="1135308" lvl="1" indent="-567654">
              <a:lnSpc>
                <a:spcPts val="7361"/>
              </a:lnSpc>
              <a:buFont typeface="Arial"/>
              <a:buChar char="•"/>
            </a:pPr>
            <a:r>
              <a:rPr lang="en-US" sz="5258">
                <a:solidFill>
                  <a:srgbClr val="000000"/>
                </a:solidFill>
                <a:latin typeface="Agrandir"/>
              </a:rPr>
              <a:t>What can we improve and how?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0198" y="-168861"/>
            <a:ext cx="20571012" cy="11571194"/>
          </a:xfrm>
          <a:custGeom>
            <a:avLst/>
            <a:gdLst/>
            <a:ahLst/>
            <a:cxnLst/>
            <a:rect l="l" t="t" r="r" b="b"/>
            <a:pathLst>
              <a:path w="20571012" h="11571194">
                <a:moveTo>
                  <a:pt x="0" y="0"/>
                </a:moveTo>
                <a:lnTo>
                  <a:pt x="20571012" y="0"/>
                </a:lnTo>
                <a:lnTo>
                  <a:pt x="20571012" y="11571194"/>
                </a:lnTo>
                <a:lnTo>
                  <a:pt x="0" y="115711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509824" y="1736685"/>
            <a:ext cx="17268353" cy="1426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4"/>
              </a:lnSpc>
            </a:pPr>
            <a:r>
              <a:rPr lang="en-US" sz="8499">
                <a:solidFill>
                  <a:srgbClr val="000000"/>
                </a:solidFill>
                <a:latin typeface="Agrandir Ultra-Bold"/>
              </a:rPr>
              <a:t>Our school’s travel habits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71413" y="6482207"/>
            <a:ext cx="15545175" cy="1981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50"/>
              </a:lnSpc>
            </a:pPr>
            <a:r>
              <a:rPr lang="en-US" sz="5250">
                <a:solidFill>
                  <a:srgbClr val="000000"/>
                </a:solidFill>
                <a:latin typeface="Agrandir Bold"/>
              </a:rPr>
              <a:t>Does our school contribute to pollution and poor air quality by how we travel every day?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63243" y="3747003"/>
            <a:ext cx="3395609" cy="1984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5"/>
              </a:lnSpc>
            </a:pPr>
            <a:r>
              <a:rPr lang="en-US" sz="3604">
                <a:solidFill>
                  <a:srgbClr val="000000"/>
                </a:solidFill>
                <a:latin typeface="Agrandir"/>
              </a:rPr>
              <a:t>How poor air quality affects our health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59062" y="588776"/>
            <a:ext cx="6683587" cy="1246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18"/>
              </a:lnSpc>
            </a:pPr>
            <a:r>
              <a:rPr lang="en-US" sz="7400">
                <a:solidFill>
                  <a:srgbClr val="000000"/>
                </a:solidFill>
                <a:latin typeface="Agrandir Ultra-Bold"/>
              </a:rPr>
              <a:t>Last Time...</a:t>
            </a:r>
          </a:p>
        </p:txBody>
      </p:sp>
      <p:sp>
        <p:nvSpPr>
          <p:cNvPr id="4" name="Freeform 4"/>
          <p:cNvSpPr/>
          <p:nvPr/>
        </p:nvSpPr>
        <p:spPr>
          <a:xfrm>
            <a:off x="5245819" y="2368388"/>
            <a:ext cx="1571979" cy="3199692"/>
          </a:xfrm>
          <a:custGeom>
            <a:avLst/>
            <a:gdLst/>
            <a:ahLst/>
            <a:cxnLst/>
            <a:rect l="l" t="t" r="r" b="b"/>
            <a:pathLst>
              <a:path w="1571979" h="3199692">
                <a:moveTo>
                  <a:pt x="0" y="0"/>
                </a:moveTo>
                <a:lnTo>
                  <a:pt x="1571979" y="0"/>
                </a:lnTo>
                <a:lnTo>
                  <a:pt x="1571979" y="3199693"/>
                </a:lnTo>
                <a:lnTo>
                  <a:pt x="0" y="31996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79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7427740" y="547881"/>
            <a:ext cx="5113111" cy="3206241"/>
          </a:xfrm>
          <a:custGeom>
            <a:avLst/>
            <a:gdLst/>
            <a:ahLst/>
            <a:cxnLst/>
            <a:rect l="l" t="t" r="r" b="b"/>
            <a:pathLst>
              <a:path w="5113111" h="3206241">
                <a:moveTo>
                  <a:pt x="0" y="0"/>
                </a:moveTo>
                <a:lnTo>
                  <a:pt x="5113111" y="0"/>
                </a:lnTo>
                <a:lnTo>
                  <a:pt x="5113111" y="3206241"/>
                </a:lnTo>
                <a:lnTo>
                  <a:pt x="0" y="32062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13567547" y="1663452"/>
            <a:ext cx="4137500" cy="1966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95"/>
              </a:lnSpc>
            </a:pPr>
            <a:r>
              <a:rPr lang="en-US" sz="3568">
                <a:solidFill>
                  <a:srgbClr val="000000"/>
                </a:solidFill>
                <a:latin typeface="Agrandir"/>
              </a:rPr>
              <a:t>Counted traffic in our local area - how bad is it?</a:t>
            </a:r>
          </a:p>
        </p:txBody>
      </p:sp>
      <p:sp>
        <p:nvSpPr>
          <p:cNvPr id="7" name="Freeform 7"/>
          <p:cNvSpPr/>
          <p:nvPr/>
        </p:nvSpPr>
        <p:spPr>
          <a:xfrm>
            <a:off x="9696818" y="4316530"/>
            <a:ext cx="5122329" cy="2878436"/>
          </a:xfrm>
          <a:custGeom>
            <a:avLst/>
            <a:gdLst/>
            <a:ahLst/>
            <a:cxnLst/>
            <a:rect l="l" t="t" r="r" b="b"/>
            <a:pathLst>
              <a:path w="5122329" h="2878436">
                <a:moveTo>
                  <a:pt x="0" y="0"/>
                </a:moveTo>
                <a:lnTo>
                  <a:pt x="5122330" y="0"/>
                </a:lnTo>
                <a:lnTo>
                  <a:pt x="5122330" y="2878437"/>
                </a:lnTo>
                <a:lnTo>
                  <a:pt x="0" y="28784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5058542" y="5948537"/>
            <a:ext cx="1596229" cy="1596229"/>
          </a:xfrm>
          <a:custGeom>
            <a:avLst/>
            <a:gdLst/>
            <a:ahLst/>
            <a:cxnLst/>
            <a:rect l="l" t="t" r="r" b="b"/>
            <a:pathLst>
              <a:path w="1596229" h="1596229">
                <a:moveTo>
                  <a:pt x="0" y="0"/>
                </a:moveTo>
                <a:lnTo>
                  <a:pt x="1596229" y="0"/>
                </a:lnTo>
                <a:lnTo>
                  <a:pt x="1596229" y="1596230"/>
                </a:lnTo>
                <a:lnTo>
                  <a:pt x="0" y="15962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6942649" y="6208361"/>
            <a:ext cx="2001694" cy="2327551"/>
          </a:xfrm>
          <a:custGeom>
            <a:avLst/>
            <a:gdLst/>
            <a:ahLst/>
            <a:cxnLst/>
            <a:rect l="l" t="t" r="r" b="b"/>
            <a:pathLst>
              <a:path w="2001694" h="2327551">
                <a:moveTo>
                  <a:pt x="0" y="0"/>
                </a:moveTo>
                <a:lnTo>
                  <a:pt x="2001694" y="0"/>
                </a:lnTo>
                <a:lnTo>
                  <a:pt x="2001694" y="2327551"/>
                </a:lnTo>
                <a:lnTo>
                  <a:pt x="0" y="23275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1028700" y="7860011"/>
            <a:ext cx="4827957" cy="1984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5"/>
              </a:lnSpc>
            </a:pPr>
            <a:r>
              <a:rPr lang="en-US" sz="3604">
                <a:solidFill>
                  <a:srgbClr val="000000"/>
                </a:solidFill>
                <a:latin typeface="Agrandir"/>
              </a:rPr>
              <a:t>We looked at the affects of pollution on air quality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703872" y="7585925"/>
            <a:ext cx="5872567" cy="2021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35"/>
              </a:lnSpc>
            </a:pPr>
            <a:r>
              <a:rPr lang="en-US" sz="3668">
                <a:solidFill>
                  <a:srgbClr val="000000"/>
                </a:solidFill>
                <a:latin typeface="Agrandir"/>
              </a:rPr>
              <a:t>Looked at the data on air quality collected by Westminster City Council</a:t>
            </a:r>
          </a:p>
        </p:txBody>
      </p:sp>
      <p:sp>
        <p:nvSpPr>
          <p:cNvPr id="12" name="Freeform 12"/>
          <p:cNvSpPr/>
          <p:nvPr/>
        </p:nvSpPr>
        <p:spPr>
          <a:xfrm rot="9334928">
            <a:off x="2488071" y="6728037"/>
            <a:ext cx="1977077" cy="558524"/>
          </a:xfrm>
          <a:custGeom>
            <a:avLst/>
            <a:gdLst/>
            <a:ahLst/>
            <a:cxnLst/>
            <a:rect l="l" t="t" r="r" b="b"/>
            <a:pathLst>
              <a:path w="1977077" h="558524">
                <a:moveTo>
                  <a:pt x="0" y="0"/>
                </a:moveTo>
                <a:lnTo>
                  <a:pt x="1977077" y="0"/>
                </a:lnTo>
                <a:lnTo>
                  <a:pt x="1977077" y="558524"/>
                </a:lnTo>
                <a:lnTo>
                  <a:pt x="0" y="5585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 rot="9503944">
            <a:off x="3048082" y="2592653"/>
            <a:ext cx="1977077" cy="558524"/>
          </a:xfrm>
          <a:custGeom>
            <a:avLst/>
            <a:gdLst/>
            <a:ahLst/>
            <a:cxnLst/>
            <a:rect l="l" t="t" r="r" b="b"/>
            <a:pathLst>
              <a:path w="1977077" h="558524">
                <a:moveTo>
                  <a:pt x="0" y="0"/>
                </a:moveTo>
                <a:lnTo>
                  <a:pt x="1977077" y="0"/>
                </a:lnTo>
                <a:lnTo>
                  <a:pt x="1977077" y="558524"/>
                </a:lnTo>
                <a:lnTo>
                  <a:pt x="0" y="5585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 rot="2626491" flipV="1">
            <a:off x="15091820" y="6261275"/>
            <a:ext cx="1977077" cy="558524"/>
          </a:xfrm>
          <a:custGeom>
            <a:avLst/>
            <a:gdLst/>
            <a:ahLst/>
            <a:cxnLst/>
            <a:rect l="l" t="t" r="r" b="b"/>
            <a:pathLst>
              <a:path w="1977077" h="558524">
                <a:moveTo>
                  <a:pt x="0" y="558525"/>
                </a:moveTo>
                <a:lnTo>
                  <a:pt x="1977077" y="558525"/>
                </a:lnTo>
                <a:lnTo>
                  <a:pt x="1977077" y="0"/>
                </a:lnTo>
                <a:lnTo>
                  <a:pt x="0" y="0"/>
                </a:lnTo>
                <a:lnTo>
                  <a:pt x="0" y="558525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 rot="-9742896" flipH="1">
            <a:off x="12579008" y="745219"/>
            <a:ext cx="1977077" cy="558524"/>
          </a:xfrm>
          <a:custGeom>
            <a:avLst/>
            <a:gdLst/>
            <a:ahLst/>
            <a:cxnLst/>
            <a:rect l="l" t="t" r="r" b="b"/>
            <a:pathLst>
              <a:path w="1977077" h="558524">
                <a:moveTo>
                  <a:pt x="1977077" y="0"/>
                </a:moveTo>
                <a:lnTo>
                  <a:pt x="0" y="0"/>
                </a:lnTo>
                <a:lnTo>
                  <a:pt x="0" y="558524"/>
                </a:lnTo>
                <a:lnTo>
                  <a:pt x="1977077" y="558524"/>
                </a:lnTo>
                <a:lnTo>
                  <a:pt x="197707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0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160700" y="41829"/>
            <a:ext cx="6901298" cy="10245171"/>
            <a:chOff x="0" y="0"/>
            <a:chExt cx="2473270" cy="36716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3270" cy="3671638"/>
            </a:xfrm>
            <a:custGeom>
              <a:avLst/>
              <a:gdLst/>
              <a:ahLst/>
              <a:cxnLst/>
              <a:rect l="l" t="t" r="r" b="b"/>
              <a:pathLst>
                <a:path w="2473270" h="3671638">
                  <a:moveTo>
                    <a:pt x="16827" y="0"/>
                  </a:moveTo>
                  <a:lnTo>
                    <a:pt x="2456443" y="0"/>
                  </a:lnTo>
                  <a:cubicBezTo>
                    <a:pt x="2460905" y="0"/>
                    <a:pt x="2465185" y="1773"/>
                    <a:pt x="2468341" y="4929"/>
                  </a:cubicBezTo>
                  <a:cubicBezTo>
                    <a:pt x="2471497" y="8084"/>
                    <a:pt x="2473270" y="12364"/>
                    <a:pt x="2473270" y="16827"/>
                  </a:cubicBezTo>
                  <a:lnTo>
                    <a:pt x="2473270" y="3654811"/>
                  </a:lnTo>
                  <a:cubicBezTo>
                    <a:pt x="2473270" y="3664104"/>
                    <a:pt x="2465736" y="3671638"/>
                    <a:pt x="2456443" y="3671638"/>
                  </a:cubicBezTo>
                  <a:lnTo>
                    <a:pt x="16827" y="3671638"/>
                  </a:lnTo>
                  <a:cubicBezTo>
                    <a:pt x="7534" y="3671638"/>
                    <a:pt x="0" y="3664104"/>
                    <a:pt x="0" y="3654811"/>
                  </a:cubicBezTo>
                  <a:lnTo>
                    <a:pt x="0" y="16827"/>
                  </a:lnTo>
                  <a:cubicBezTo>
                    <a:pt x="0" y="7534"/>
                    <a:pt x="7534" y="0"/>
                    <a:pt x="168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73270" cy="37097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613834" y="1056835"/>
            <a:ext cx="6048000" cy="1149090"/>
            <a:chOff x="0" y="0"/>
            <a:chExt cx="2167467" cy="4118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67467" cy="411808"/>
            </a:xfrm>
            <a:custGeom>
              <a:avLst/>
              <a:gdLst/>
              <a:ahLst/>
              <a:cxnLst/>
              <a:rect l="l" t="t" r="r" b="b"/>
              <a:pathLst>
                <a:path w="2167467" h="411808">
                  <a:moveTo>
                    <a:pt x="19201" y="0"/>
                  </a:moveTo>
                  <a:lnTo>
                    <a:pt x="2148266" y="0"/>
                  </a:lnTo>
                  <a:cubicBezTo>
                    <a:pt x="2158870" y="0"/>
                    <a:pt x="2167467" y="8597"/>
                    <a:pt x="2167467" y="19201"/>
                  </a:cubicBezTo>
                  <a:lnTo>
                    <a:pt x="2167467" y="392607"/>
                  </a:lnTo>
                  <a:cubicBezTo>
                    <a:pt x="2167467" y="397699"/>
                    <a:pt x="2165444" y="402583"/>
                    <a:pt x="2161843" y="406184"/>
                  </a:cubicBezTo>
                  <a:cubicBezTo>
                    <a:pt x="2158242" y="409785"/>
                    <a:pt x="2153358" y="411808"/>
                    <a:pt x="2148266" y="411808"/>
                  </a:cubicBezTo>
                  <a:lnTo>
                    <a:pt x="19201" y="411808"/>
                  </a:lnTo>
                  <a:cubicBezTo>
                    <a:pt x="14109" y="411808"/>
                    <a:pt x="9225" y="409785"/>
                    <a:pt x="5624" y="406184"/>
                  </a:cubicBezTo>
                  <a:cubicBezTo>
                    <a:pt x="2023" y="402583"/>
                    <a:pt x="0" y="397699"/>
                    <a:pt x="0" y="392607"/>
                  </a:cubicBezTo>
                  <a:lnTo>
                    <a:pt x="0" y="19201"/>
                  </a:lnTo>
                  <a:cubicBezTo>
                    <a:pt x="0" y="14109"/>
                    <a:pt x="2023" y="9225"/>
                    <a:pt x="5624" y="5624"/>
                  </a:cubicBezTo>
                  <a:cubicBezTo>
                    <a:pt x="9225" y="2023"/>
                    <a:pt x="14109" y="0"/>
                    <a:pt x="19201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67467" cy="449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687757" y="6650933"/>
            <a:ext cx="5974077" cy="3230488"/>
            <a:chOff x="0" y="0"/>
            <a:chExt cx="2140974" cy="115773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40975" cy="1157734"/>
            </a:xfrm>
            <a:custGeom>
              <a:avLst/>
              <a:gdLst/>
              <a:ahLst/>
              <a:cxnLst/>
              <a:rect l="l" t="t" r="r" b="b"/>
              <a:pathLst>
                <a:path w="2140975" h="1157734">
                  <a:moveTo>
                    <a:pt x="19439" y="0"/>
                  </a:moveTo>
                  <a:lnTo>
                    <a:pt x="2121536" y="0"/>
                  </a:lnTo>
                  <a:cubicBezTo>
                    <a:pt x="2126691" y="0"/>
                    <a:pt x="2131636" y="2048"/>
                    <a:pt x="2135281" y="5693"/>
                  </a:cubicBezTo>
                  <a:cubicBezTo>
                    <a:pt x="2138927" y="9339"/>
                    <a:pt x="2140975" y="14283"/>
                    <a:pt x="2140975" y="19439"/>
                  </a:cubicBezTo>
                  <a:lnTo>
                    <a:pt x="2140975" y="1138295"/>
                  </a:lnTo>
                  <a:cubicBezTo>
                    <a:pt x="2140975" y="1143451"/>
                    <a:pt x="2138927" y="1148395"/>
                    <a:pt x="2135281" y="1152040"/>
                  </a:cubicBezTo>
                  <a:cubicBezTo>
                    <a:pt x="2131636" y="1155686"/>
                    <a:pt x="2126691" y="1157734"/>
                    <a:pt x="2121536" y="1157734"/>
                  </a:cubicBezTo>
                  <a:lnTo>
                    <a:pt x="19439" y="1157734"/>
                  </a:lnTo>
                  <a:cubicBezTo>
                    <a:pt x="14283" y="1157734"/>
                    <a:pt x="9339" y="1155686"/>
                    <a:pt x="5693" y="1152040"/>
                  </a:cubicBezTo>
                  <a:cubicBezTo>
                    <a:pt x="2048" y="1148395"/>
                    <a:pt x="0" y="1143451"/>
                    <a:pt x="0" y="1138295"/>
                  </a:cubicBezTo>
                  <a:lnTo>
                    <a:pt x="0" y="19439"/>
                  </a:lnTo>
                  <a:cubicBezTo>
                    <a:pt x="0" y="14283"/>
                    <a:pt x="2048" y="9339"/>
                    <a:pt x="5693" y="5693"/>
                  </a:cubicBezTo>
                  <a:cubicBezTo>
                    <a:pt x="9339" y="2048"/>
                    <a:pt x="14283" y="0"/>
                    <a:pt x="19439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140974" cy="11958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6088426" y="260866"/>
            <a:ext cx="1610369" cy="597850"/>
          </a:xfrm>
          <a:custGeom>
            <a:avLst/>
            <a:gdLst/>
            <a:ahLst/>
            <a:cxnLst/>
            <a:rect l="l" t="t" r="r" b="b"/>
            <a:pathLst>
              <a:path w="1610369" h="597850">
                <a:moveTo>
                  <a:pt x="0" y="0"/>
                </a:moveTo>
                <a:lnTo>
                  <a:pt x="1610370" y="0"/>
                </a:lnTo>
                <a:lnTo>
                  <a:pt x="1610370" y="597849"/>
                </a:lnTo>
                <a:lnTo>
                  <a:pt x="0" y="5978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11613834" y="468364"/>
            <a:ext cx="2344070" cy="388446"/>
          </a:xfrm>
          <a:custGeom>
            <a:avLst/>
            <a:gdLst/>
            <a:ahLst/>
            <a:cxnLst/>
            <a:rect l="l" t="t" r="r" b="b"/>
            <a:pathLst>
              <a:path w="2344070" h="388446">
                <a:moveTo>
                  <a:pt x="0" y="0"/>
                </a:moveTo>
                <a:lnTo>
                  <a:pt x="2344071" y="0"/>
                </a:lnTo>
                <a:lnTo>
                  <a:pt x="2344071" y="388446"/>
                </a:lnTo>
                <a:lnTo>
                  <a:pt x="0" y="3884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3" name="Group 13"/>
          <p:cNvGrpSpPr/>
          <p:nvPr/>
        </p:nvGrpSpPr>
        <p:grpSpPr>
          <a:xfrm>
            <a:off x="11669276" y="2850291"/>
            <a:ext cx="5974077" cy="3230488"/>
            <a:chOff x="0" y="0"/>
            <a:chExt cx="2140974" cy="115773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40975" cy="1157734"/>
            </a:xfrm>
            <a:custGeom>
              <a:avLst/>
              <a:gdLst/>
              <a:ahLst/>
              <a:cxnLst/>
              <a:rect l="l" t="t" r="r" b="b"/>
              <a:pathLst>
                <a:path w="2140975" h="1157734">
                  <a:moveTo>
                    <a:pt x="19439" y="0"/>
                  </a:moveTo>
                  <a:lnTo>
                    <a:pt x="2121536" y="0"/>
                  </a:lnTo>
                  <a:cubicBezTo>
                    <a:pt x="2126691" y="0"/>
                    <a:pt x="2131636" y="2048"/>
                    <a:pt x="2135281" y="5693"/>
                  </a:cubicBezTo>
                  <a:cubicBezTo>
                    <a:pt x="2138927" y="9339"/>
                    <a:pt x="2140975" y="14283"/>
                    <a:pt x="2140975" y="19439"/>
                  </a:cubicBezTo>
                  <a:lnTo>
                    <a:pt x="2140975" y="1138295"/>
                  </a:lnTo>
                  <a:cubicBezTo>
                    <a:pt x="2140975" y="1143451"/>
                    <a:pt x="2138927" y="1148395"/>
                    <a:pt x="2135281" y="1152040"/>
                  </a:cubicBezTo>
                  <a:cubicBezTo>
                    <a:pt x="2131636" y="1155686"/>
                    <a:pt x="2126691" y="1157734"/>
                    <a:pt x="2121536" y="1157734"/>
                  </a:cubicBezTo>
                  <a:lnTo>
                    <a:pt x="19439" y="1157734"/>
                  </a:lnTo>
                  <a:cubicBezTo>
                    <a:pt x="14283" y="1157734"/>
                    <a:pt x="9339" y="1155686"/>
                    <a:pt x="5693" y="1152040"/>
                  </a:cubicBezTo>
                  <a:cubicBezTo>
                    <a:pt x="2048" y="1148395"/>
                    <a:pt x="0" y="1143451"/>
                    <a:pt x="0" y="1138295"/>
                  </a:cubicBezTo>
                  <a:lnTo>
                    <a:pt x="0" y="19439"/>
                  </a:lnTo>
                  <a:cubicBezTo>
                    <a:pt x="0" y="14283"/>
                    <a:pt x="2048" y="9339"/>
                    <a:pt x="5693" y="5693"/>
                  </a:cubicBezTo>
                  <a:cubicBezTo>
                    <a:pt x="9339" y="2048"/>
                    <a:pt x="14283" y="0"/>
                    <a:pt x="19439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140974" cy="11958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1884375" y="3084130"/>
            <a:ext cx="5814420" cy="3183011"/>
          </a:xfrm>
          <a:custGeom>
            <a:avLst/>
            <a:gdLst/>
            <a:ahLst/>
            <a:cxnLst/>
            <a:rect l="l" t="t" r="r" b="b"/>
            <a:pathLst>
              <a:path w="5814420" h="3183011">
                <a:moveTo>
                  <a:pt x="0" y="0"/>
                </a:moveTo>
                <a:lnTo>
                  <a:pt x="5814421" y="0"/>
                </a:lnTo>
                <a:lnTo>
                  <a:pt x="5814421" y="3183011"/>
                </a:lnTo>
                <a:lnTo>
                  <a:pt x="0" y="31830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>
            <a:off x="11802411" y="6963269"/>
            <a:ext cx="5978349" cy="2535419"/>
          </a:xfrm>
          <a:custGeom>
            <a:avLst/>
            <a:gdLst/>
            <a:ahLst/>
            <a:cxnLst/>
            <a:rect l="l" t="t" r="r" b="b"/>
            <a:pathLst>
              <a:path w="5978349" h="2535419">
                <a:moveTo>
                  <a:pt x="0" y="0"/>
                </a:moveTo>
                <a:lnTo>
                  <a:pt x="5978349" y="0"/>
                </a:lnTo>
                <a:lnTo>
                  <a:pt x="5978349" y="2535419"/>
                </a:lnTo>
                <a:lnTo>
                  <a:pt x="0" y="25354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>
            <a:off x="1028700" y="3901464"/>
            <a:ext cx="5806586" cy="3868066"/>
          </a:xfrm>
          <a:custGeom>
            <a:avLst/>
            <a:gdLst/>
            <a:ahLst/>
            <a:cxnLst/>
            <a:rect l="l" t="t" r="r" b="b"/>
            <a:pathLst>
              <a:path w="5806586" h="3868066">
                <a:moveTo>
                  <a:pt x="0" y="0"/>
                </a:moveTo>
                <a:lnTo>
                  <a:pt x="5806586" y="0"/>
                </a:lnTo>
                <a:lnTo>
                  <a:pt x="5806586" y="3868066"/>
                </a:lnTo>
                <a:lnTo>
                  <a:pt x="0" y="38680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TextBox 19"/>
          <p:cNvSpPr txBox="1"/>
          <p:nvPr/>
        </p:nvSpPr>
        <p:spPr>
          <a:xfrm>
            <a:off x="1028700" y="3024789"/>
            <a:ext cx="9728530" cy="73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29"/>
              </a:lnSpc>
            </a:pPr>
            <a:r>
              <a:rPr lang="en-US" sz="3735">
                <a:solidFill>
                  <a:srgbClr val="DD2E44"/>
                </a:solidFill>
                <a:latin typeface="Agrandir Bold"/>
              </a:rPr>
              <a:t>Traffic Survey on: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8700" y="731987"/>
            <a:ext cx="6683587" cy="1246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18"/>
              </a:lnSpc>
            </a:pPr>
            <a:r>
              <a:rPr lang="en-US" sz="7400">
                <a:solidFill>
                  <a:srgbClr val="000000"/>
                </a:solidFill>
                <a:latin typeface="Agrandir Ultra-Bold"/>
              </a:rPr>
              <a:t>Recap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8700" y="1952877"/>
            <a:ext cx="9329476" cy="734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9"/>
              </a:lnSpc>
            </a:pPr>
            <a:r>
              <a:rPr lang="en-US" sz="3699">
                <a:solidFill>
                  <a:srgbClr val="000000"/>
                </a:solidFill>
                <a:latin typeface="Agrandir"/>
              </a:rPr>
              <a:t>How much traffic is in our local area?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8700" y="8030954"/>
            <a:ext cx="9329476" cy="1543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39"/>
              </a:lnSpc>
            </a:pPr>
            <a:r>
              <a:rPr lang="en-US" sz="4099">
                <a:solidFill>
                  <a:srgbClr val="000000"/>
                </a:solidFill>
                <a:latin typeface="Agrandir"/>
              </a:rPr>
              <a:t>In one hour, we counted approx ____ vehicles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828933" y="1262763"/>
            <a:ext cx="1459663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Sniglet"/>
              </a:rPr>
              <a:t>Name: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358595" y="1262763"/>
            <a:ext cx="1459663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Sniglet"/>
              </a:rPr>
              <a:t>Date: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669276" y="2377375"/>
            <a:ext cx="5611587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Sniglet"/>
              </a:rPr>
              <a:t>I predict that: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828933" y="1702818"/>
            <a:ext cx="2492891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Sniglet"/>
              </a:rPr>
              <a:t>Traffic Survey Location: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687757" y="6227939"/>
            <a:ext cx="5611587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Sniglet"/>
              </a:rPr>
              <a:t>My Findings: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0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2037" y="1750281"/>
            <a:ext cx="9669777" cy="1136245"/>
            <a:chOff x="0" y="0"/>
            <a:chExt cx="3256767" cy="3826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56767" cy="382686"/>
            </a:xfrm>
            <a:custGeom>
              <a:avLst/>
              <a:gdLst/>
              <a:ahLst/>
              <a:cxnLst/>
              <a:rect l="l" t="t" r="r" b="b"/>
              <a:pathLst>
                <a:path w="3256767" h="382686">
                  <a:moveTo>
                    <a:pt x="0" y="0"/>
                  </a:moveTo>
                  <a:lnTo>
                    <a:pt x="3256767" y="0"/>
                  </a:lnTo>
                  <a:lnTo>
                    <a:pt x="3256767" y="382686"/>
                  </a:lnTo>
                  <a:lnTo>
                    <a:pt x="0" y="382686"/>
                  </a:lnTo>
                  <a:close/>
                </a:path>
              </a:pathLst>
            </a:custGeom>
            <a:solidFill>
              <a:srgbClr val="E3F3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256767" cy="420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47700" y="343724"/>
            <a:ext cx="6683587" cy="1246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18"/>
              </a:lnSpc>
            </a:pPr>
            <a:r>
              <a:rPr lang="en-US" sz="7400">
                <a:solidFill>
                  <a:srgbClr val="000000"/>
                </a:solidFill>
                <a:latin typeface="Agrandir Ultra-Bold"/>
              </a:rPr>
              <a:t>Recap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06555" y="1816542"/>
            <a:ext cx="9156856" cy="946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19"/>
              </a:lnSpc>
              <a:spcBef>
                <a:spcPct val="0"/>
              </a:spcBef>
            </a:pPr>
            <a:r>
              <a:rPr lang="en-US" sz="3102">
                <a:solidFill>
                  <a:srgbClr val="000000"/>
                </a:solidFill>
                <a:latin typeface="Agrandir"/>
              </a:rPr>
              <a:t>Look carefully at the scores for each stop. Put a circle around scores below 3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642037" y="3048451"/>
            <a:ext cx="9669777" cy="1431262"/>
            <a:chOff x="0" y="0"/>
            <a:chExt cx="3256767" cy="48204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256767" cy="482047"/>
            </a:xfrm>
            <a:custGeom>
              <a:avLst/>
              <a:gdLst/>
              <a:ahLst/>
              <a:cxnLst/>
              <a:rect l="l" t="t" r="r" b="b"/>
              <a:pathLst>
                <a:path w="3256767" h="482047">
                  <a:moveTo>
                    <a:pt x="0" y="0"/>
                  </a:moveTo>
                  <a:lnTo>
                    <a:pt x="3256767" y="0"/>
                  </a:lnTo>
                  <a:lnTo>
                    <a:pt x="3256767" y="482047"/>
                  </a:lnTo>
                  <a:lnTo>
                    <a:pt x="0" y="482047"/>
                  </a:lnTo>
                  <a:close/>
                </a:path>
              </a:pathLst>
            </a:custGeom>
            <a:solidFill>
              <a:srgbClr val="E3F3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256767" cy="520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898498" y="3169108"/>
            <a:ext cx="9156856" cy="1297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1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Agrandir"/>
              </a:rPr>
              <a:t>Make a list of what made it a low score for each stop. E.g Stop 1 there is nowhere close by to cross the road safely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655758" y="4641638"/>
            <a:ext cx="9669777" cy="1026549"/>
            <a:chOff x="0" y="0"/>
            <a:chExt cx="3256767" cy="34574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256767" cy="345740"/>
            </a:xfrm>
            <a:custGeom>
              <a:avLst/>
              <a:gdLst/>
              <a:ahLst/>
              <a:cxnLst/>
              <a:rect l="l" t="t" r="r" b="b"/>
              <a:pathLst>
                <a:path w="3256767" h="345740">
                  <a:moveTo>
                    <a:pt x="0" y="0"/>
                  </a:moveTo>
                  <a:lnTo>
                    <a:pt x="3256767" y="0"/>
                  </a:lnTo>
                  <a:lnTo>
                    <a:pt x="3256767" y="345740"/>
                  </a:lnTo>
                  <a:lnTo>
                    <a:pt x="0" y="345740"/>
                  </a:lnTo>
                  <a:close/>
                </a:path>
              </a:pathLst>
            </a:custGeom>
            <a:solidFill>
              <a:srgbClr val="E3F3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3256767" cy="3838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912219" y="4721614"/>
            <a:ext cx="9156856" cy="946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19"/>
              </a:lnSpc>
              <a:spcBef>
                <a:spcPct val="0"/>
              </a:spcBef>
            </a:pPr>
            <a:r>
              <a:rPr lang="en-US" sz="3102">
                <a:solidFill>
                  <a:srgbClr val="000000"/>
                </a:solidFill>
                <a:latin typeface="Agrandir"/>
              </a:rPr>
              <a:t>Why do you think stop ________ had the highest score?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655758" y="5830112"/>
            <a:ext cx="9669777" cy="709512"/>
            <a:chOff x="0" y="0"/>
            <a:chExt cx="3256767" cy="23896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256767" cy="238963"/>
            </a:xfrm>
            <a:custGeom>
              <a:avLst/>
              <a:gdLst/>
              <a:ahLst/>
              <a:cxnLst/>
              <a:rect l="l" t="t" r="r" b="b"/>
              <a:pathLst>
                <a:path w="3256767" h="238963">
                  <a:moveTo>
                    <a:pt x="0" y="0"/>
                  </a:moveTo>
                  <a:lnTo>
                    <a:pt x="3256767" y="0"/>
                  </a:lnTo>
                  <a:lnTo>
                    <a:pt x="3256767" y="238963"/>
                  </a:lnTo>
                  <a:lnTo>
                    <a:pt x="0" y="238963"/>
                  </a:lnTo>
                  <a:close/>
                </a:path>
              </a:pathLst>
            </a:custGeom>
            <a:solidFill>
              <a:srgbClr val="E3F3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3256767" cy="2770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912219" y="5924446"/>
            <a:ext cx="9156856" cy="527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16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Agrandir"/>
              </a:rPr>
              <a:t>What did we like most about it?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655758" y="6691556"/>
            <a:ext cx="9669777" cy="1391669"/>
            <a:chOff x="0" y="0"/>
            <a:chExt cx="3256767" cy="46871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256767" cy="468712"/>
            </a:xfrm>
            <a:custGeom>
              <a:avLst/>
              <a:gdLst/>
              <a:ahLst/>
              <a:cxnLst/>
              <a:rect l="l" t="t" r="r" b="b"/>
              <a:pathLst>
                <a:path w="3256767" h="468712">
                  <a:moveTo>
                    <a:pt x="0" y="0"/>
                  </a:moveTo>
                  <a:lnTo>
                    <a:pt x="3256767" y="0"/>
                  </a:lnTo>
                  <a:lnTo>
                    <a:pt x="3256767" y="468712"/>
                  </a:lnTo>
                  <a:lnTo>
                    <a:pt x="0" y="468712"/>
                  </a:lnTo>
                  <a:close/>
                </a:path>
              </a:pathLst>
            </a:custGeom>
            <a:solidFill>
              <a:srgbClr val="E3F3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256767" cy="5068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898498" y="6717551"/>
            <a:ext cx="9156856" cy="1365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19"/>
              </a:lnSpc>
              <a:spcBef>
                <a:spcPct val="0"/>
              </a:spcBef>
            </a:pPr>
            <a:r>
              <a:rPr lang="en-US" sz="3102">
                <a:solidFill>
                  <a:srgbClr val="000000"/>
                </a:solidFill>
                <a:latin typeface="Agrandir"/>
              </a:rPr>
              <a:t>Stop 3 was outside our school. What improvements could be made to help us travel more sustainably?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655758" y="8235625"/>
            <a:ext cx="9669777" cy="1411454"/>
            <a:chOff x="0" y="0"/>
            <a:chExt cx="3256767" cy="47537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256767" cy="475376"/>
            </a:xfrm>
            <a:custGeom>
              <a:avLst/>
              <a:gdLst/>
              <a:ahLst/>
              <a:cxnLst/>
              <a:rect l="l" t="t" r="r" b="b"/>
              <a:pathLst>
                <a:path w="3256767" h="475376">
                  <a:moveTo>
                    <a:pt x="0" y="0"/>
                  </a:moveTo>
                  <a:lnTo>
                    <a:pt x="3256767" y="0"/>
                  </a:lnTo>
                  <a:lnTo>
                    <a:pt x="3256767" y="475376"/>
                  </a:lnTo>
                  <a:lnTo>
                    <a:pt x="0" y="475376"/>
                  </a:lnTo>
                  <a:close/>
                </a:path>
              </a:pathLst>
            </a:custGeom>
            <a:solidFill>
              <a:srgbClr val="E3F3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3256767" cy="5134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906555" y="8204338"/>
            <a:ext cx="9156856" cy="1365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19"/>
              </a:lnSpc>
              <a:spcBef>
                <a:spcPct val="0"/>
              </a:spcBef>
            </a:pPr>
            <a:r>
              <a:rPr lang="en-US" sz="3102">
                <a:solidFill>
                  <a:srgbClr val="000000"/>
                </a:solidFill>
                <a:latin typeface="Agrandir"/>
              </a:rPr>
              <a:t>What does each stop tell us about how easy it is to get to school by foot, bike or public transport?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11358525" y="0"/>
            <a:ext cx="6929475" cy="10287000"/>
            <a:chOff x="0" y="0"/>
            <a:chExt cx="2473270" cy="3671638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473270" cy="3671638"/>
            </a:xfrm>
            <a:custGeom>
              <a:avLst/>
              <a:gdLst/>
              <a:ahLst/>
              <a:cxnLst/>
              <a:rect l="l" t="t" r="r" b="b"/>
              <a:pathLst>
                <a:path w="2473270" h="3671638">
                  <a:moveTo>
                    <a:pt x="16759" y="0"/>
                  </a:moveTo>
                  <a:lnTo>
                    <a:pt x="2456511" y="0"/>
                  </a:lnTo>
                  <a:cubicBezTo>
                    <a:pt x="2460956" y="0"/>
                    <a:pt x="2465218" y="1766"/>
                    <a:pt x="2468361" y="4909"/>
                  </a:cubicBezTo>
                  <a:cubicBezTo>
                    <a:pt x="2471504" y="8051"/>
                    <a:pt x="2473270" y="12314"/>
                    <a:pt x="2473270" y="16759"/>
                  </a:cubicBezTo>
                  <a:lnTo>
                    <a:pt x="2473270" y="3654879"/>
                  </a:lnTo>
                  <a:cubicBezTo>
                    <a:pt x="2473270" y="3664135"/>
                    <a:pt x="2465767" y="3671638"/>
                    <a:pt x="2456511" y="3671638"/>
                  </a:cubicBezTo>
                  <a:lnTo>
                    <a:pt x="16759" y="3671638"/>
                  </a:lnTo>
                  <a:cubicBezTo>
                    <a:pt x="7503" y="3671638"/>
                    <a:pt x="0" y="3664135"/>
                    <a:pt x="0" y="3654879"/>
                  </a:cubicBezTo>
                  <a:lnTo>
                    <a:pt x="0" y="16759"/>
                  </a:lnTo>
                  <a:cubicBezTo>
                    <a:pt x="0" y="7503"/>
                    <a:pt x="7503" y="0"/>
                    <a:pt x="16759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2473270" cy="37097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>
            <a:off x="16306370" y="219931"/>
            <a:ext cx="1616944" cy="600291"/>
          </a:xfrm>
          <a:custGeom>
            <a:avLst/>
            <a:gdLst/>
            <a:ahLst/>
            <a:cxnLst/>
            <a:rect l="l" t="t" r="r" b="b"/>
            <a:pathLst>
              <a:path w="1616944" h="600291">
                <a:moveTo>
                  <a:pt x="0" y="0"/>
                </a:moveTo>
                <a:lnTo>
                  <a:pt x="1616945" y="0"/>
                </a:lnTo>
                <a:lnTo>
                  <a:pt x="1616945" y="600290"/>
                </a:lnTo>
                <a:lnTo>
                  <a:pt x="0" y="6002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11813509" y="428277"/>
            <a:ext cx="2353641" cy="390032"/>
          </a:xfrm>
          <a:custGeom>
            <a:avLst/>
            <a:gdLst/>
            <a:ahLst/>
            <a:cxnLst/>
            <a:rect l="l" t="t" r="r" b="b"/>
            <a:pathLst>
              <a:path w="2353641" h="390032">
                <a:moveTo>
                  <a:pt x="0" y="0"/>
                </a:moveTo>
                <a:lnTo>
                  <a:pt x="2353641" y="0"/>
                </a:lnTo>
                <a:lnTo>
                  <a:pt x="2353641" y="390031"/>
                </a:lnTo>
                <a:lnTo>
                  <a:pt x="0" y="3900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2" name="Group 32"/>
          <p:cNvGrpSpPr/>
          <p:nvPr/>
        </p:nvGrpSpPr>
        <p:grpSpPr>
          <a:xfrm>
            <a:off x="11813509" y="1019150"/>
            <a:ext cx="6072693" cy="601207"/>
            <a:chOff x="0" y="0"/>
            <a:chExt cx="2167467" cy="214583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167467" cy="214583"/>
            </a:xfrm>
            <a:custGeom>
              <a:avLst/>
              <a:gdLst/>
              <a:ahLst/>
              <a:cxnLst/>
              <a:rect l="l" t="t" r="r" b="b"/>
              <a:pathLst>
                <a:path w="2167467" h="214583">
                  <a:moveTo>
                    <a:pt x="19123" y="0"/>
                  </a:moveTo>
                  <a:lnTo>
                    <a:pt x="2148344" y="0"/>
                  </a:lnTo>
                  <a:cubicBezTo>
                    <a:pt x="2153415" y="0"/>
                    <a:pt x="2158280" y="2015"/>
                    <a:pt x="2161866" y="5601"/>
                  </a:cubicBezTo>
                  <a:cubicBezTo>
                    <a:pt x="2165452" y="9187"/>
                    <a:pt x="2167467" y="14051"/>
                    <a:pt x="2167467" y="19123"/>
                  </a:cubicBezTo>
                  <a:lnTo>
                    <a:pt x="2167467" y="195460"/>
                  </a:lnTo>
                  <a:cubicBezTo>
                    <a:pt x="2167467" y="200532"/>
                    <a:pt x="2165452" y="205396"/>
                    <a:pt x="2161866" y="208982"/>
                  </a:cubicBezTo>
                  <a:cubicBezTo>
                    <a:pt x="2158280" y="212568"/>
                    <a:pt x="2153415" y="214583"/>
                    <a:pt x="2148344" y="214583"/>
                  </a:cubicBezTo>
                  <a:lnTo>
                    <a:pt x="19123" y="214583"/>
                  </a:lnTo>
                  <a:cubicBezTo>
                    <a:pt x="14051" y="214583"/>
                    <a:pt x="9187" y="212568"/>
                    <a:pt x="5601" y="208982"/>
                  </a:cubicBezTo>
                  <a:cubicBezTo>
                    <a:pt x="2015" y="205396"/>
                    <a:pt x="0" y="200532"/>
                    <a:pt x="0" y="195460"/>
                  </a:cubicBezTo>
                  <a:lnTo>
                    <a:pt x="0" y="19123"/>
                  </a:lnTo>
                  <a:cubicBezTo>
                    <a:pt x="0" y="14051"/>
                    <a:pt x="2015" y="9187"/>
                    <a:pt x="5601" y="5601"/>
                  </a:cubicBezTo>
                  <a:cubicBezTo>
                    <a:pt x="9187" y="2015"/>
                    <a:pt x="14051" y="0"/>
                    <a:pt x="19123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2167467" cy="2526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aphicFrame>
        <p:nvGraphicFramePr>
          <p:cNvPr id="35" name="Table 35"/>
          <p:cNvGraphicFramePr>
            <a:graphicFrameLocks noGrp="1"/>
          </p:cNvGraphicFramePr>
          <p:nvPr/>
        </p:nvGraphicFramePr>
        <p:xfrm>
          <a:off x="11813509" y="1821199"/>
          <a:ext cx="6144472" cy="8223377"/>
        </p:xfrm>
        <a:graphic>
          <a:graphicData uri="http://schemas.openxmlformats.org/drawingml/2006/table">
            <a:tbl>
              <a:tblPr/>
              <a:tblGrid>
                <a:gridCol w="40790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7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5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2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3405">
                <a:tc>
                  <a:txBody>
                    <a:bodyPr/>
                    <a:lstStyle/>
                    <a:p>
                      <a:pPr algn="l">
                        <a:lnSpc>
                          <a:spcPts val="1686"/>
                        </a:lnSpc>
                        <a:defRPr/>
                      </a:pPr>
                      <a:r>
                        <a:rPr lang="en-US" sz="1204">
                          <a:solidFill>
                            <a:srgbClr val="000000"/>
                          </a:solidFill>
                          <a:latin typeface="Sniglet Bold"/>
                        </a:rPr>
                        <a:t>0 = Very Bad</a:t>
                      </a:r>
                      <a:endParaRPr lang="en-US" sz="1100"/>
                    </a:p>
                    <a:p>
                      <a:pPr>
                        <a:lnSpc>
                          <a:spcPts val="1686"/>
                        </a:lnSpc>
                      </a:pPr>
                      <a:r>
                        <a:rPr lang="en-US" sz="1204">
                          <a:solidFill>
                            <a:srgbClr val="000000"/>
                          </a:solidFill>
                          <a:latin typeface="Sniglet Bold"/>
                        </a:rPr>
                        <a:t>5 = Very Good</a:t>
                      </a:r>
                    </a:p>
                  </a:txBody>
                  <a:tcPr marL="114767" marR="114767" marT="114767" marB="114767" anchor="ctr">
                    <a:lnL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6"/>
                        </a:lnSpc>
                        <a:defRPr/>
                      </a:pPr>
                      <a:r>
                        <a:rPr lang="en-US" sz="1104">
                          <a:solidFill>
                            <a:srgbClr val="000000"/>
                          </a:solidFill>
                          <a:latin typeface="Sniglet"/>
                        </a:rPr>
                        <a:t>Stop 1</a:t>
                      </a:r>
                      <a:endParaRPr lang="en-US" sz="1100"/>
                    </a:p>
                  </a:txBody>
                  <a:tcPr marL="114767" marR="114767" marT="114767" marB="114767" anchor="ctr">
                    <a:lnL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6"/>
                        </a:lnSpc>
                        <a:defRPr/>
                      </a:pPr>
                      <a:r>
                        <a:rPr lang="en-US" sz="1104">
                          <a:solidFill>
                            <a:srgbClr val="000000"/>
                          </a:solidFill>
                          <a:latin typeface="Sniglet Bold"/>
                        </a:rPr>
                        <a:t>Stop 2</a:t>
                      </a:r>
                      <a:endParaRPr lang="en-US" sz="1100"/>
                    </a:p>
                  </a:txBody>
                  <a:tcPr marL="114767" marR="114767" marT="114767" marB="114767" anchor="ctr">
                    <a:lnL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46"/>
                        </a:lnSpc>
                        <a:defRPr/>
                      </a:pPr>
                      <a:r>
                        <a:rPr lang="en-US" sz="1104">
                          <a:solidFill>
                            <a:srgbClr val="000000"/>
                          </a:solidFill>
                          <a:latin typeface="Sniglet Bold"/>
                        </a:rPr>
                        <a:t>Stop 3</a:t>
                      </a:r>
                      <a:endParaRPr lang="en-US" sz="1100"/>
                    </a:p>
                  </a:txBody>
                  <a:tcPr marL="114767" marR="114767" marT="114767" marB="114767" anchor="ctr">
                    <a:lnL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7411">
                <a:tc>
                  <a:txBody>
                    <a:bodyPr/>
                    <a:lstStyle/>
                    <a:p>
                      <a:pPr algn="l">
                        <a:lnSpc>
                          <a:spcPts val="1546"/>
                        </a:lnSpc>
                        <a:defRPr/>
                      </a:pPr>
                      <a:r>
                        <a:rPr lang="en-US" sz="1104">
                          <a:solidFill>
                            <a:srgbClr val="000000"/>
                          </a:solidFill>
                          <a:latin typeface="Sniglet"/>
                        </a:rPr>
                        <a:t>Riding Bike or Scooter</a:t>
                      </a:r>
                      <a:endParaRPr lang="en-US" sz="1100"/>
                    </a:p>
                    <a:p>
                      <a:pPr marL="238460" lvl="1" indent="-119230">
                        <a:lnSpc>
                          <a:spcPts val="1546"/>
                        </a:lnSpc>
                        <a:buFont typeface="Arial"/>
                        <a:buChar char="•"/>
                      </a:pPr>
                      <a:r>
                        <a:rPr lang="en-US" sz="1104">
                          <a:solidFill>
                            <a:srgbClr val="000000"/>
                          </a:solidFill>
                          <a:latin typeface="Sniglet"/>
                        </a:rPr>
                        <a:t>Bike lanes, scooter shed</a:t>
                      </a:r>
                    </a:p>
                    <a:p>
                      <a:pPr marL="238460" lvl="1" indent="-119230">
                        <a:lnSpc>
                          <a:spcPts val="1546"/>
                        </a:lnSpc>
                        <a:buFont typeface="Arial"/>
                        <a:buChar char="•"/>
                      </a:pPr>
                      <a:r>
                        <a:rPr lang="en-US" sz="1104">
                          <a:solidFill>
                            <a:srgbClr val="000000"/>
                          </a:solidFill>
                          <a:latin typeface="Sniglet"/>
                        </a:rPr>
                        <a:t>Bumpy road, nowhere to park, scooter/bike</a:t>
                      </a:r>
                    </a:p>
                  </a:txBody>
                  <a:tcPr marL="114767" marR="114767" marT="114767" marB="114767" anchor="ctr">
                    <a:lnL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6"/>
                        </a:lnSpc>
                        <a:defRPr/>
                      </a:pPr>
                      <a:endParaRPr lang="en-US" sz="1100"/>
                    </a:p>
                  </a:txBody>
                  <a:tcPr marL="114767" marR="114767" marT="114767" marB="114767" anchor="ctr">
                    <a:lnL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6"/>
                        </a:lnSpc>
                        <a:defRPr/>
                      </a:pPr>
                      <a:endParaRPr lang="en-US" sz="1100"/>
                    </a:p>
                  </a:txBody>
                  <a:tcPr marL="114767" marR="114767" marT="114767" marB="114767" anchor="ctr">
                    <a:lnL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6"/>
                        </a:lnSpc>
                        <a:defRPr/>
                      </a:pPr>
                      <a:endParaRPr lang="en-US" sz="1100"/>
                    </a:p>
                  </a:txBody>
                  <a:tcPr marL="114767" marR="114767" marT="114767" marB="114767" anchor="ctr">
                    <a:lnL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7411">
                <a:tc>
                  <a:txBody>
                    <a:bodyPr/>
                    <a:lstStyle/>
                    <a:p>
                      <a:pPr algn="l">
                        <a:lnSpc>
                          <a:spcPts val="1546"/>
                        </a:lnSpc>
                        <a:defRPr/>
                      </a:pPr>
                      <a:r>
                        <a:rPr lang="en-US" sz="1104">
                          <a:solidFill>
                            <a:srgbClr val="000000"/>
                          </a:solidFill>
                          <a:latin typeface="Sniglet"/>
                        </a:rPr>
                        <a:t>Easy to cross the road</a:t>
                      </a:r>
                      <a:endParaRPr lang="en-US" sz="1100"/>
                    </a:p>
                    <a:p>
                      <a:pPr marL="238460" lvl="1" indent="-119230">
                        <a:lnSpc>
                          <a:spcPts val="1546"/>
                        </a:lnSpc>
                        <a:buFont typeface="Arial"/>
                        <a:buChar char="•"/>
                      </a:pPr>
                      <a:r>
                        <a:rPr lang="en-US" sz="1104">
                          <a:solidFill>
                            <a:srgbClr val="000000"/>
                          </a:solidFill>
                          <a:latin typeface="Sniglet"/>
                        </a:rPr>
                        <a:t>Deisgnated road crossing</a:t>
                      </a:r>
                    </a:p>
                    <a:p>
                      <a:pPr marL="238460" lvl="1" indent="-119230">
                        <a:lnSpc>
                          <a:spcPts val="1546"/>
                        </a:lnSpc>
                        <a:buFont typeface="Arial"/>
                        <a:buChar char="•"/>
                      </a:pPr>
                      <a:r>
                        <a:rPr lang="en-US" sz="1104">
                          <a:solidFill>
                            <a:srgbClr val="000000"/>
                          </a:solidFill>
                          <a:latin typeface="Sniglet"/>
                        </a:rPr>
                        <a:t>It is hard to cross the road safely</a:t>
                      </a:r>
                    </a:p>
                  </a:txBody>
                  <a:tcPr marL="114767" marR="114767" marT="114767" marB="114767" anchor="ctr">
                    <a:lnL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6"/>
                        </a:lnSpc>
                        <a:defRPr/>
                      </a:pPr>
                      <a:endParaRPr lang="en-US" sz="1100"/>
                    </a:p>
                  </a:txBody>
                  <a:tcPr marL="114767" marR="114767" marT="114767" marB="114767" anchor="ctr">
                    <a:lnL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6"/>
                        </a:lnSpc>
                        <a:defRPr/>
                      </a:pPr>
                      <a:endParaRPr lang="en-US" sz="1100"/>
                    </a:p>
                  </a:txBody>
                  <a:tcPr marL="114767" marR="114767" marT="114767" marB="114767" anchor="ctr">
                    <a:lnL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6"/>
                        </a:lnSpc>
                        <a:defRPr/>
                      </a:pPr>
                      <a:endParaRPr lang="en-US" sz="1100"/>
                    </a:p>
                  </a:txBody>
                  <a:tcPr marL="114767" marR="114767" marT="114767" marB="114767" anchor="ctr">
                    <a:lnL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7411">
                <a:tc>
                  <a:txBody>
                    <a:bodyPr/>
                    <a:lstStyle/>
                    <a:p>
                      <a:pPr algn="l">
                        <a:lnSpc>
                          <a:spcPts val="1546"/>
                        </a:lnSpc>
                        <a:defRPr/>
                      </a:pPr>
                      <a:r>
                        <a:rPr lang="en-US" sz="1104">
                          <a:solidFill>
                            <a:srgbClr val="000000"/>
                          </a:solidFill>
                          <a:latin typeface="Sniglet"/>
                        </a:rPr>
                        <a:t>Street lighting and access</a:t>
                      </a:r>
                      <a:endParaRPr lang="en-US" sz="1100"/>
                    </a:p>
                    <a:p>
                      <a:pPr marL="238460" lvl="1" indent="-119230">
                        <a:lnSpc>
                          <a:spcPts val="1546"/>
                        </a:lnSpc>
                        <a:buFont typeface="Arial"/>
                        <a:buChar char="•"/>
                      </a:pPr>
                      <a:r>
                        <a:rPr lang="en-US" sz="1104">
                          <a:solidFill>
                            <a:srgbClr val="000000"/>
                          </a:solidFill>
                          <a:latin typeface="Sniglet"/>
                        </a:rPr>
                        <a:t>Designated road crossing</a:t>
                      </a:r>
                    </a:p>
                    <a:p>
                      <a:pPr marL="238460" lvl="1" indent="-119230">
                        <a:lnSpc>
                          <a:spcPts val="1546"/>
                        </a:lnSpc>
                        <a:buFont typeface="Arial"/>
                        <a:buChar char="•"/>
                      </a:pPr>
                      <a:r>
                        <a:rPr lang="en-US" sz="1104">
                          <a:solidFill>
                            <a:srgbClr val="000000"/>
                          </a:solidFill>
                          <a:latin typeface="Sniglet"/>
                        </a:rPr>
                        <a:t>It is hard to cross the road safely</a:t>
                      </a:r>
                    </a:p>
                  </a:txBody>
                  <a:tcPr marL="114767" marR="114767" marT="114767" marB="114767" anchor="ctr">
                    <a:lnL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6"/>
                        </a:lnSpc>
                        <a:defRPr/>
                      </a:pPr>
                      <a:endParaRPr lang="en-US" sz="1100"/>
                    </a:p>
                  </a:txBody>
                  <a:tcPr marL="114767" marR="114767" marT="114767" marB="114767" anchor="ctr">
                    <a:lnL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6"/>
                        </a:lnSpc>
                        <a:defRPr/>
                      </a:pPr>
                      <a:endParaRPr lang="en-US" sz="1100"/>
                    </a:p>
                  </a:txBody>
                  <a:tcPr marL="114767" marR="114767" marT="114767" marB="114767" anchor="ctr">
                    <a:lnL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6"/>
                        </a:lnSpc>
                        <a:defRPr/>
                      </a:pPr>
                      <a:endParaRPr lang="en-US" sz="1100"/>
                    </a:p>
                  </a:txBody>
                  <a:tcPr marL="114767" marR="114767" marT="114767" marB="114767" anchor="ctr">
                    <a:lnL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0684">
                <a:tc>
                  <a:txBody>
                    <a:bodyPr/>
                    <a:lstStyle/>
                    <a:p>
                      <a:pPr algn="l">
                        <a:lnSpc>
                          <a:spcPts val="1546"/>
                        </a:lnSpc>
                        <a:defRPr/>
                      </a:pPr>
                      <a:r>
                        <a:rPr lang="en-US" sz="1104">
                          <a:solidFill>
                            <a:srgbClr val="000000"/>
                          </a:solidFill>
                          <a:latin typeface="Sniglet"/>
                        </a:rPr>
                        <a:t>Open space</a:t>
                      </a:r>
                      <a:endParaRPr lang="en-US" sz="1100"/>
                    </a:p>
                    <a:p>
                      <a:pPr marL="238460" lvl="1" indent="-119230">
                        <a:lnSpc>
                          <a:spcPts val="1546"/>
                        </a:lnSpc>
                        <a:buFont typeface="Arial"/>
                        <a:buChar char="•"/>
                      </a:pPr>
                      <a:r>
                        <a:rPr lang="en-US" sz="1104">
                          <a:solidFill>
                            <a:srgbClr val="000000"/>
                          </a:solidFill>
                          <a:latin typeface="Sniglet"/>
                        </a:rPr>
                        <a:t>Buildings very close</a:t>
                      </a:r>
                    </a:p>
                    <a:p>
                      <a:pPr marL="238460" lvl="1" indent="-119230">
                        <a:lnSpc>
                          <a:spcPts val="1546"/>
                        </a:lnSpc>
                        <a:buFont typeface="Arial"/>
                        <a:buChar char="•"/>
                      </a:pPr>
                      <a:r>
                        <a:rPr lang="en-US" sz="1104">
                          <a:solidFill>
                            <a:srgbClr val="000000"/>
                          </a:solidFill>
                          <a:latin typeface="Sniglet"/>
                        </a:rPr>
                        <a:t>Large open spaces</a:t>
                      </a:r>
                    </a:p>
                  </a:txBody>
                  <a:tcPr marL="114767" marR="114767" marT="114767" marB="114767" anchor="ctr">
                    <a:lnL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6"/>
                        </a:lnSpc>
                        <a:defRPr/>
                      </a:pPr>
                      <a:endParaRPr lang="en-US" sz="1100"/>
                    </a:p>
                  </a:txBody>
                  <a:tcPr marL="114767" marR="114767" marT="114767" marB="114767" anchor="ctr">
                    <a:lnL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6"/>
                        </a:lnSpc>
                        <a:defRPr/>
                      </a:pPr>
                      <a:endParaRPr lang="en-US" sz="1100"/>
                    </a:p>
                  </a:txBody>
                  <a:tcPr marL="114767" marR="114767" marT="114767" marB="114767" anchor="ctr">
                    <a:lnL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6"/>
                        </a:lnSpc>
                        <a:defRPr/>
                      </a:pPr>
                      <a:endParaRPr lang="en-US" sz="1100"/>
                    </a:p>
                  </a:txBody>
                  <a:tcPr marL="114767" marR="114767" marT="114767" marB="114767" anchor="ctr">
                    <a:lnL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7411">
                <a:tc>
                  <a:txBody>
                    <a:bodyPr/>
                    <a:lstStyle/>
                    <a:p>
                      <a:pPr algn="l">
                        <a:lnSpc>
                          <a:spcPts val="1546"/>
                        </a:lnSpc>
                        <a:defRPr/>
                      </a:pPr>
                      <a:r>
                        <a:rPr lang="en-US" sz="1104">
                          <a:solidFill>
                            <a:srgbClr val="000000"/>
                          </a:solidFill>
                          <a:latin typeface="Sniglet"/>
                        </a:rPr>
                        <a:t>Access to public transport</a:t>
                      </a:r>
                      <a:endParaRPr lang="en-US" sz="1100"/>
                    </a:p>
                    <a:p>
                      <a:pPr marL="238460" lvl="1" indent="-119230">
                        <a:lnSpc>
                          <a:spcPts val="1546"/>
                        </a:lnSpc>
                        <a:buFont typeface="Arial"/>
                        <a:buChar char="•"/>
                      </a:pPr>
                      <a:r>
                        <a:rPr lang="en-US" sz="1104">
                          <a:solidFill>
                            <a:srgbClr val="000000"/>
                          </a:solidFill>
                          <a:latin typeface="Sniglet"/>
                        </a:rPr>
                        <a:t>Bus stop or tube, short walk to school</a:t>
                      </a:r>
                    </a:p>
                    <a:p>
                      <a:pPr marL="238460" lvl="1" indent="-119230">
                        <a:lnSpc>
                          <a:spcPts val="1546"/>
                        </a:lnSpc>
                        <a:buFont typeface="Arial"/>
                        <a:buChar char="•"/>
                      </a:pPr>
                      <a:r>
                        <a:rPr lang="en-US" sz="1104">
                          <a:solidFill>
                            <a:srgbClr val="000000"/>
                          </a:solidFill>
                          <a:latin typeface="Sniglet"/>
                        </a:rPr>
                        <a:t>Bus stop or tube over 10 minute walk away</a:t>
                      </a:r>
                    </a:p>
                  </a:txBody>
                  <a:tcPr marL="114767" marR="114767" marT="114767" marB="114767" anchor="ctr">
                    <a:lnL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6"/>
                        </a:lnSpc>
                        <a:defRPr/>
                      </a:pPr>
                      <a:endParaRPr lang="en-US" sz="1100"/>
                    </a:p>
                  </a:txBody>
                  <a:tcPr marL="114767" marR="114767" marT="114767" marB="114767" anchor="ctr">
                    <a:lnL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6"/>
                        </a:lnSpc>
                        <a:defRPr/>
                      </a:pPr>
                      <a:endParaRPr lang="en-US" sz="1100"/>
                    </a:p>
                  </a:txBody>
                  <a:tcPr marL="114767" marR="114767" marT="114767" marB="114767" anchor="ctr">
                    <a:lnL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6"/>
                        </a:lnSpc>
                        <a:defRPr/>
                      </a:pPr>
                      <a:endParaRPr lang="en-US" sz="1100"/>
                    </a:p>
                  </a:txBody>
                  <a:tcPr marL="114767" marR="114767" marT="114767" marB="114767" anchor="ctr">
                    <a:lnL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37411">
                <a:tc>
                  <a:txBody>
                    <a:bodyPr/>
                    <a:lstStyle/>
                    <a:p>
                      <a:pPr algn="l">
                        <a:lnSpc>
                          <a:spcPts val="1546"/>
                        </a:lnSpc>
                        <a:defRPr/>
                      </a:pPr>
                      <a:r>
                        <a:rPr lang="en-US" sz="1104">
                          <a:solidFill>
                            <a:srgbClr val="000000"/>
                          </a:solidFill>
                          <a:latin typeface="Sniglet"/>
                        </a:rPr>
                        <a:t>Plants</a:t>
                      </a:r>
                      <a:endParaRPr lang="en-US" sz="1100"/>
                    </a:p>
                    <a:p>
                      <a:pPr marL="238460" lvl="1" indent="-119230">
                        <a:lnSpc>
                          <a:spcPts val="1546"/>
                        </a:lnSpc>
                        <a:buFont typeface="Arial"/>
                        <a:buChar char="•"/>
                      </a:pPr>
                      <a:r>
                        <a:rPr lang="en-US" sz="1104">
                          <a:solidFill>
                            <a:srgbClr val="000000"/>
                          </a:solidFill>
                          <a:latin typeface="Sniglet"/>
                        </a:rPr>
                        <a:t>No Greenery </a:t>
                      </a:r>
                    </a:p>
                    <a:p>
                      <a:pPr marL="238460" lvl="1" indent="-119230">
                        <a:lnSpc>
                          <a:spcPts val="1546"/>
                        </a:lnSpc>
                        <a:buFont typeface="Arial"/>
                        <a:buChar char="•"/>
                      </a:pPr>
                      <a:r>
                        <a:rPr lang="en-US" sz="1104">
                          <a:solidFill>
                            <a:srgbClr val="000000"/>
                          </a:solidFill>
                          <a:latin typeface="Sniglet"/>
                        </a:rPr>
                        <a:t>Plenty of trees, plants and grass</a:t>
                      </a:r>
                    </a:p>
                  </a:txBody>
                  <a:tcPr marL="114767" marR="114767" marT="114767" marB="114767" anchor="ctr">
                    <a:lnL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6"/>
                        </a:lnSpc>
                        <a:defRPr/>
                      </a:pPr>
                      <a:endParaRPr lang="en-US" sz="1100"/>
                    </a:p>
                  </a:txBody>
                  <a:tcPr marL="114767" marR="114767" marT="114767" marB="114767" anchor="ctr">
                    <a:lnL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6"/>
                        </a:lnSpc>
                        <a:defRPr/>
                      </a:pPr>
                      <a:endParaRPr lang="en-US" sz="1100"/>
                    </a:p>
                  </a:txBody>
                  <a:tcPr marL="114767" marR="114767" marT="114767" marB="114767" anchor="ctr">
                    <a:lnL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6"/>
                        </a:lnSpc>
                        <a:defRPr/>
                      </a:pPr>
                      <a:endParaRPr lang="en-US" sz="1100"/>
                    </a:p>
                  </a:txBody>
                  <a:tcPr marL="114767" marR="114767" marT="114767" marB="114767" anchor="ctr">
                    <a:lnL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37411">
                <a:tc>
                  <a:txBody>
                    <a:bodyPr/>
                    <a:lstStyle/>
                    <a:p>
                      <a:pPr algn="l">
                        <a:lnSpc>
                          <a:spcPts val="1546"/>
                        </a:lnSpc>
                        <a:defRPr/>
                      </a:pPr>
                      <a:r>
                        <a:rPr lang="en-US" sz="1104">
                          <a:solidFill>
                            <a:srgbClr val="000000"/>
                          </a:solidFill>
                          <a:latin typeface="Sniglet"/>
                        </a:rPr>
                        <a:t>Air Pollution </a:t>
                      </a:r>
                      <a:endParaRPr lang="en-US" sz="1100"/>
                    </a:p>
                    <a:p>
                      <a:pPr marL="238460" lvl="1" indent="-119230">
                        <a:lnSpc>
                          <a:spcPts val="1546"/>
                        </a:lnSpc>
                        <a:buFont typeface="Arial"/>
                        <a:buChar char="•"/>
                      </a:pPr>
                      <a:r>
                        <a:rPr lang="en-US" sz="1104">
                          <a:solidFill>
                            <a:srgbClr val="000000"/>
                          </a:solidFill>
                          <a:latin typeface="Sniglet"/>
                        </a:rPr>
                        <a:t>Smelly fumes, car exhausts</a:t>
                      </a:r>
                    </a:p>
                    <a:p>
                      <a:pPr marL="238460" lvl="1" indent="-119230">
                        <a:lnSpc>
                          <a:spcPts val="1546"/>
                        </a:lnSpc>
                        <a:buFont typeface="Arial"/>
                        <a:buChar char="•"/>
                      </a:pPr>
                      <a:r>
                        <a:rPr lang="en-US" sz="1104">
                          <a:solidFill>
                            <a:srgbClr val="000000"/>
                          </a:solidFill>
                          <a:latin typeface="Sniglet"/>
                        </a:rPr>
                        <a:t>Fresh clean air, pleasant to breathe</a:t>
                      </a:r>
                    </a:p>
                  </a:txBody>
                  <a:tcPr marL="114767" marR="114767" marT="114767" marB="114767" anchor="ctr">
                    <a:lnL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6"/>
                        </a:lnSpc>
                        <a:defRPr/>
                      </a:pPr>
                      <a:endParaRPr lang="en-US" sz="1100"/>
                    </a:p>
                  </a:txBody>
                  <a:tcPr marL="114767" marR="114767" marT="114767" marB="114767" anchor="ctr">
                    <a:lnL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6"/>
                        </a:lnSpc>
                        <a:defRPr/>
                      </a:pPr>
                      <a:endParaRPr lang="en-US" sz="1100"/>
                    </a:p>
                  </a:txBody>
                  <a:tcPr marL="114767" marR="114767" marT="114767" marB="114767" anchor="ctr">
                    <a:lnL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6"/>
                        </a:lnSpc>
                        <a:defRPr/>
                      </a:pPr>
                      <a:endParaRPr lang="en-US" sz="1100"/>
                    </a:p>
                  </a:txBody>
                  <a:tcPr marL="114767" marR="114767" marT="114767" marB="114767" anchor="ctr">
                    <a:lnL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7411">
                <a:tc>
                  <a:txBody>
                    <a:bodyPr/>
                    <a:lstStyle/>
                    <a:p>
                      <a:pPr algn="l">
                        <a:lnSpc>
                          <a:spcPts val="1546"/>
                        </a:lnSpc>
                        <a:defRPr/>
                      </a:pPr>
                      <a:r>
                        <a:rPr lang="en-US" sz="1104">
                          <a:solidFill>
                            <a:srgbClr val="000000"/>
                          </a:solidFill>
                          <a:latin typeface="Sniglet"/>
                        </a:rPr>
                        <a:t>Noise Pollution </a:t>
                      </a:r>
                      <a:endParaRPr lang="en-US" sz="1100"/>
                    </a:p>
                    <a:p>
                      <a:pPr marL="238460" lvl="1" indent="-119230">
                        <a:lnSpc>
                          <a:spcPts val="1546"/>
                        </a:lnSpc>
                        <a:buFont typeface="Arial"/>
                        <a:buChar char="•"/>
                      </a:pPr>
                      <a:r>
                        <a:rPr lang="en-US" sz="1104">
                          <a:solidFill>
                            <a:srgbClr val="000000"/>
                          </a:solidFill>
                          <a:latin typeface="Sniglet"/>
                        </a:rPr>
                        <a:t>Very loud noise</a:t>
                      </a:r>
                    </a:p>
                    <a:p>
                      <a:pPr marL="238460" lvl="1" indent="-119230">
                        <a:lnSpc>
                          <a:spcPts val="1546"/>
                        </a:lnSpc>
                        <a:buFont typeface="Arial"/>
                        <a:buChar char="•"/>
                      </a:pPr>
                      <a:r>
                        <a:rPr lang="en-US" sz="1104">
                          <a:solidFill>
                            <a:srgbClr val="000000"/>
                          </a:solidFill>
                          <a:latin typeface="Sniglet"/>
                        </a:rPr>
                        <a:t>Quiet, relaxing sounds</a:t>
                      </a:r>
                    </a:p>
                  </a:txBody>
                  <a:tcPr marL="114767" marR="114767" marT="114767" marB="114767" anchor="ctr">
                    <a:lnL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6"/>
                        </a:lnSpc>
                        <a:defRPr/>
                      </a:pPr>
                      <a:endParaRPr lang="en-US" sz="1100"/>
                    </a:p>
                  </a:txBody>
                  <a:tcPr marL="114767" marR="114767" marT="114767" marB="114767" anchor="ctr">
                    <a:lnL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6"/>
                        </a:lnSpc>
                        <a:defRPr/>
                      </a:pPr>
                      <a:endParaRPr lang="en-US" sz="1100"/>
                    </a:p>
                  </a:txBody>
                  <a:tcPr marL="114767" marR="114767" marT="114767" marB="114767" anchor="ctr">
                    <a:lnL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6"/>
                        </a:lnSpc>
                        <a:defRPr/>
                      </a:pPr>
                      <a:endParaRPr lang="en-US" sz="1100"/>
                    </a:p>
                  </a:txBody>
                  <a:tcPr marL="114767" marR="114767" marT="114767" marB="114767" anchor="ctr">
                    <a:lnL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37411">
                <a:tc>
                  <a:txBody>
                    <a:bodyPr/>
                    <a:lstStyle/>
                    <a:p>
                      <a:pPr algn="l">
                        <a:lnSpc>
                          <a:spcPts val="1546"/>
                        </a:lnSpc>
                        <a:defRPr/>
                      </a:pPr>
                      <a:r>
                        <a:rPr lang="en-US" sz="1104">
                          <a:solidFill>
                            <a:srgbClr val="000000"/>
                          </a:solidFill>
                          <a:latin typeface="Sniglet"/>
                        </a:rPr>
                        <a:t>People feel safe</a:t>
                      </a:r>
                      <a:endParaRPr lang="en-US" sz="1100"/>
                    </a:p>
                    <a:p>
                      <a:pPr marL="238460" lvl="1" indent="-119230">
                        <a:lnSpc>
                          <a:spcPts val="1546"/>
                        </a:lnSpc>
                        <a:buFont typeface="Arial"/>
                        <a:buChar char="•"/>
                      </a:pPr>
                      <a:r>
                        <a:rPr lang="en-US" sz="1104">
                          <a:solidFill>
                            <a:srgbClr val="000000"/>
                          </a:solidFill>
                          <a:latin typeface="Sniglet"/>
                        </a:rPr>
                        <a:t>Low risk of crime injury</a:t>
                      </a:r>
                    </a:p>
                    <a:p>
                      <a:pPr marL="238460" lvl="1" indent="-119230">
                        <a:lnSpc>
                          <a:spcPts val="1546"/>
                        </a:lnSpc>
                        <a:buFont typeface="Arial"/>
                        <a:buChar char="•"/>
                      </a:pPr>
                      <a:r>
                        <a:rPr lang="en-US" sz="1104">
                          <a:solidFill>
                            <a:srgbClr val="000000"/>
                          </a:solidFill>
                          <a:latin typeface="Sniglet"/>
                        </a:rPr>
                        <a:t>Feels scary, anti-social, not safe</a:t>
                      </a:r>
                    </a:p>
                  </a:txBody>
                  <a:tcPr marL="114767" marR="114767" marT="114767" marB="114767" anchor="ctr">
                    <a:lnL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6"/>
                        </a:lnSpc>
                        <a:defRPr/>
                      </a:pPr>
                      <a:endParaRPr lang="en-US" sz="1100"/>
                    </a:p>
                  </a:txBody>
                  <a:tcPr marL="114767" marR="114767" marT="114767" marB="114767" anchor="ctr">
                    <a:lnL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6"/>
                        </a:lnSpc>
                        <a:defRPr/>
                      </a:pPr>
                      <a:endParaRPr lang="en-US" sz="1100"/>
                    </a:p>
                  </a:txBody>
                  <a:tcPr marL="114767" marR="114767" marT="114767" marB="114767" anchor="ctr">
                    <a:lnL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6"/>
                        </a:lnSpc>
                        <a:defRPr/>
                      </a:pPr>
                      <a:endParaRPr lang="en-US" sz="1100"/>
                    </a:p>
                  </a:txBody>
                  <a:tcPr marL="114767" marR="114767" marT="114767" marB="114767" anchor="ctr">
                    <a:lnL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20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6" name="Freeform 36"/>
          <p:cNvSpPr/>
          <p:nvPr/>
        </p:nvSpPr>
        <p:spPr>
          <a:xfrm>
            <a:off x="15098349" y="3494677"/>
            <a:ext cx="676412" cy="580484"/>
          </a:xfrm>
          <a:custGeom>
            <a:avLst/>
            <a:gdLst/>
            <a:ahLst/>
            <a:cxnLst/>
            <a:rect l="l" t="t" r="r" b="b"/>
            <a:pathLst>
              <a:path w="676412" h="580484">
                <a:moveTo>
                  <a:pt x="0" y="0"/>
                </a:moveTo>
                <a:lnTo>
                  <a:pt x="676412" y="0"/>
                </a:lnTo>
                <a:lnTo>
                  <a:pt x="676412" y="580484"/>
                </a:lnTo>
                <a:lnTo>
                  <a:pt x="0" y="5804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7" name="Freeform 37"/>
          <p:cNvSpPr/>
          <p:nvPr/>
        </p:nvSpPr>
        <p:spPr>
          <a:xfrm>
            <a:off x="15142602" y="4287663"/>
            <a:ext cx="632158" cy="632158"/>
          </a:xfrm>
          <a:custGeom>
            <a:avLst/>
            <a:gdLst/>
            <a:ahLst/>
            <a:cxnLst/>
            <a:rect l="l" t="t" r="r" b="b"/>
            <a:pathLst>
              <a:path w="632158" h="632158">
                <a:moveTo>
                  <a:pt x="0" y="0"/>
                </a:moveTo>
                <a:lnTo>
                  <a:pt x="632159" y="0"/>
                </a:lnTo>
                <a:lnTo>
                  <a:pt x="632159" y="632159"/>
                </a:lnTo>
                <a:lnTo>
                  <a:pt x="0" y="6321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8" name="Freeform 38"/>
          <p:cNvSpPr/>
          <p:nvPr/>
        </p:nvSpPr>
        <p:spPr>
          <a:xfrm>
            <a:off x="15183246" y="5130227"/>
            <a:ext cx="550871" cy="577561"/>
          </a:xfrm>
          <a:custGeom>
            <a:avLst/>
            <a:gdLst/>
            <a:ahLst/>
            <a:cxnLst/>
            <a:rect l="l" t="t" r="r" b="b"/>
            <a:pathLst>
              <a:path w="550871" h="577561">
                <a:moveTo>
                  <a:pt x="0" y="0"/>
                </a:moveTo>
                <a:lnTo>
                  <a:pt x="550871" y="0"/>
                </a:lnTo>
                <a:lnTo>
                  <a:pt x="550871" y="577562"/>
                </a:lnTo>
                <a:lnTo>
                  <a:pt x="0" y="5775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4303" b="-660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9" name="Freeform 39"/>
          <p:cNvSpPr/>
          <p:nvPr/>
        </p:nvSpPr>
        <p:spPr>
          <a:xfrm>
            <a:off x="15307906" y="5918194"/>
            <a:ext cx="426211" cy="645775"/>
          </a:xfrm>
          <a:custGeom>
            <a:avLst/>
            <a:gdLst/>
            <a:ahLst/>
            <a:cxnLst/>
            <a:rect l="l" t="t" r="r" b="b"/>
            <a:pathLst>
              <a:path w="426211" h="645775">
                <a:moveTo>
                  <a:pt x="0" y="0"/>
                </a:moveTo>
                <a:lnTo>
                  <a:pt x="426211" y="0"/>
                </a:lnTo>
                <a:lnTo>
                  <a:pt x="426211" y="645775"/>
                </a:lnTo>
                <a:lnTo>
                  <a:pt x="0" y="6457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0" name="Freeform 40"/>
          <p:cNvSpPr/>
          <p:nvPr/>
        </p:nvSpPr>
        <p:spPr>
          <a:xfrm>
            <a:off x="15183246" y="6774374"/>
            <a:ext cx="591515" cy="605038"/>
          </a:xfrm>
          <a:custGeom>
            <a:avLst/>
            <a:gdLst/>
            <a:ahLst/>
            <a:cxnLst/>
            <a:rect l="l" t="t" r="r" b="b"/>
            <a:pathLst>
              <a:path w="591515" h="605038">
                <a:moveTo>
                  <a:pt x="0" y="0"/>
                </a:moveTo>
                <a:lnTo>
                  <a:pt x="591515" y="0"/>
                </a:lnTo>
                <a:lnTo>
                  <a:pt x="591515" y="605039"/>
                </a:lnTo>
                <a:lnTo>
                  <a:pt x="0" y="60503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1" name="Freeform 41"/>
          <p:cNvSpPr/>
          <p:nvPr/>
        </p:nvSpPr>
        <p:spPr>
          <a:xfrm>
            <a:off x="15123798" y="7589818"/>
            <a:ext cx="650962" cy="650962"/>
          </a:xfrm>
          <a:custGeom>
            <a:avLst/>
            <a:gdLst/>
            <a:ahLst/>
            <a:cxnLst/>
            <a:rect l="l" t="t" r="r" b="b"/>
            <a:pathLst>
              <a:path w="650962" h="650962">
                <a:moveTo>
                  <a:pt x="0" y="0"/>
                </a:moveTo>
                <a:lnTo>
                  <a:pt x="650963" y="0"/>
                </a:lnTo>
                <a:lnTo>
                  <a:pt x="650963" y="650962"/>
                </a:lnTo>
                <a:lnTo>
                  <a:pt x="0" y="6509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2" name="Freeform 42"/>
          <p:cNvSpPr/>
          <p:nvPr/>
        </p:nvSpPr>
        <p:spPr>
          <a:xfrm>
            <a:off x="15064799" y="8513732"/>
            <a:ext cx="743511" cy="491528"/>
          </a:xfrm>
          <a:custGeom>
            <a:avLst/>
            <a:gdLst/>
            <a:ahLst/>
            <a:cxnLst/>
            <a:rect l="l" t="t" r="r" b="b"/>
            <a:pathLst>
              <a:path w="743511" h="491528">
                <a:moveTo>
                  <a:pt x="0" y="0"/>
                </a:moveTo>
                <a:lnTo>
                  <a:pt x="743511" y="0"/>
                </a:lnTo>
                <a:lnTo>
                  <a:pt x="743511" y="491527"/>
                </a:lnTo>
                <a:lnTo>
                  <a:pt x="0" y="49152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3" name="Freeform 43"/>
          <p:cNvSpPr/>
          <p:nvPr/>
        </p:nvSpPr>
        <p:spPr>
          <a:xfrm>
            <a:off x="15141410" y="9278211"/>
            <a:ext cx="675186" cy="622859"/>
          </a:xfrm>
          <a:custGeom>
            <a:avLst/>
            <a:gdLst/>
            <a:ahLst/>
            <a:cxnLst/>
            <a:rect l="l" t="t" r="r" b="b"/>
            <a:pathLst>
              <a:path w="675186" h="622859">
                <a:moveTo>
                  <a:pt x="0" y="0"/>
                </a:moveTo>
                <a:lnTo>
                  <a:pt x="675186" y="0"/>
                </a:lnTo>
                <a:lnTo>
                  <a:pt x="675186" y="622859"/>
                </a:lnTo>
                <a:lnTo>
                  <a:pt x="0" y="62285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4" name="Freeform 44"/>
          <p:cNvSpPr/>
          <p:nvPr/>
        </p:nvSpPr>
        <p:spPr>
          <a:xfrm>
            <a:off x="15183246" y="2699226"/>
            <a:ext cx="633350" cy="506680"/>
          </a:xfrm>
          <a:custGeom>
            <a:avLst/>
            <a:gdLst/>
            <a:ahLst/>
            <a:cxnLst/>
            <a:rect l="l" t="t" r="r" b="b"/>
            <a:pathLst>
              <a:path w="633350" h="506680">
                <a:moveTo>
                  <a:pt x="0" y="0"/>
                </a:moveTo>
                <a:lnTo>
                  <a:pt x="633350" y="0"/>
                </a:lnTo>
                <a:lnTo>
                  <a:pt x="633350" y="506680"/>
                </a:lnTo>
                <a:lnTo>
                  <a:pt x="0" y="50668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5" name="TextBox 45"/>
          <p:cNvSpPr txBox="1"/>
          <p:nvPr/>
        </p:nvSpPr>
        <p:spPr>
          <a:xfrm>
            <a:off x="11987309" y="1156328"/>
            <a:ext cx="1465623" cy="298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30"/>
              </a:lnSpc>
            </a:pPr>
            <a:r>
              <a:rPr lang="en-US" sz="1807">
                <a:solidFill>
                  <a:srgbClr val="000000"/>
                </a:solidFill>
                <a:latin typeface="Sniglet"/>
              </a:rPr>
              <a:t>Name: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5649220" y="1156328"/>
            <a:ext cx="1465623" cy="298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30"/>
              </a:lnSpc>
            </a:pPr>
            <a:r>
              <a:rPr lang="en-US" sz="1807">
                <a:solidFill>
                  <a:srgbClr val="000000"/>
                </a:solidFill>
                <a:latin typeface="Sniglet"/>
              </a:rPr>
              <a:t>Date: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0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90830" y="5797021"/>
            <a:ext cx="9735173" cy="4481915"/>
          </a:xfrm>
          <a:custGeom>
            <a:avLst/>
            <a:gdLst/>
            <a:ahLst/>
            <a:cxnLst/>
            <a:rect l="l" t="t" r="r" b="b"/>
            <a:pathLst>
              <a:path w="9735173" h="4481915">
                <a:moveTo>
                  <a:pt x="0" y="0"/>
                </a:moveTo>
                <a:lnTo>
                  <a:pt x="9735173" y="0"/>
                </a:lnTo>
                <a:lnTo>
                  <a:pt x="9735173" y="4481914"/>
                </a:lnTo>
                <a:lnTo>
                  <a:pt x="0" y="44819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0654637" y="-371316"/>
            <a:ext cx="9735173" cy="4481915"/>
          </a:xfrm>
          <a:custGeom>
            <a:avLst/>
            <a:gdLst/>
            <a:ahLst/>
            <a:cxnLst/>
            <a:rect l="l" t="t" r="r" b="b"/>
            <a:pathLst>
              <a:path w="9735173" h="4481915">
                <a:moveTo>
                  <a:pt x="0" y="0"/>
                </a:moveTo>
                <a:lnTo>
                  <a:pt x="9735173" y="0"/>
                </a:lnTo>
                <a:lnTo>
                  <a:pt x="9735173" y="4481915"/>
                </a:lnTo>
                <a:lnTo>
                  <a:pt x="0" y="44819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584585" y="1235593"/>
            <a:ext cx="10958641" cy="1163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90"/>
              </a:lnSpc>
            </a:pPr>
            <a:r>
              <a:rPr lang="en-US" sz="7000">
                <a:solidFill>
                  <a:srgbClr val="000000"/>
                </a:solidFill>
                <a:latin typeface="Agrandir Ultra-Bold"/>
              </a:rPr>
              <a:t>What did we find out?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84585" y="2473733"/>
            <a:ext cx="10523711" cy="5564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57566" lvl="1" indent="-478783">
              <a:lnSpc>
                <a:spcPts val="6209"/>
              </a:lnSpc>
              <a:buFont typeface="Arial"/>
              <a:buChar char="•"/>
            </a:pPr>
            <a:r>
              <a:rPr lang="en-US" sz="4435">
                <a:solidFill>
                  <a:srgbClr val="000000"/>
                </a:solidFill>
                <a:latin typeface="Agrandir"/>
              </a:rPr>
              <a:t>What do the traffic survey findings tell us about possible pollution in the local area?</a:t>
            </a:r>
          </a:p>
          <a:p>
            <a:pPr marL="957566" lvl="1" indent="-478783">
              <a:lnSpc>
                <a:spcPts val="6209"/>
              </a:lnSpc>
              <a:buFont typeface="Arial"/>
              <a:buChar char="•"/>
            </a:pPr>
            <a:r>
              <a:rPr lang="en-US" sz="4435">
                <a:solidFill>
                  <a:srgbClr val="000000"/>
                </a:solidFill>
                <a:latin typeface="Agrandir"/>
              </a:rPr>
              <a:t>What area of our school has the most pollution?</a:t>
            </a:r>
          </a:p>
          <a:p>
            <a:pPr marL="957566" lvl="1" indent="-478783">
              <a:lnSpc>
                <a:spcPts val="6209"/>
              </a:lnSpc>
              <a:buFont typeface="Arial"/>
              <a:buChar char="•"/>
            </a:pPr>
            <a:r>
              <a:rPr lang="en-US" sz="4435">
                <a:solidFill>
                  <a:srgbClr val="000000"/>
                </a:solidFill>
                <a:latin typeface="Agrandir"/>
              </a:rPr>
              <a:t>What do you think that tells us about school roads?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2282" y="0"/>
            <a:ext cx="19065261" cy="10651658"/>
          </a:xfrm>
          <a:custGeom>
            <a:avLst/>
            <a:gdLst/>
            <a:ahLst/>
            <a:cxnLst/>
            <a:rect l="l" t="t" r="r" b="b"/>
            <a:pathLst>
              <a:path w="19065261" h="10651658">
                <a:moveTo>
                  <a:pt x="0" y="0"/>
                </a:moveTo>
                <a:lnTo>
                  <a:pt x="19065261" y="0"/>
                </a:lnTo>
                <a:lnTo>
                  <a:pt x="19065261" y="10651658"/>
                </a:lnTo>
                <a:lnTo>
                  <a:pt x="0" y="1065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061927" y="895350"/>
            <a:ext cx="9989653" cy="1287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2"/>
              </a:lnSpc>
            </a:pPr>
            <a:r>
              <a:rPr lang="en-US" sz="7600">
                <a:solidFill>
                  <a:srgbClr val="000000"/>
                </a:solidFill>
                <a:latin typeface="Agrandir Ultra-Bold"/>
              </a:rPr>
              <a:t>Today’s air quality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61927" y="2481484"/>
            <a:ext cx="16197373" cy="6386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91067" lvl="1" indent="-545533">
              <a:lnSpc>
                <a:spcPts val="7075"/>
              </a:lnSpc>
              <a:buFont typeface="Arial"/>
              <a:buChar char="•"/>
            </a:pPr>
            <a:r>
              <a:rPr lang="en-US" sz="5053" u="sng">
                <a:solidFill>
                  <a:srgbClr val="000000"/>
                </a:solidFill>
                <a:latin typeface="Agrandir"/>
                <a:hlinkClick r:id="rId3" tooltip="https://www.westminster.gov.uk/air-quality-data/near-real-time-air-quality-monitors-map"/>
              </a:rPr>
              <a:t>Using our school AQ sensor to check pollution and air quality today</a:t>
            </a:r>
          </a:p>
          <a:p>
            <a:pPr>
              <a:lnSpc>
                <a:spcPts val="7075"/>
              </a:lnSpc>
            </a:pPr>
            <a:endParaRPr lang="en-US" sz="5053" u="sng">
              <a:solidFill>
                <a:srgbClr val="000000"/>
              </a:solidFill>
              <a:latin typeface="Agrandir"/>
              <a:hlinkClick r:id="rId3" tooltip="https://www.westminster.gov.uk/air-quality-data/near-real-time-air-quality-monitors-map"/>
            </a:endParaRPr>
          </a:p>
          <a:p>
            <a:pPr marL="1091067" lvl="1" indent="-545533">
              <a:lnSpc>
                <a:spcPts val="7075"/>
              </a:lnSpc>
              <a:buFont typeface="Arial"/>
              <a:buChar char="•"/>
            </a:pPr>
            <a:r>
              <a:rPr lang="en-US" sz="5053">
                <a:solidFill>
                  <a:srgbClr val="000000"/>
                </a:solidFill>
                <a:latin typeface="Agrandir"/>
              </a:rPr>
              <a:t>What can we find about today’s traffic and pollution?</a:t>
            </a:r>
          </a:p>
          <a:p>
            <a:pPr>
              <a:lnSpc>
                <a:spcPts val="7075"/>
              </a:lnSpc>
            </a:pPr>
            <a:endParaRPr lang="en-US" sz="5053">
              <a:solidFill>
                <a:srgbClr val="000000"/>
              </a:solidFill>
              <a:latin typeface="Agrandir"/>
            </a:endParaRPr>
          </a:p>
          <a:p>
            <a:pPr marL="1091067" lvl="1" indent="-545533">
              <a:lnSpc>
                <a:spcPts val="7075"/>
              </a:lnSpc>
              <a:buFont typeface="Arial"/>
              <a:buChar char="•"/>
            </a:pPr>
            <a:r>
              <a:rPr lang="en-US" sz="5053">
                <a:solidFill>
                  <a:srgbClr val="000000"/>
                </a:solidFill>
                <a:latin typeface="Agrandir"/>
              </a:rPr>
              <a:t>Is it better or worse than last time?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64482" y="2657933"/>
            <a:ext cx="1967651" cy="1967651"/>
          </a:xfrm>
          <a:custGeom>
            <a:avLst/>
            <a:gdLst/>
            <a:ahLst/>
            <a:cxnLst/>
            <a:rect l="l" t="t" r="r" b="b"/>
            <a:pathLst>
              <a:path w="1967651" h="1967651">
                <a:moveTo>
                  <a:pt x="0" y="0"/>
                </a:moveTo>
                <a:lnTo>
                  <a:pt x="1967651" y="0"/>
                </a:lnTo>
                <a:lnTo>
                  <a:pt x="1967651" y="1967651"/>
                </a:lnTo>
                <a:lnTo>
                  <a:pt x="0" y="19676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937532" y="2937817"/>
            <a:ext cx="1421551" cy="1407883"/>
          </a:xfrm>
          <a:custGeom>
            <a:avLst/>
            <a:gdLst/>
            <a:ahLst/>
            <a:cxnLst/>
            <a:rect l="l" t="t" r="r" b="b"/>
            <a:pathLst>
              <a:path w="1421551" h="1407883">
                <a:moveTo>
                  <a:pt x="0" y="0"/>
                </a:moveTo>
                <a:lnTo>
                  <a:pt x="1421551" y="0"/>
                </a:lnTo>
                <a:lnTo>
                  <a:pt x="1421551" y="1407883"/>
                </a:lnTo>
                <a:lnTo>
                  <a:pt x="0" y="1407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6114955" y="2657933"/>
            <a:ext cx="1967651" cy="1967651"/>
          </a:xfrm>
          <a:custGeom>
            <a:avLst/>
            <a:gdLst/>
            <a:ahLst/>
            <a:cxnLst/>
            <a:rect l="l" t="t" r="r" b="b"/>
            <a:pathLst>
              <a:path w="1967651" h="1967651">
                <a:moveTo>
                  <a:pt x="0" y="0"/>
                </a:moveTo>
                <a:lnTo>
                  <a:pt x="1967651" y="0"/>
                </a:lnTo>
                <a:lnTo>
                  <a:pt x="1967651" y="1967651"/>
                </a:lnTo>
                <a:lnTo>
                  <a:pt x="0" y="19676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6385536" y="2936594"/>
            <a:ext cx="1424020" cy="1410328"/>
          </a:xfrm>
          <a:custGeom>
            <a:avLst/>
            <a:gdLst/>
            <a:ahLst/>
            <a:cxnLst/>
            <a:rect l="l" t="t" r="r" b="b"/>
            <a:pathLst>
              <a:path w="1424020" h="1410328">
                <a:moveTo>
                  <a:pt x="0" y="0"/>
                </a:moveTo>
                <a:lnTo>
                  <a:pt x="1424020" y="0"/>
                </a:lnTo>
                <a:lnTo>
                  <a:pt x="1424020" y="1410328"/>
                </a:lnTo>
                <a:lnTo>
                  <a:pt x="0" y="14103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0568631" y="2657933"/>
            <a:ext cx="1967651" cy="1967651"/>
          </a:xfrm>
          <a:custGeom>
            <a:avLst/>
            <a:gdLst/>
            <a:ahLst/>
            <a:cxnLst/>
            <a:rect l="l" t="t" r="r" b="b"/>
            <a:pathLst>
              <a:path w="1967651" h="1967651">
                <a:moveTo>
                  <a:pt x="0" y="0"/>
                </a:moveTo>
                <a:lnTo>
                  <a:pt x="1967650" y="0"/>
                </a:lnTo>
                <a:lnTo>
                  <a:pt x="1967650" y="1967651"/>
                </a:lnTo>
                <a:lnTo>
                  <a:pt x="0" y="19676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0752814" y="2849805"/>
            <a:ext cx="1599284" cy="1583907"/>
          </a:xfrm>
          <a:custGeom>
            <a:avLst/>
            <a:gdLst/>
            <a:ahLst/>
            <a:cxnLst/>
            <a:rect l="l" t="t" r="r" b="b"/>
            <a:pathLst>
              <a:path w="1599284" h="1583907">
                <a:moveTo>
                  <a:pt x="0" y="0"/>
                </a:moveTo>
                <a:lnTo>
                  <a:pt x="1599284" y="0"/>
                </a:lnTo>
                <a:lnTo>
                  <a:pt x="1599284" y="1583907"/>
                </a:lnTo>
                <a:lnTo>
                  <a:pt x="0" y="158390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5022306" y="2657933"/>
            <a:ext cx="1953496" cy="1953496"/>
          </a:xfrm>
          <a:custGeom>
            <a:avLst/>
            <a:gdLst/>
            <a:ahLst/>
            <a:cxnLst/>
            <a:rect l="l" t="t" r="r" b="b"/>
            <a:pathLst>
              <a:path w="1953496" h="1953496">
                <a:moveTo>
                  <a:pt x="0" y="0"/>
                </a:moveTo>
                <a:lnTo>
                  <a:pt x="1953497" y="0"/>
                </a:lnTo>
                <a:lnTo>
                  <a:pt x="1953497" y="1953496"/>
                </a:lnTo>
                <a:lnTo>
                  <a:pt x="0" y="19534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5022306" y="2657933"/>
            <a:ext cx="1913442" cy="1895044"/>
          </a:xfrm>
          <a:custGeom>
            <a:avLst/>
            <a:gdLst/>
            <a:ahLst/>
            <a:cxnLst/>
            <a:rect l="l" t="t" r="r" b="b"/>
            <a:pathLst>
              <a:path w="1913442" h="1895044">
                <a:moveTo>
                  <a:pt x="0" y="0"/>
                </a:moveTo>
                <a:lnTo>
                  <a:pt x="1913443" y="0"/>
                </a:lnTo>
                <a:lnTo>
                  <a:pt x="1913443" y="1895044"/>
                </a:lnTo>
                <a:lnTo>
                  <a:pt x="0" y="18950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259062" y="588776"/>
            <a:ext cx="17534264" cy="1246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18"/>
              </a:lnSpc>
            </a:pPr>
            <a:r>
              <a:rPr lang="en-US" sz="7400">
                <a:solidFill>
                  <a:srgbClr val="000000"/>
                </a:solidFill>
                <a:latin typeface="Agrandir Ultra-Bold"/>
              </a:rPr>
              <a:t>Comparing the data to last time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66825" y="4968484"/>
            <a:ext cx="3241694" cy="2139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59"/>
              </a:lnSpc>
            </a:pPr>
            <a:r>
              <a:rPr lang="en-US" sz="3899">
                <a:solidFill>
                  <a:srgbClr val="000000"/>
                </a:solidFill>
                <a:latin typeface="Agrandir"/>
              </a:rPr>
              <a:t>Do the spikes look the same as last time?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563286" y="4968484"/>
            <a:ext cx="4370378" cy="4751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9"/>
              </a:lnSpc>
            </a:pPr>
            <a:r>
              <a:rPr lang="en-US" sz="3799">
                <a:solidFill>
                  <a:srgbClr val="000000"/>
                </a:solidFill>
                <a:latin typeface="Agrandir"/>
              </a:rPr>
              <a:t>Will it look different throughout the day? Look at your school between 8am - 9am, and then 1pm - 2pm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752814" y="5003269"/>
            <a:ext cx="2759730" cy="3510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59"/>
              </a:lnSpc>
            </a:pPr>
            <a:r>
              <a:rPr lang="en-US" sz="3899">
                <a:solidFill>
                  <a:srgbClr val="000000"/>
                </a:solidFill>
                <a:latin typeface="Agrandir"/>
              </a:rPr>
              <a:t>What is affecting the results for various locations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465600" y="5003269"/>
            <a:ext cx="3327726" cy="2825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59"/>
              </a:lnSpc>
            </a:pPr>
            <a:r>
              <a:rPr lang="en-US" sz="3899">
                <a:solidFill>
                  <a:srgbClr val="000000"/>
                </a:solidFill>
                <a:latin typeface="Agrandir"/>
              </a:rPr>
              <a:t>What patterns are we beginning to see?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204572">
            <a:off x="1136350" y="7449182"/>
            <a:ext cx="1103241" cy="1926293"/>
          </a:xfrm>
          <a:custGeom>
            <a:avLst/>
            <a:gdLst/>
            <a:ahLst/>
            <a:cxnLst/>
            <a:rect l="l" t="t" r="r" b="b"/>
            <a:pathLst>
              <a:path w="1103241" h="1926293">
                <a:moveTo>
                  <a:pt x="0" y="0"/>
                </a:moveTo>
                <a:lnTo>
                  <a:pt x="1103241" y="0"/>
                </a:lnTo>
                <a:lnTo>
                  <a:pt x="1103241" y="1926293"/>
                </a:lnTo>
                <a:lnTo>
                  <a:pt x="0" y="19262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925424" y="3468940"/>
            <a:ext cx="14714752" cy="3349120"/>
          </a:xfrm>
          <a:custGeom>
            <a:avLst/>
            <a:gdLst/>
            <a:ahLst/>
            <a:cxnLst/>
            <a:rect l="l" t="t" r="r" b="b"/>
            <a:pathLst>
              <a:path w="14714752" h="3349120">
                <a:moveTo>
                  <a:pt x="0" y="0"/>
                </a:moveTo>
                <a:lnTo>
                  <a:pt x="14714752" y="0"/>
                </a:lnTo>
                <a:lnTo>
                  <a:pt x="14714752" y="3349120"/>
                </a:lnTo>
                <a:lnTo>
                  <a:pt x="0" y="33491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669764" y="717725"/>
            <a:ext cx="13041406" cy="1246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18"/>
              </a:lnSpc>
            </a:pPr>
            <a:r>
              <a:rPr lang="en-US" sz="7400">
                <a:solidFill>
                  <a:srgbClr val="000000"/>
                </a:solidFill>
                <a:latin typeface="Agrandir Ultra-Bold"/>
              </a:rPr>
              <a:t>Our school’s travel habits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69764" y="1763827"/>
            <a:ext cx="17226073" cy="82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15"/>
              </a:lnSpc>
            </a:pPr>
            <a:r>
              <a:rPr lang="en-US" sz="4153">
                <a:solidFill>
                  <a:srgbClr val="000000"/>
                </a:solidFill>
                <a:latin typeface="Agrandir"/>
              </a:rPr>
              <a:t>Does our school contribute to pollution by how we travel every day?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043717" y="7468083"/>
            <a:ext cx="14447725" cy="1669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59"/>
              </a:lnSpc>
            </a:pPr>
            <a:r>
              <a:rPr lang="en-US" sz="4399">
                <a:solidFill>
                  <a:srgbClr val="000000"/>
                </a:solidFill>
                <a:latin typeface="Agrandir"/>
              </a:rPr>
              <a:t>Using our hands up survey, we will create Excel graphs to compare and analyse our school travel habits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202d31c-686c-4115-a7b9-5cc891ed602b" xsi:nil="true"/>
    <lcf76f155ced4ddcb4097134ff3c332f xmlns="598dd4b6-d127-48cc-a8c5-1919d51c1d4d">
      <Terms xmlns="http://schemas.microsoft.com/office/infopath/2007/PartnerControls"/>
    </lcf76f155ced4ddcb4097134ff3c332f>
    <SharedWithUsers xmlns="c0bfbfe3-32a9-417d-8ce4-cf79e8116a9d">
      <UserInfo>
        <DisplayName/>
        <AccountId xsi:nil="true"/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EFDE4E1B3E734695456CEEDEA085DC" ma:contentTypeVersion="17" ma:contentTypeDescription="Create a new document." ma:contentTypeScope="" ma:versionID="d61c9b94e5160e4d222532f428245f88">
  <xsd:schema xmlns:xsd="http://www.w3.org/2001/XMLSchema" xmlns:xs="http://www.w3.org/2001/XMLSchema" xmlns:p="http://schemas.microsoft.com/office/2006/metadata/properties" xmlns:ns2="598dd4b6-d127-48cc-a8c5-1919d51c1d4d" xmlns:ns3="c0bfbfe3-32a9-417d-8ce4-cf79e8116a9d" xmlns:ns4="d202d31c-686c-4115-a7b9-5cc891ed602b" targetNamespace="http://schemas.microsoft.com/office/2006/metadata/properties" ma:root="true" ma:fieldsID="c06089d123420ba01bc3ebfb7c83da3b" ns2:_="" ns3:_="" ns4:_="">
    <xsd:import namespace="598dd4b6-d127-48cc-a8c5-1919d51c1d4d"/>
    <xsd:import namespace="c0bfbfe3-32a9-417d-8ce4-cf79e8116a9d"/>
    <xsd:import namespace="d202d31c-686c-4115-a7b9-5cc891ed60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8dd4b6-d127-48cc-a8c5-1919d51c1d4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8bb61a9-1cb6-416b-8dcb-4ddbf3c41e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bfbfe3-32a9-417d-8ce4-cf79e8116a9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02d31c-686c-4115-a7b9-5cc891ed602b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acff3418-ab39-4c8e-ae52-760a242d6b29}" ma:internalName="TaxCatchAll" ma:showField="CatchAllData" ma:web="c0bfbfe3-32a9-417d-8ce4-cf79e8116a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E5FD6C0-03E1-4C63-A352-4D3E83847465}">
  <ds:schemaRefs>
    <ds:schemaRef ds:uri="http://schemas.microsoft.com/office/2006/metadata/properties"/>
    <ds:schemaRef ds:uri="http://schemas.microsoft.com/office/infopath/2007/PartnerControls"/>
    <ds:schemaRef ds:uri="d202d31c-686c-4115-a7b9-5cc891ed602b"/>
    <ds:schemaRef ds:uri="598dd4b6-d127-48cc-a8c5-1919d51c1d4d"/>
    <ds:schemaRef ds:uri="c0bfbfe3-32a9-417d-8ce4-cf79e8116a9d"/>
  </ds:schemaRefs>
</ds:datastoreItem>
</file>

<file path=customXml/itemProps2.xml><?xml version="1.0" encoding="utf-8"?>
<ds:datastoreItem xmlns:ds="http://schemas.openxmlformats.org/officeDocument/2006/customXml" ds:itemID="{F44BA621-3810-47E4-B7F3-2E9D1575D7F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122645B-B312-4602-A7C7-427D463B49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98dd4b6-d127-48cc-a8c5-1919d51c1d4d"/>
    <ds:schemaRef ds:uri="c0bfbfe3-32a9-417d-8ce4-cf79e8116a9d"/>
    <ds:schemaRef ds:uri="d202d31c-686c-4115-a7b9-5cc891ed60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881</Words>
  <Application>Microsoft Office PowerPoint</Application>
  <PresentationFormat>Custom</PresentationFormat>
  <Paragraphs>120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(Session 2) School's Healthy Commutes Project</dc:title>
  <cp:lastModifiedBy>Park, Han Young: WCC</cp:lastModifiedBy>
  <cp:revision>3</cp:revision>
  <dcterms:created xsi:type="dcterms:W3CDTF">2006-08-16T00:00:00Z</dcterms:created>
  <dcterms:modified xsi:type="dcterms:W3CDTF">2024-10-16T10:38:23Z</dcterms:modified>
  <dc:identifier>DAF23Xe25PE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0x01010081EFDE4E1B3E734695456CEEDEA085DC</vt:lpwstr>
  </property>
  <property fmtid="{D5CDD505-2E9C-101B-9397-08002B2CF9AE}" pid="3" name="Order">
    <vt:r8>3500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MediaServiceImageTags">
    <vt:lpwstr/>
  </property>
</Properties>
</file>