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2"/>
  </p:notesMasterIdLst>
  <p:sldIdLst>
    <p:sldId id="433" r:id="rId2"/>
    <p:sldId id="436" r:id="rId3"/>
    <p:sldId id="479" r:id="rId4"/>
    <p:sldId id="496" r:id="rId5"/>
    <p:sldId id="497" r:id="rId6"/>
    <p:sldId id="484" r:id="rId7"/>
    <p:sldId id="483" r:id="rId8"/>
    <p:sldId id="498" r:id="rId9"/>
    <p:sldId id="485" r:id="rId10"/>
    <p:sldId id="486" r:id="rId11"/>
    <p:sldId id="487" r:id="rId12"/>
    <p:sldId id="488" r:id="rId13"/>
    <p:sldId id="491" r:id="rId14"/>
    <p:sldId id="492" r:id="rId15"/>
    <p:sldId id="256" r:id="rId16"/>
    <p:sldId id="490" r:id="rId17"/>
    <p:sldId id="257" r:id="rId18"/>
    <p:sldId id="494" r:id="rId19"/>
    <p:sldId id="499" r:id="rId20"/>
    <p:sldId id="47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1927" userDrawn="1">
          <p15:clr>
            <a:srgbClr val="A4A3A4"/>
          </p15:clr>
        </p15:guide>
        <p15:guide id="4" pos="2064" userDrawn="1">
          <p15:clr>
            <a:srgbClr val="A4A3A4"/>
          </p15:clr>
        </p15:guide>
        <p15:guide id="5" orient="horz" pos="2459" userDrawn="1">
          <p15:clr>
            <a:srgbClr val="A4A3A4"/>
          </p15:clr>
        </p15:guide>
        <p15:guide id="8" pos="4286" userDrawn="1">
          <p15:clr>
            <a:srgbClr val="A4A3A4"/>
          </p15:clr>
        </p15:guide>
        <p15:guide id="9" pos="41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32"/>
    <a:srgbClr val="FF00FF"/>
    <a:srgbClr val="774E74"/>
    <a:srgbClr val="454545"/>
    <a:srgbClr val="45156A"/>
    <a:srgbClr val="F8F8F8"/>
    <a:srgbClr val="FCFCFC"/>
    <a:srgbClr val="F2F2F2"/>
    <a:srgbClr val="FFF6F8"/>
    <a:srgbClr val="FF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94859"/>
  </p:normalViewPr>
  <p:slideViewPr>
    <p:cSldViewPr snapToGrid="0">
      <p:cViewPr>
        <p:scale>
          <a:sx n="113" d="100"/>
          <a:sy n="113" d="100"/>
        </p:scale>
        <p:origin x="564" y="387"/>
      </p:cViewPr>
      <p:guideLst>
        <p:guide pos="1927"/>
        <p:guide pos="2064"/>
        <p:guide orient="horz" pos="2459"/>
        <p:guide pos="4286"/>
        <p:guide pos="4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6048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, Amoy: WCC" userId="3090f824-58ce-444d-9a5e-cee0fd423362" providerId="ADAL" clId="{3C371E00-E47F-48E1-9125-98BC7A66569B}"/>
    <pc:docChg chg="undo custSel modSld">
      <pc:chgData name="Ing, Amoy: WCC" userId="3090f824-58ce-444d-9a5e-cee0fd423362" providerId="ADAL" clId="{3C371E00-E47F-48E1-9125-98BC7A66569B}" dt="2023-06-22T09:50:01.334" v="6" actId="1076"/>
      <pc:docMkLst>
        <pc:docMk/>
      </pc:docMkLst>
      <pc:sldChg chg="modSp mod">
        <pc:chgData name="Ing, Amoy: WCC" userId="3090f824-58ce-444d-9a5e-cee0fd423362" providerId="ADAL" clId="{3C371E00-E47F-48E1-9125-98BC7A66569B}" dt="2023-06-22T09:50:01.334" v="6" actId="1076"/>
        <pc:sldMkLst>
          <pc:docMk/>
          <pc:sldMk cId="2600075250" sldId="499"/>
        </pc:sldMkLst>
        <pc:spChg chg="mod">
          <ac:chgData name="Ing, Amoy: WCC" userId="3090f824-58ce-444d-9a5e-cee0fd423362" providerId="ADAL" clId="{3C371E00-E47F-48E1-9125-98BC7A66569B}" dt="2023-06-22T09:50:01.334" v="6" actId="1076"/>
          <ac:spMkLst>
            <pc:docMk/>
            <pc:sldMk cId="2600075250" sldId="499"/>
            <ac:spMk id="2" creationId="{C305A696-BA3E-EBD1-7031-2CD0EAF324A7}"/>
          </ac:spMkLst>
        </pc:spChg>
        <pc:grpChg chg="mod">
          <ac:chgData name="Ing, Amoy: WCC" userId="3090f824-58ce-444d-9a5e-cee0fd423362" providerId="ADAL" clId="{3C371E00-E47F-48E1-9125-98BC7A66569B}" dt="2023-06-22T09:50:00.107" v="5" actId="14100"/>
          <ac:grpSpMkLst>
            <pc:docMk/>
            <pc:sldMk cId="2600075250" sldId="499"/>
            <ac:grpSpMk id="41" creationId="{5325BE45-05CD-44FE-A0DA-501E1988AA23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BF156-2382-9F49-905A-195541BF79DE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B4AF2-8ABA-7041-8E7E-23D5D621A6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0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1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27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755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60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44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025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04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112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2B4AF2-8ABA-7041-8E7E-23D5D621A60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7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8555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/>
          <p:nvPr userDrawn="1"/>
        </p:nvCxnSpPr>
        <p:spPr>
          <a:xfrm>
            <a:off x="431800" y="411163"/>
            <a:ext cx="828040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text, tableware, dishware, plate&#10;&#10;Description automatically generated">
            <a:extLst>
              <a:ext uri="{FF2B5EF4-FFF2-40B4-BE49-F238E27FC236}">
                <a16:creationId xmlns:a16="http://schemas.microsoft.com/office/drawing/2014/main" id="{033B1C97-17E3-89C2-70D1-959758FF2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935" y="161674"/>
            <a:ext cx="406265" cy="2181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94D4D-8C82-5CA4-8999-568384483AA5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334657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/>
          <p:nvPr userDrawn="1"/>
        </p:nvCxnSpPr>
        <p:spPr>
          <a:xfrm>
            <a:off x="431800" y="411163"/>
            <a:ext cx="8280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33B1C97-17E3-89C2-70D1-959758FF26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D76F86-37A1-31DF-485C-8C17C85A9049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6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stminster / 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C5DC4D-7F21-A9E5-F812-2A661D8392BE}"/>
              </a:ext>
            </a:extLst>
          </p:cNvPr>
          <p:cNvCxnSpPr>
            <a:cxnSpLocks/>
          </p:cNvCxnSpPr>
          <p:nvPr userDrawn="1"/>
        </p:nvCxnSpPr>
        <p:spPr>
          <a:xfrm>
            <a:off x="431800" y="418103"/>
            <a:ext cx="7095780" cy="0"/>
          </a:xfrm>
          <a:prstGeom prst="line">
            <a:avLst/>
          </a:prstGeom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EF565AE-8C54-9671-A37A-13DA0A4C05AE}"/>
              </a:ext>
            </a:extLst>
          </p:cNvPr>
          <p:cNvSpPr txBox="1"/>
          <p:nvPr userDrawn="1"/>
        </p:nvSpPr>
        <p:spPr>
          <a:xfrm>
            <a:off x="431799" y="209196"/>
            <a:ext cx="38555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F94D4D-8C82-5CA4-8999-568384483AA5}"/>
              </a:ext>
            </a:extLst>
          </p:cNvPr>
          <p:cNvSpPr txBox="1"/>
          <p:nvPr userDrawn="1"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‹#›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45537D-896A-9CD7-AD2A-AA6719D300FF}"/>
              </a:ext>
            </a:extLst>
          </p:cNvPr>
          <p:cNvSpPr/>
          <p:nvPr userDrawn="1"/>
        </p:nvSpPr>
        <p:spPr>
          <a:xfrm>
            <a:off x="7527580" y="-842734"/>
            <a:ext cx="1502228" cy="1502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EDE719B4-3597-21C8-8595-BFC8969757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577" y="-143871"/>
            <a:ext cx="1073794" cy="5622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CB46C7-660E-A465-0F44-A472A5DEA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1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94AC4C-6DCA-6A8C-46B4-E9484B260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6C014-CAD3-4D6C-BA28-E4992545F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69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C4FD-0469-4AD2-BE46-5AEB98285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009224"/>
            <a:ext cx="6858000" cy="62324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053F4-E65B-405A-A6B8-7415AEBB3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A7237-77AC-4807-A272-FA08C69FF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39D9-EBBF-4DA6-9D52-124CB3E62A24}" type="datetimeFigureOut">
              <a:rPr lang="en-GB" smtClean="0"/>
              <a:t>22/06/2023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37D99-784C-43EA-81AF-35D53B0BD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296B-A4FE-416F-B131-F54AA044F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50C76-F3F4-413E-A986-0EB2FDD878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13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666183"/>
            <a:ext cx="8280400" cy="45704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1369218"/>
            <a:ext cx="8280400" cy="3363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4800" y="4732338"/>
            <a:ext cx="2057400" cy="211203"/>
          </a:xfrm>
          <a:prstGeom prst="rect">
            <a:avLst/>
          </a:prstGeom>
        </p:spPr>
        <p:txBody>
          <a:bodyPr vert="horz" lIns="0" tIns="7200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6C014-CAD3-4D6C-BA28-E4992545F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6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4" r:id="rId3"/>
    <p:sldLayoutId id="2147483683" r:id="rId4"/>
    <p:sldLayoutId id="2147483685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" userDrawn="1">
          <p15:clr>
            <a:srgbClr val="F26B43"/>
          </p15:clr>
        </p15:guide>
        <p15:guide id="2" pos="5488" userDrawn="1">
          <p15:clr>
            <a:srgbClr val="F26B43"/>
          </p15:clr>
        </p15:guide>
        <p15:guide id="3" orient="horz" pos="259" userDrawn="1">
          <p15:clr>
            <a:srgbClr val="F26B43"/>
          </p15:clr>
        </p15:guide>
        <p15:guide id="4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gi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18" Type="http://schemas.openxmlformats.org/officeDocument/2006/relationships/image" Target="../media/image2.gif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png"/><Relationship Id="rId17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11" Type="http://schemas.openxmlformats.org/officeDocument/2006/relationships/image" Target="../media/image84.png"/><Relationship Id="rId5" Type="http://schemas.openxmlformats.org/officeDocument/2006/relationships/image" Target="../media/image78.jpeg"/><Relationship Id="rId15" Type="http://schemas.openxmlformats.org/officeDocument/2006/relationships/image" Target="../media/image88.pn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1.jpeg"/><Relationship Id="rId7" Type="http://schemas.openxmlformats.org/officeDocument/2006/relationships/image" Target="../media/image94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png"/><Relationship Id="rId5" Type="http://schemas.openxmlformats.org/officeDocument/2006/relationships/image" Target="../media/image2.gif"/><Relationship Id="rId4" Type="http://schemas.openxmlformats.org/officeDocument/2006/relationships/image" Target="../media/image92.jpeg"/><Relationship Id="rId9" Type="http://schemas.openxmlformats.org/officeDocument/2006/relationships/image" Target="../media/image96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svg"/><Relationship Id="rId7" Type="http://schemas.openxmlformats.org/officeDocument/2006/relationships/image" Target="../media/image26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.gif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3E0BAA3E-0765-0B89-261C-B4A6B0659A7F}"/>
              </a:ext>
            </a:extLst>
          </p:cNvPr>
          <p:cNvSpPr txBox="1"/>
          <p:nvPr/>
        </p:nvSpPr>
        <p:spPr>
          <a:xfrm>
            <a:off x="323863" y="2434080"/>
            <a:ext cx="4174658" cy="213003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en-GB" sz="1400" spc="100" dirty="0">
                <a:solidFill>
                  <a:schemeClr val="bg1"/>
                </a:solidFill>
              </a:rPr>
              <a:t>6 JUNE 2023</a:t>
            </a:r>
            <a:endParaRPr lang="en-US" sz="1400" b="1" kern="600" spc="100" dirty="0">
              <a:solidFill>
                <a:schemeClr val="bg1"/>
              </a:solidFill>
            </a:endParaRP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8810E52-D5F4-3C62-D9D3-3E7EC01309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227937"/>
            <a:ext cx="938961" cy="5044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FF67280-2753-C08C-A584-704EAD5FF272}"/>
              </a:ext>
            </a:extLst>
          </p:cNvPr>
          <p:cNvGrpSpPr/>
          <p:nvPr/>
        </p:nvGrpSpPr>
        <p:grpSpPr>
          <a:xfrm>
            <a:off x="323863" y="276744"/>
            <a:ext cx="5358479" cy="1825128"/>
            <a:chOff x="154700" y="692044"/>
            <a:chExt cx="5084103" cy="1490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E3BB430-7182-590E-80E0-DCBECE17BA89}"/>
                </a:ext>
              </a:extLst>
            </p:cNvPr>
            <p:cNvSpPr txBox="1"/>
            <p:nvPr/>
          </p:nvSpPr>
          <p:spPr>
            <a:xfrm>
              <a:off x="271219" y="692044"/>
              <a:ext cx="4967584" cy="591568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4400" b="1" kern="600" spc="200" dirty="0">
                  <a:solidFill>
                    <a:schemeClr val="bg1"/>
                  </a:solidFill>
                </a:rPr>
                <a:t>SCOTTISH TOWERS</a:t>
              </a:r>
              <a:endParaRPr lang="en-US" sz="4200" b="1" i="1" kern="600" spc="2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CD148-B24F-1498-EE08-0DE2F1FC8049}"/>
                </a:ext>
              </a:extLst>
            </p:cNvPr>
            <p:cNvSpPr txBox="1"/>
            <p:nvPr/>
          </p:nvSpPr>
          <p:spPr>
            <a:xfrm>
              <a:off x="154700" y="1823362"/>
              <a:ext cx="4929179" cy="359568"/>
            </a:xfrm>
            <a:prstGeom prst="rect">
              <a:avLst/>
            </a:prstGeom>
            <a:noFill/>
          </p:spPr>
          <p:txBody>
            <a:bodyPr wrap="square" lIns="0" tIns="0" rIns="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GB" sz="3200" b="1" kern="600" spc="100" dirty="0">
                  <a:solidFill>
                    <a:schemeClr val="accent5"/>
                  </a:solidFill>
                </a:rPr>
                <a:t>INTRODUCTORY MEETING</a:t>
              </a:r>
              <a:endParaRPr lang="en-US" sz="3200" b="1" kern="600" spc="100" dirty="0">
                <a:solidFill>
                  <a:schemeClr val="accent5"/>
                </a:solidFill>
              </a:endParaRPr>
            </a:p>
          </p:txBody>
        </p:sp>
      </p:grpSp>
      <p:pic>
        <p:nvPicPr>
          <p:cNvPr id="2" name="Picture 1" descr="A picture containing outdoor, urban design, aerial photography, urban area&#10;&#10;Description automatically generated">
            <a:extLst>
              <a:ext uri="{FF2B5EF4-FFF2-40B4-BE49-F238E27FC236}">
                <a16:creationId xmlns:a16="http://schemas.microsoft.com/office/drawing/2014/main" id="{EE08304C-31D8-6FC6-7DEA-D0237B85E3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14256" y="1852203"/>
            <a:ext cx="3139829" cy="313982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D910B8-8021-F09A-D311-ED9988EDF6C6}"/>
              </a:ext>
            </a:extLst>
          </p:cNvPr>
          <p:cNvSpPr txBox="1"/>
          <p:nvPr/>
        </p:nvSpPr>
        <p:spPr>
          <a:xfrm>
            <a:off x="323862" y="851151"/>
            <a:ext cx="2419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i="1" kern="600" spc="200" dirty="0">
                <a:solidFill>
                  <a:schemeClr val="bg1"/>
                </a:solidFill>
              </a:rPr>
              <a:t>(AB108)</a:t>
            </a:r>
            <a:endParaRPr lang="en-US" sz="40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270D2EA-8539-6358-0FB0-9BE2CB1B5A15}"/>
              </a:ext>
            </a:extLst>
          </p:cNvPr>
          <p:cNvSpPr/>
          <p:nvPr/>
        </p:nvSpPr>
        <p:spPr>
          <a:xfrm>
            <a:off x="5085358" y="2614133"/>
            <a:ext cx="328898" cy="3288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6E52E62-7EDE-029B-7539-65E6B87C854E}"/>
              </a:ext>
            </a:extLst>
          </p:cNvPr>
          <p:cNvGrpSpPr/>
          <p:nvPr/>
        </p:nvGrpSpPr>
        <p:grpSpPr>
          <a:xfrm>
            <a:off x="3514377" y="3166655"/>
            <a:ext cx="1570981" cy="1560122"/>
            <a:chOff x="2930078" y="3089713"/>
            <a:chExt cx="1570981" cy="1560122"/>
          </a:xfrm>
        </p:grpSpPr>
        <p:pic>
          <p:nvPicPr>
            <p:cNvPr id="3" name="Picture 2" descr="A picture containing text, rectangle, outdoor&#10;&#10;Description automatically generated">
              <a:extLst>
                <a:ext uri="{FF2B5EF4-FFF2-40B4-BE49-F238E27FC236}">
                  <a16:creationId xmlns:a16="http://schemas.microsoft.com/office/drawing/2014/main" id="{BE2F74D1-ABE8-18F7-22A5-40FB7ABC35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940902" y="3089677"/>
              <a:ext cx="1560122" cy="1560193"/>
            </a:xfrm>
            <a:prstGeom prst="ellipse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249C5D-2984-236A-2E8C-5E53FCF3A652}"/>
                </a:ext>
              </a:extLst>
            </p:cNvPr>
            <p:cNvSpPr/>
            <p:nvPr/>
          </p:nvSpPr>
          <p:spPr>
            <a:xfrm>
              <a:off x="2930078" y="4231073"/>
              <a:ext cx="209941" cy="20994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187ED8E-53CA-7EFD-6D60-60F731AE8507}"/>
                </a:ext>
              </a:extLst>
            </p:cNvPr>
            <p:cNvSpPr/>
            <p:nvPr/>
          </p:nvSpPr>
          <p:spPr>
            <a:xfrm>
              <a:off x="3045836" y="4494227"/>
              <a:ext cx="117372" cy="1173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01242C2-D19D-71A7-73C9-B0BFCE0905B7}"/>
              </a:ext>
            </a:extLst>
          </p:cNvPr>
          <p:cNvGrpSpPr/>
          <p:nvPr/>
        </p:nvGrpSpPr>
        <p:grpSpPr>
          <a:xfrm>
            <a:off x="7646331" y="743103"/>
            <a:ext cx="803924" cy="803924"/>
            <a:chOff x="7586260" y="762737"/>
            <a:chExt cx="741390" cy="74139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4A8D085-494F-BD1F-5166-932FE07DCC70}"/>
                </a:ext>
              </a:extLst>
            </p:cNvPr>
            <p:cNvSpPr/>
            <p:nvPr/>
          </p:nvSpPr>
          <p:spPr>
            <a:xfrm>
              <a:off x="7586260" y="762737"/>
              <a:ext cx="741390" cy="7413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BAFF6AE0-81A8-FBBD-BF45-AB5A070E44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7706286" y="885179"/>
              <a:ext cx="508109" cy="509733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1A9C6C5-1ABA-C427-DFB2-2860A75F9163}"/>
              </a:ext>
            </a:extLst>
          </p:cNvPr>
          <p:cNvGrpSpPr/>
          <p:nvPr/>
        </p:nvGrpSpPr>
        <p:grpSpPr>
          <a:xfrm>
            <a:off x="1625643" y="2809173"/>
            <a:ext cx="1117730" cy="1117667"/>
            <a:chOff x="1648613" y="2526816"/>
            <a:chExt cx="1117730" cy="1117667"/>
          </a:xfrm>
        </p:grpSpPr>
        <p:pic>
          <p:nvPicPr>
            <p:cNvPr id="31" name="Picture 30" descr="A picture containing indoor, composite material, subway, wall&#10;&#10;Description automatically generated">
              <a:extLst>
                <a:ext uri="{FF2B5EF4-FFF2-40B4-BE49-F238E27FC236}">
                  <a16:creationId xmlns:a16="http://schemas.microsoft.com/office/drawing/2014/main" id="{0E4BCECA-5B41-07D1-2F0B-B672CB373A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648644" y="2526785"/>
              <a:ext cx="1117667" cy="1117730"/>
            </a:xfrm>
            <a:prstGeom prst="ellipse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D886A63-31DD-05BF-EAD6-AABB956D7C96}"/>
                </a:ext>
              </a:extLst>
            </p:cNvPr>
            <p:cNvSpPr/>
            <p:nvPr/>
          </p:nvSpPr>
          <p:spPr>
            <a:xfrm>
              <a:off x="2527355" y="2593605"/>
              <a:ext cx="213003" cy="21300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C745A2E-2917-DEB7-52E4-EBBBA3BC25D4}"/>
                </a:ext>
              </a:extLst>
            </p:cNvPr>
            <p:cNvSpPr/>
            <p:nvPr/>
          </p:nvSpPr>
          <p:spPr>
            <a:xfrm>
              <a:off x="1649121" y="3524405"/>
              <a:ext cx="97246" cy="9724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54">
            <a:extLst>
              <a:ext uri="{FF2B5EF4-FFF2-40B4-BE49-F238E27FC236}">
                <a16:creationId xmlns:a16="http://schemas.microsoft.com/office/drawing/2014/main" id="{52F2D46B-EB87-B085-B9BC-F3CDD482279B}"/>
              </a:ext>
            </a:extLst>
          </p:cNvPr>
          <p:cNvSpPr/>
          <p:nvPr/>
        </p:nvSpPr>
        <p:spPr>
          <a:xfrm>
            <a:off x="8450255" y="1485852"/>
            <a:ext cx="122349" cy="122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C687B04-8EEC-F955-FE26-D9C51E12520E}"/>
              </a:ext>
            </a:extLst>
          </p:cNvPr>
          <p:cNvGrpSpPr/>
          <p:nvPr/>
        </p:nvGrpSpPr>
        <p:grpSpPr>
          <a:xfrm>
            <a:off x="3146836" y="2325745"/>
            <a:ext cx="651647" cy="651647"/>
            <a:chOff x="7586260" y="762737"/>
            <a:chExt cx="741390" cy="74139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D1092A6D-05B4-0329-5810-E785C286F384}"/>
                </a:ext>
              </a:extLst>
            </p:cNvPr>
            <p:cNvSpPr/>
            <p:nvPr/>
          </p:nvSpPr>
          <p:spPr>
            <a:xfrm>
              <a:off x="7586260" y="762737"/>
              <a:ext cx="741390" cy="7413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73A902A6-6CE0-B693-79B7-B0AE13540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7706286" y="885991"/>
              <a:ext cx="508110" cy="508110"/>
            </a:xfrm>
            <a:prstGeom prst="rect">
              <a:avLst/>
            </a:prstGeom>
          </p:spPr>
        </p:pic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CAE4C079-B358-9B59-CD83-F18E9CB8AD17}"/>
              </a:ext>
            </a:extLst>
          </p:cNvPr>
          <p:cNvSpPr/>
          <p:nvPr/>
        </p:nvSpPr>
        <p:spPr>
          <a:xfrm>
            <a:off x="5365252" y="2354468"/>
            <a:ext cx="220253" cy="220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54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359F3-6138-D5BD-D7C9-9C8B3629C415}"/>
              </a:ext>
            </a:extLst>
          </p:cNvPr>
          <p:cNvSpPr txBox="1"/>
          <p:nvPr/>
        </p:nvSpPr>
        <p:spPr>
          <a:xfrm>
            <a:off x="431799" y="612000"/>
            <a:ext cx="7083023" cy="8962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EXPERIENCED &amp; INNOVATIVE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MANAGEMENT AND TEAM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5DEC65-74F2-CDC5-2257-241B72801D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0"/>
          <a:stretch/>
        </p:blipFill>
        <p:spPr>
          <a:xfrm>
            <a:off x="374778" y="1617251"/>
            <a:ext cx="2729411" cy="2805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C7B5E1-D655-D1B2-86C5-C282E4182020}"/>
              </a:ext>
            </a:extLst>
          </p:cNvPr>
          <p:cNvSpPr txBox="1"/>
          <p:nvPr/>
        </p:nvSpPr>
        <p:spPr>
          <a:xfrm>
            <a:off x="809824" y="4021071"/>
            <a:ext cx="1859317" cy="803279"/>
          </a:xfrm>
          <a:prstGeom prst="rect">
            <a:avLst/>
          </a:prstGeom>
          <a:solidFill>
            <a:schemeClr val="accent4"/>
          </a:solidFill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en-GB" sz="225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Alan Noble</a:t>
            </a:r>
          </a:p>
          <a:p>
            <a:pPr algn="ctr"/>
            <a:r>
              <a:rPr lang="en-GB" sz="2025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M&amp;E Director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1A57D-5F93-F273-A8C1-E90D4F2684AF}"/>
              </a:ext>
            </a:extLst>
          </p:cNvPr>
          <p:cNvSpPr txBox="1"/>
          <p:nvPr/>
        </p:nvSpPr>
        <p:spPr>
          <a:xfrm>
            <a:off x="3276600" y="1890469"/>
            <a:ext cx="5222909" cy="24672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Team lead for Axis’ M&amp;E Division with over 35 years experience, including: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H&amp;V News - Industry Awards Judge for Innovation and Technologies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Carbon Energy Saving Technology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Design and Build Domestic, Commercial and District Heating Systems, Hybrid Communal Systems, Retrofit designs. 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Gas Compliance Programmes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Electric Compliance Programme 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Water Hygiene Works</a:t>
            </a:r>
          </a:p>
          <a:p>
            <a:pPr marL="171450" indent="-171450">
              <a:lnSpc>
                <a:spcPts val="1800"/>
              </a:lnSpc>
              <a:buClr>
                <a:srgbClr val="F89827"/>
              </a:buClr>
              <a:buFont typeface="Arial" panose="020B0604020202020204" pitchFamily="34" charset="0"/>
              <a:buChar char="•"/>
            </a:pPr>
            <a:r>
              <a:rPr lang="en-GB" sz="1400" dirty="0"/>
              <a:t>Responsive Contracts Management in all M&amp;E </a:t>
            </a:r>
            <a:r>
              <a:rPr lang="en-GB" sz="1400" dirty="0" err="1"/>
              <a:t>Discplines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40806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FCF22D74-99BF-7072-0A86-3A378B1946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" y="-10829"/>
            <a:ext cx="9143984" cy="4414892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B9ACFA-DF4C-45EC-72C2-5E4AEAD0FCA9}"/>
              </a:ext>
            </a:extLst>
          </p:cNvPr>
          <p:cNvSpPr txBox="1"/>
          <p:nvPr/>
        </p:nvSpPr>
        <p:spPr>
          <a:xfrm>
            <a:off x="431799" y="209196"/>
            <a:ext cx="3855585" cy="1231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800" kern="600" spc="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SCOTTISH TOWERS (AB108) INTRODUCTORY MEETING </a:t>
            </a:r>
            <a:endParaRPr lang="en-US" sz="800" kern="600" spc="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4C112D-46AB-E348-725A-3BED7AD426F4}"/>
              </a:ext>
            </a:extLst>
          </p:cNvPr>
          <p:cNvSpPr txBox="1"/>
          <p:nvPr/>
        </p:nvSpPr>
        <p:spPr>
          <a:xfrm>
            <a:off x="657541" y="4039313"/>
            <a:ext cx="6283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kern="600" spc="200" dirty="0">
                <a:solidFill>
                  <a:schemeClr val="accent4"/>
                </a:solidFill>
              </a:rPr>
              <a:t>SOLAR WALL</a:t>
            </a:r>
            <a:endParaRPr lang="id-ID" sz="3200" b="1" kern="600" spc="2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C417C-7FF7-EE79-845F-8EF29D7DB952}"/>
              </a:ext>
            </a:extLst>
          </p:cNvPr>
          <p:cNvSpPr txBox="1"/>
          <p:nvPr/>
        </p:nvSpPr>
        <p:spPr>
          <a:xfrm>
            <a:off x="657540" y="4449676"/>
            <a:ext cx="78515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kern="600" spc="200" dirty="0">
                <a:solidFill>
                  <a:schemeClr val="accent5"/>
                </a:solidFill>
              </a:rPr>
              <a:t>REDUCING ENERGY TO COMMUNAL AREAS</a:t>
            </a:r>
            <a:endParaRPr lang="id-ID" sz="2000" kern="600" spc="200" dirty="0">
              <a:solidFill>
                <a:schemeClr val="accent5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202EA07-420D-45D2-2F84-26FF812BDA16}"/>
              </a:ext>
            </a:extLst>
          </p:cNvPr>
          <p:cNvSpPr/>
          <p:nvPr/>
        </p:nvSpPr>
        <p:spPr>
          <a:xfrm>
            <a:off x="7527580" y="-849265"/>
            <a:ext cx="1502228" cy="15022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4111061B-7E37-EC2C-DC79-61E8C8BCC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577" y="-143871"/>
            <a:ext cx="1073794" cy="562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14800-E006-5775-349D-BA64DC1DA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BAB0459-9F2A-8385-785F-AE52F8E802DF}"/>
              </a:ext>
            </a:extLst>
          </p:cNvPr>
          <p:cNvCxnSpPr>
            <a:cxnSpLocks/>
          </p:cNvCxnSpPr>
          <p:nvPr/>
        </p:nvCxnSpPr>
        <p:spPr>
          <a:xfrm>
            <a:off x="431800" y="418103"/>
            <a:ext cx="7095780" cy="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4160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45A3D-4367-8508-096C-4E8649C4724A}"/>
              </a:ext>
            </a:extLst>
          </p:cNvPr>
          <p:cNvSpPr txBox="1"/>
          <p:nvPr/>
        </p:nvSpPr>
        <p:spPr>
          <a:xfrm>
            <a:off x="431799" y="612000"/>
            <a:ext cx="7083023" cy="8962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ELECTRIC VEHICLE CHARGING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FREE STANDING POINTS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97580-7758-8C1C-9C6B-AA1BAEDC0154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12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  <p:pic>
        <p:nvPicPr>
          <p:cNvPr id="16" name="Picture 15" descr="UK needs ten times more electric car charging points by 2030">
            <a:extLst>
              <a:ext uri="{FF2B5EF4-FFF2-40B4-BE49-F238E27FC236}">
                <a16:creationId xmlns:a16="http://schemas.microsoft.com/office/drawing/2014/main" id="{0FC37A01-CF54-ED5C-04DD-94F44A8FCD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68056" y="1606858"/>
            <a:ext cx="6475944" cy="35366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18B7443-A25D-0765-306C-98C8EBE16C5D}"/>
              </a:ext>
            </a:extLst>
          </p:cNvPr>
          <p:cNvSpPr txBox="1"/>
          <p:nvPr/>
        </p:nvSpPr>
        <p:spPr>
          <a:xfrm>
            <a:off x="431800" y="1889911"/>
            <a:ext cx="2027315" cy="861774"/>
          </a:xfrm>
          <a:prstGeom prst="rect">
            <a:avLst/>
          </a:prstGeom>
          <a:noFill/>
        </p:spPr>
        <p:txBody>
          <a:bodyPr wrap="square" lIns="144000" tIns="0" rIns="0" bIns="0">
            <a:spAutoFit/>
          </a:bodyPr>
          <a:lstStyle/>
          <a:p>
            <a:pPr>
              <a:lnSpc>
                <a:spcPct val="100000"/>
              </a:lnSpc>
              <a:buClr>
                <a:srgbClr val="F89827"/>
              </a:buClr>
            </a:pPr>
            <a:r>
              <a:rPr lang="en-US" sz="1400" dirty="0"/>
              <a:t>Combination of all charge points available working with our partners, with billing systems available.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503DA54-7634-19C9-087D-3D90EC69B021}"/>
              </a:ext>
            </a:extLst>
          </p:cNvPr>
          <p:cNvCxnSpPr>
            <a:cxnSpLocks/>
          </p:cNvCxnSpPr>
          <p:nvPr/>
        </p:nvCxnSpPr>
        <p:spPr>
          <a:xfrm>
            <a:off x="442015" y="1821577"/>
            <a:ext cx="0" cy="875333"/>
          </a:xfrm>
          <a:prstGeom prst="line">
            <a:avLst/>
          </a:prstGeom>
          <a:ln w="127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73D3D06-1559-9972-7518-0242ACF37D89}"/>
              </a:ext>
            </a:extLst>
          </p:cNvPr>
          <p:cNvSpPr txBox="1"/>
          <p:nvPr/>
        </p:nvSpPr>
        <p:spPr>
          <a:xfrm>
            <a:off x="6862805" y="4739958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12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87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45A3D-4367-8508-096C-4E8649C4724A}"/>
              </a:ext>
            </a:extLst>
          </p:cNvPr>
          <p:cNvSpPr txBox="1"/>
          <p:nvPr/>
        </p:nvSpPr>
        <p:spPr>
          <a:xfrm>
            <a:off x="431798" y="612000"/>
            <a:ext cx="6670337" cy="8962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PACKAGE PLANT SOLUTION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ROOFTOP OF GROUND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97580-7758-8C1C-9C6B-AA1BAEDC0154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13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B7443-A25D-0765-306C-98C8EBE16C5D}"/>
              </a:ext>
            </a:extLst>
          </p:cNvPr>
          <p:cNvSpPr txBox="1"/>
          <p:nvPr/>
        </p:nvSpPr>
        <p:spPr>
          <a:xfrm>
            <a:off x="431800" y="2244199"/>
            <a:ext cx="202731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dirty="0"/>
              <a:t>Applications include: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54A421-4A97-BABD-57A4-A3D0AA80B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5" r="-11"/>
          <a:stretch/>
        </p:blipFill>
        <p:spPr bwMode="auto">
          <a:xfrm>
            <a:off x="2883853" y="1611276"/>
            <a:ext cx="6260147" cy="3532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6943C2-A21E-CDB9-2EC9-30ECCBDA39CA}"/>
              </a:ext>
            </a:extLst>
          </p:cNvPr>
          <p:cNvSpPr txBox="1"/>
          <p:nvPr/>
        </p:nvSpPr>
        <p:spPr>
          <a:xfrm>
            <a:off x="697362" y="2665478"/>
            <a:ext cx="2136930" cy="1703030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Low Temp Hot Water (LTHW)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Medium Temp Hot Water (MTHW)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Chilled Water (CHW)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Energy Centers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Battery Storage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5DF09E-2951-1E89-1924-C01DECEEEB23}"/>
              </a:ext>
            </a:extLst>
          </p:cNvPr>
          <p:cNvGrpSpPr>
            <a:grpSpLocks/>
          </p:cNvGrpSpPr>
          <p:nvPr/>
        </p:nvGrpSpPr>
        <p:grpSpPr>
          <a:xfrm>
            <a:off x="431800" y="2665478"/>
            <a:ext cx="216000" cy="216000"/>
            <a:chOff x="501028" y="2623501"/>
            <a:chExt cx="267877" cy="2678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9B304E-3963-7505-7D3F-51E1C000BA58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7A30B4-9C90-4A03-27AC-3E07C63F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458915-4BAD-F087-F0A5-D8BBB7353278}"/>
              </a:ext>
            </a:extLst>
          </p:cNvPr>
          <p:cNvGrpSpPr>
            <a:grpSpLocks/>
          </p:cNvGrpSpPr>
          <p:nvPr/>
        </p:nvGrpSpPr>
        <p:grpSpPr>
          <a:xfrm>
            <a:off x="431800" y="2982372"/>
            <a:ext cx="216000" cy="216000"/>
            <a:chOff x="501028" y="2623501"/>
            <a:chExt cx="267877" cy="2678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15A4DB-E2BF-BDF4-B791-B1027401B54B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59BA2A9-6D43-032C-A2DD-8366A6FE3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BE4165-024B-ACBC-6242-FAC4FEBD83E9}"/>
              </a:ext>
            </a:extLst>
          </p:cNvPr>
          <p:cNvGrpSpPr>
            <a:grpSpLocks/>
          </p:cNvGrpSpPr>
          <p:nvPr/>
        </p:nvGrpSpPr>
        <p:grpSpPr>
          <a:xfrm>
            <a:off x="431800" y="3506110"/>
            <a:ext cx="216000" cy="216000"/>
            <a:chOff x="501028" y="2623501"/>
            <a:chExt cx="267877" cy="26787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2A3D56-5CB4-E80C-C97A-C989294C649E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4EF2A009-46AB-7941-52D7-31E4316B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C709C-C9E8-97E1-C2CB-6F5218C64799}"/>
              </a:ext>
            </a:extLst>
          </p:cNvPr>
          <p:cNvGrpSpPr>
            <a:grpSpLocks/>
          </p:cNvGrpSpPr>
          <p:nvPr/>
        </p:nvGrpSpPr>
        <p:grpSpPr>
          <a:xfrm>
            <a:off x="431800" y="3829309"/>
            <a:ext cx="216000" cy="216000"/>
            <a:chOff x="501028" y="2623501"/>
            <a:chExt cx="267877" cy="2678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198AEC-78FC-AD26-A54C-C420A0CC4CB5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935DE00-ECB0-2342-E6BE-6EB24D671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6FEAD8-7DCC-CA5B-CD89-978EC4C90450}"/>
              </a:ext>
            </a:extLst>
          </p:cNvPr>
          <p:cNvGrpSpPr>
            <a:grpSpLocks/>
          </p:cNvGrpSpPr>
          <p:nvPr/>
        </p:nvGrpSpPr>
        <p:grpSpPr>
          <a:xfrm>
            <a:off x="431800" y="4152508"/>
            <a:ext cx="216000" cy="216000"/>
            <a:chOff x="501028" y="2623501"/>
            <a:chExt cx="267877" cy="2678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05CF9-9006-14DF-2B06-66FFA8E81C34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0448367-E25E-60C0-92AD-7CD8FB811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21D3611-A14A-34CB-7610-F1C1D75059DF}"/>
              </a:ext>
            </a:extLst>
          </p:cNvPr>
          <p:cNvSpPr txBox="1"/>
          <p:nvPr/>
        </p:nvSpPr>
        <p:spPr>
          <a:xfrm>
            <a:off x="6862805" y="4739958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13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5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445A3D-4367-8508-096C-4E8649C4724A}"/>
              </a:ext>
            </a:extLst>
          </p:cNvPr>
          <p:cNvSpPr txBox="1"/>
          <p:nvPr/>
        </p:nvSpPr>
        <p:spPr>
          <a:xfrm>
            <a:off x="431798" y="612000"/>
            <a:ext cx="5077462" cy="178266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ROOFTOP HYBRID COMMUNAL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WITH HIU AND UNDERFLOOR HEATING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F97580-7758-8C1C-9C6B-AA1BAEDC0154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14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8B7443-A25D-0765-306C-98C8EBE16C5D}"/>
              </a:ext>
            </a:extLst>
          </p:cNvPr>
          <p:cNvSpPr txBox="1"/>
          <p:nvPr/>
        </p:nvSpPr>
        <p:spPr>
          <a:xfrm>
            <a:off x="431800" y="2517555"/>
            <a:ext cx="2364740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dirty="0"/>
              <a:t>Features and benefits: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6943C2-A21E-CDB9-2EC9-30ECCBDA39CA}"/>
              </a:ext>
            </a:extLst>
          </p:cNvPr>
          <p:cNvSpPr txBox="1"/>
          <p:nvPr/>
        </p:nvSpPr>
        <p:spPr>
          <a:xfrm>
            <a:off x="720222" y="2869136"/>
            <a:ext cx="3196458" cy="180562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Air Source Heat Pumps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Solar PV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Energy Saving Communal areas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Reduced Energy Demand from the Grid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No Radiators taking up space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1400" dirty="0"/>
              <a:t>HIU – removes Gas from the building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5DF09E-2951-1E89-1924-C01DECEEEB23}"/>
              </a:ext>
            </a:extLst>
          </p:cNvPr>
          <p:cNvGrpSpPr>
            <a:grpSpLocks/>
          </p:cNvGrpSpPr>
          <p:nvPr/>
        </p:nvGrpSpPr>
        <p:grpSpPr>
          <a:xfrm>
            <a:off x="431800" y="2869136"/>
            <a:ext cx="216000" cy="216000"/>
            <a:chOff x="501028" y="2623501"/>
            <a:chExt cx="267877" cy="26787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39B304E-3963-7505-7D3F-51E1C000BA58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7A30B4-9C90-4A03-27AC-3E07C63F5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458915-4BAD-F087-F0A5-D8BBB7353278}"/>
              </a:ext>
            </a:extLst>
          </p:cNvPr>
          <p:cNvGrpSpPr>
            <a:grpSpLocks/>
          </p:cNvGrpSpPr>
          <p:nvPr/>
        </p:nvGrpSpPr>
        <p:grpSpPr>
          <a:xfrm>
            <a:off x="431800" y="3187061"/>
            <a:ext cx="216000" cy="216000"/>
            <a:chOff x="501028" y="2623501"/>
            <a:chExt cx="267877" cy="2678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915A4DB-E2BF-BDF4-B791-B1027401B54B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059BA2A9-6D43-032C-A2DD-8366A6FE3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9BE4165-024B-ACBC-6242-FAC4FEBD83E9}"/>
              </a:ext>
            </a:extLst>
          </p:cNvPr>
          <p:cNvGrpSpPr>
            <a:grpSpLocks/>
          </p:cNvGrpSpPr>
          <p:nvPr/>
        </p:nvGrpSpPr>
        <p:grpSpPr>
          <a:xfrm>
            <a:off x="431800" y="3504986"/>
            <a:ext cx="216000" cy="216000"/>
            <a:chOff x="501028" y="2623501"/>
            <a:chExt cx="267877" cy="267877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72A3D56-5CB4-E80C-C97A-C989294C649E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4EF2A009-46AB-7941-52D7-31E4316BB3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C709C-C9E8-97E1-C2CB-6F5218C64799}"/>
              </a:ext>
            </a:extLst>
          </p:cNvPr>
          <p:cNvGrpSpPr>
            <a:grpSpLocks/>
          </p:cNvGrpSpPr>
          <p:nvPr/>
        </p:nvGrpSpPr>
        <p:grpSpPr>
          <a:xfrm>
            <a:off x="431800" y="3822911"/>
            <a:ext cx="216000" cy="216000"/>
            <a:chOff x="501028" y="2623501"/>
            <a:chExt cx="267877" cy="267877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4198AEC-78FC-AD26-A54C-C420A0CC4CB5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D935DE00-ECB0-2342-E6BE-6EB24D671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66FEAD8-7DCC-CA5B-CD89-978EC4C90450}"/>
              </a:ext>
            </a:extLst>
          </p:cNvPr>
          <p:cNvGrpSpPr>
            <a:grpSpLocks/>
          </p:cNvGrpSpPr>
          <p:nvPr/>
        </p:nvGrpSpPr>
        <p:grpSpPr>
          <a:xfrm>
            <a:off x="431800" y="4458759"/>
            <a:ext cx="216000" cy="216000"/>
            <a:chOff x="501028" y="2623501"/>
            <a:chExt cx="267877" cy="267877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8605CF9-9006-14DF-2B06-66FFA8E81C34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50448367-E25E-60C0-92AD-7CD8FB811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A21D3611-A14A-34CB-7610-F1C1D75059DF}"/>
              </a:ext>
            </a:extLst>
          </p:cNvPr>
          <p:cNvSpPr txBox="1"/>
          <p:nvPr/>
        </p:nvSpPr>
        <p:spPr>
          <a:xfrm>
            <a:off x="6862805" y="4739958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14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C255A4A-8CD3-906E-01EB-970671C4CCFB}"/>
              </a:ext>
            </a:extLst>
          </p:cNvPr>
          <p:cNvGrpSpPr>
            <a:grpSpLocks/>
          </p:cNvGrpSpPr>
          <p:nvPr/>
        </p:nvGrpSpPr>
        <p:grpSpPr>
          <a:xfrm>
            <a:off x="431800" y="4140836"/>
            <a:ext cx="216000" cy="216000"/>
            <a:chOff x="501028" y="2623501"/>
            <a:chExt cx="267877" cy="26787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9B4CF3A-B2E6-843E-9C26-D4F8A30FE987}"/>
                </a:ext>
              </a:extLst>
            </p:cNvPr>
            <p:cNvSpPr/>
            <p:nvPr/>
          </p:nvSpPr>
          <p:spPr>
            <a:xfrm>
              <a:off x="501028" y="2623501"/>
              <a:ext cx="267877" cy="26787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EBB253AF-0E7F-E70E-59E3-C4B9941054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2493" y="2676439"/>
              <a:ext cx="144947" cy="16200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F3433C-9AA5-4FAC-42C1-2DE611B29C18}"/>
              </a:ext>
            </a:extLst>
          </p:cNvPr>
          <p:cNvGrpSpPr/>
          <p:nvPr/>
        </p:nvGrpSpPr>
        <p:grpSpPr>
          <a:xfrm>
            <a:off x="5105400" y="412350"/>
            <a:ext cx="4038599" cy="4772536"/>
            <a:chOff x="6949441" y="701211"/>
            <a:chExt cx="5242559" cy="6195291"/>
          </a:xfrm>
        </p:grpSpPr>
        <p:pic>
          <p:nvPicPr>
            <p:cNvPr id="13" name="Content Placeholder 3">
              <a:extLst>
                <a:ext uri="{FF2B5EF4-FFF2-40B4-BE49-F238E27FC236}">
                  <a16:creationId xmlns:a16="http://schemas.microsoft.com/office/drawing/2014/main" id="{123D90D9-D327-9293-841D-0B37A4B4D7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31"/>
            <a:stretch/>
          </p:blipFill>
          <p:spPr>
            <a:xfrm>
              <a:off x="7053396" y="701211"/>
              <a:ext cx="5138604" cy="6156789"/>
            </a:xfrm>
            <a:custGeom>
              <a:avLst/>
              <a:gdLst/>
              <a:ahLst/>
              <a:cxnLst/>
              <a:rect l="l" t="t" r="r" b="b"/>
              <a:pathLst>
                <a:path w="6094252" h="6857998">
                  <a:moveTo>
                    <a:pt x="0" y="0"/>
                  </a:moveTo>
                  <a:lnTo>
                    <a:pt x="5898122" y="0"/>
                  </a:lnTo>
                  <a:cubicBezTo>
                    <a:pt x="6006442" y="0"/>
                    <a:pt x="6094252" y="87810"/>
                    <a:pt x="6094252" y="196130"/>
                  </a:cubicBezTo>
                  <a:lnTo>
                    <a:pt x="6094252" y="6661869"/>
                  </a:lnTo>
                  <a:cubicBezTo>
                    <a:pt x="6094252" y="6756649"/>
                    <a:pt x="6027023" y="6835726"/>
                    <a:pt x="5937649" y="6854015"/>
                  </a:cubicBezTo>
                  <a:lnTo>
                    <a:pt x="5898132" y="6857998"/>
                  </a:lnTo>
                  <a:lnTo>
                    <a:pt x="0" y="6857998"/>
                  </a:lnTo>
                  <a:close/>
                </a:path>
              </a:pathLst>
            </a:custGeom>
          </p:spPr>
        </p:pic>
        <p:sp>
          <p:nvSpPr>
            <p:cNvPr id="14" name="Freeform: Shape 1">
              <a:extLst>
                <a:ext uri="{FF2B5EF4-FFF2-40B4-BE49-F238E27FC236}">
                  <a16:creationId xmlns:a16="http://schemas.microsoft.com/office/drawing/2014/main" id="{960A72AB-F695-13B3-C64B-9D6575315149}"/>
                </a:ext>
              </a:extLst>
            </p:cNvPr>
            <p:cNvSpPr/>
            <p:nvPr/>
          </p:nvSpPr>
          <p:spPr>
            <a:xfrm>
              <a:off x="6949440" y="3224463"/>
              <a:ext cx="1381225" cy="3672038"/>
            </a:xfrm>
            <a:custGeom>
              <a:avLst/>
              <a:gdLst>
                <a:gd name="connsiteX0" fmla="*/ 986589 w 1381225"/>
                <a:gd name="connsiteY0" fmla="*/ 332072 h 3672038"/>
                <a:gd name="connsiteX1" fmla="*/ 1381225 w 1381225"/>
                <a:gd name="connsiteY1" fmla="*/ 2627697 h 3672038"/>
                <a:gd name="connsiteX2" fmla="*/ 697832 w 1381225"/>
                <a:gd name="connsiteY2" fmla="*/ 3503596 h 3672038"/>
                <a:gd name="connsiteX3" fmla="*/ 1053966 w 1381225"/>
                <a:gd name="connsiteY3" fmla="*/ 3652788 h 3672038"/>
                <a:gd name="connsiteX4" fmla="*/ 48126 w 1381225"/>
                <a:gd name="connsiteY4" fmla="*/ 3672038 h 3672038"/>
                <a:gd name="connsiteX5" fmla="*/ 0 w 1381225"/>
                <a:gd name="connsiteY5" fmla="*/ 0 h 3672038"/>
                <a:gd name="connsiteX6" fmla="*/ 986589 w 1381225"/>
                <a:gd name="connsiteY6" fmla="*/ 332072 h 367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1225" h="3672038">
                  <a:moveTo>
                    <a:pt x="986589" y="332072"/>
                  </a:moveTo>
                  <a:lnTo>
                    <a:pt x="1381225" y="2627697"/>
                  </a:lnTo>
                  <a:lnTo>
                    <a:pt x="697832" y="3503596"/>
                  </a:lnTo>
                  <a:lnTo>
                    <a:pt x="1053966" y="3652788"/>
                  </a:lnTo>
                  <a:lnTo>
                    <a:pt x="48126" y="3672038"/>
                  </a:lnTo>
                  <a:lnTo>
                    <a:pt x="0" y="0"/>
                  </a:lnTo>
                  <a:lnTo>
                    <a:pt x="986589" y="3320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05F026E-1B66-5121-38AB-E14FB09D7A10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14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25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D379F7-AA72-438F-8E19-0AC795000260}"/>
              </a:ext>
            </a:extLst>
          </p:cNvPr>
          <p:cNvCxnSpPr>
            <a:cxnSpLocks/>
          </p:cNvCxnSpPr>
          <p:nvPr/>
        </p:nvCxnSpPr>
        <p:spPr>
          <a:xfrm>
            <a:off x="780645" y="1874586"/>
            <a:ext cx="0" cy="1653474"/>
          </a:xfrm>
          <a:prstGeom prst="line">
            <a:avLst/>
          </a:prstGeom>
          <a:ln w="76200">
            <a:solidFill>
              <a:srgbClr val="FF8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AA5DD17-8DD5-93DE-B7FC-515CD8D1C632}"/>
              </a:ext>
            </a:extLst>
          </p:cNvPr>
          <p:cNvGrpSpPr/>
          <p:nvPr/>
        </p:nvGrpSpPr>
        <p:grpSpPr>
          <a:xfrm>
            <a:off x="5257802" y="317315"/>
            <a:ext cx="3737852" cy="3665993"/>
            <a:chOff x="6478375" y="2253563"/>
            <a:chExt cx="2517279" cy="2468885"/>
          </a:xfrm>
        </p:grpSpPr>
        <p:pic>
          <p:nvPicPr>
            <p:cNvPr id="11" name="Picture 10" descr="A picture containing person, indoor&#10;&#10;Description automatically generated">
              <a:extLst>
                <a:ext uri="{FF2B5EF4-FFF2-40B4-BE49-F238E27FC236}">
                  <a16:creationId xmlns:a16="http://schemas.microsoft.com/office/drawing/2014/main" id="{EDE69555-F2AE-4E84-BAAF-E1817DE46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26769" y="2253563"/>
              <a:ext cx="2468885" cy="2468885"/>
            </a:xfrm>
            <a:prstGeom prst="rect">
              <a:avLst/>
            </a:prstGeom>
          </p:spPr>
        </p:pic>
        <p:pic>
          <p:nvPicPr>
            <p:cNvPr id="13" name="Picture 12" descr="Shape, rectangle&#10;&#10;Description automatically generated">
              <a:extLst>
                <a:ext uri="{FF2B5EF4-FFF2-40B4-BE49-F238E27FC236}">
                  <a16:creationId xmlns:a16="http://schemas.microsoft.com/office/drawing/2014/main" id="{8B7D7C02-E6E5-4D7B-A858-9064E888D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8375" y="2253563"/>
              <a:ext cx="2468885" cy="2468885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D9F52EE-5C1B-4504-8316-A47B7678B661}"/>
              </a:ext>
            </a:extLst>
          </p:cNvPr>
          <p:cNvSpPr txBox="1"/>
          <p:nvPr/>
        </p:nvSpPr>
        <p:spPr>
          <a:xfrm>
            <a:off x="1017957" y="1874586"/>
            <a:ext cx="4849435" cy="1724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GB" sz="4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RESIDENT </a:t>
            </a:r>
            <a:br>
              <a:rPr lang="en-GB" sz="4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SERVICE</a:t>
            </a:r>
          </a:p>
          <a:p>
            <a:pPr>
              <a:lnSpc>
                <a:spcPts val="4000"/>
              </a:lnSpc>
            </a:pPr>
            <a:r>
              <a:rPr lang="en-GB" sz="3200" b="1" spc="1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OUR RESIDENTS MATTER</a:t>
            </a:r>
          </a:p>
        </p:txBody>
      </p:sp>
    </p:spTree>
    <p:extLst>
      <p:ext uri="{BB962C8B-B14F-4D97-AF65-F5344CB8AC3E}">
        <p14:creationId xmlns:p14="http://schemas.microsoft.com/office/powerpoint/2010/main" val="318412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A25769-9FA9-6681-83EC-11A22DEEEA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2090" y="4150336"/>
            <a:ext cx="4052661" cy="497695"/>
          </a:xfrm>
          <a:prstGeom prst="rect">
            <a:avLst/>
          </a:prstGeom>
        </p:spPr>
      </p:pic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AB8EFB-6765-8044-8194-DBAF6E65F4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103"/>
          <a:stretch/>
        </p:blipFill>
        <p:spPr>
          <a:xfrm>
            <a:off x="6766924" y="597045"/>
            <a:ext cx="1945276" cy="2140059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4B06763-4E3B-E09C-65FE-666A721E0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74" y="597046"/>
            <a:ext cx="1945276" cy="1962342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D99E8FF-8B4A-5FD6-D360-451E64688F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154" y="597046"/>
            <a:ext cx="1945276" cy="1962342"/>
          </a:xfrm>
          <a:prstGeom prst="rect">
            <a:avLst/>
          </a:prstGeom>
          <a:ln w="6350">
            <a:solidFill>
              <a:schemeClr val="bg2"/>
            </a:solidFill>
          </a:ln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3B3184B6-F0BD-18C8-781A-D46058E18C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674" y="2685689"/>
            <a:ext cx="1945276" cy="1962342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0E3D584-FB80-2A57-7A60-4B0D9423F8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155" y="2685689"/>
            <a:ext cx="1945276" cy="1962342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97988B-8C5C-385D-33AB-8D26440057DD}"/>
              </a:ext>
            </a:extLst>
          </p:cNvPr>
          <p:cNvGrpSpPr/>
          <p:nvPr/>
        </p:nvGrpSpPr>
        <p:grpSpPr>
          <a:xfrm>
            <a:off x="4659539" y="597046"/>
            <a:ext cx="1945276" cy="1973104"/>
            <a:chOff x="4659539" y="597046"/>
            <a:chExt cx="1945276" cy="1973104"/>
          </a:xfrm>
        </p:grpSpPr>
        <p:pic>
          <p:nvPicPr>
            <p:cNvPr id="9" name="Picture 8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D27E4EE2-9C5F-CF63-172A-A4CED503CD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59539" y="597046"/>
              <a:ext cx="1945276" cy="1973104"/>
            </a:xfrm>
            <a:prstGeom prst="rect">
              <a:avLst/>
            </a:prstGeom>
            <a:ln w="6350">
              <a:solidFill>
                <a:schemeClr val="bg2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08EB614-9DFB-A03C-B4E3-460FCFE64F7E}"/>
                </a:ext>
              </a:extLst>
            </p:cNvPr>
            <p:cNvSpPr/>
            <p:nvPr/>
          </p:nvSpPr>
          <p:spPr>
            <a:xfrm>
              <a:off x="4742090" y="2345400"/>
              <a:ext cx="1780173" cy="224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A559AD6-E1AA-7551-38ED-0DDA2D8C54DE}"/>
              </a:ext>
            </a:extLst>
          </p:cNvPr>
          <p:cNvSpPr txBox="1"/>
          <p:nvPr/>
        </p:nvSpPr>
        <p:spPr>
          <a:xfrm>
            <a:off x="4813626" y="2832135"/>
            <a:ext cx="1945276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GB" sz="1200" b="1" dirty="0"/>
              <a:t>Residents and leaseholders must be at the heart of everything we do</a:t>
            </a:r>
          </a:p>
        </p:txBody>
      </p:sp>
    </p:spTree>
    <p:extLst>
      <p:ext uri="{BB962C8B-B14F-4D97-AF65-F5344CB8AC3E}">
        <p14:creationId xmlns:p14="http://schemas.microsoft.com/office/powerpoint/2010/main" val="241226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992A5908-C367-494A-B690-A7D49763E881}"/>
              </a:ext>
            </a:extLst>
          </p:cNvPr>
          <p:cNvGrpSpPr/>
          <p:nvPr/>
        </p:nvGrpSpPr>
        <p:grpSpPr>
          <a:xfrm>
            <a:off x="305201" y="1453447"/>
            <a:ext cx="1772631" cy="2621227"/>
            <a:chOff x="406935" y="1937929"/>
            <a:chExt cx="2363508" cy="3494969"/>
          </a:xfrm>
        </p:grpSpPr>
        <p:pic>
          <p:nvPicPr>
            <p:cNvPr id="17" name="Picture 16" descr="Medium shot of a person smiling&#10;&#10;Description automatically generated">
              <a:extLst>
                <a:ext uri="{FF2B5EF4-FFF2-40B4-BE49-F238E27FC236}">
                  <a16:creationId xmlns:a16="http://schemas.microsoft.com/office/drawing/2014/main" id="{F87E6EE0-CA4F-4A7A-BE1A-AFEB809419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6935" y="1937929"/>
              <a:ext cx="2363508" cy="349496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06449EF-3A91-45D2-8950-961CC1B8782F}"/>
                </a:ext>
              </a:extLst>
            </p:cNvPr>
            <p:cNvSpPr/>
            <p:nvPr/>
          </p:nvSpPr>
          <p:spPr>
            <a:xfrm>
              <a:off x="406935" y="5041913"/>
              <a:ext cx="969020" cy="3909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>
                  <a:solidFill>
                    <a:schemeClr val="bg1"/>
                  </a:solidFill>
                </a:rPr>
                <a:t>Patricia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E3CCC60-482D-4B25-B4BC-00ADFF41B79E}"/>
              </a:ext>
            </a:extLst>
          </p:cNvPr>
          <p:cNvGrpSpPr/>
          <p:nvPr/>
        </p:nvGrpSpPr>
        <p:grpSpPr>
          <a:xfrm>
            <a:off x="2349106" y="1453447"/>
            <a:ext cx="1786472" cy="2621227"/>
            <a:chOff x="3132141" y="1937929"/>
            <a:chExt cx="2381962" cy="3494969"/>
          </a:xfrm>
        </p:grpSpPr>
        <p:pic>
          <p:nvPicPr>
            <p:cNvPr id="4" name="Picture 3" descr="A person with long curly hair wearing a black jacket&#10;&#10;Description automatically generated with low confidence">
              <a:extLst>
                <a:ext uri="{FF2B5EF4-FFF2-40B4-BE49-F238E27FC236}">
                  <a16:creationId xmlns:a16="http://schemas.microsoft.com/office/drawing/2014/main" id="{245C6CD7-53FA-4289-93D2-B496D4D444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141" y="1937929"/>
              <a:ext cx="2381962" cy="349496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F932595-5B0C-4225-A9FA-499B02D127D7}"/>
                </a:ext>
              </a:extLst>
            </p:cNvPr>
            <p:cNvSpPr/>
            <p:nvPr/>
          </p:nvSpPr>
          <p:spPr>
            <a:xfrm>
              <a:off x="3132141" y="5041913"/>
              <a:ext cx="1236658" cy="3909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 err="1">
                  <a:solidFill>
                    <a:schemeClr val="bg1"/>
                  </a:solidFill>
                </a:rPr>
                <a:t>Kemeisha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2DEFCB7-9659-4A9B-8B93-D9E7E6E7888C}"/>
              </a:ext>
            </a:extLst>
          </p:cNvPr>
          <p:cNvGrpSpPr/>
          <p:nvPr/>
        </p:nvGrpSpPr>
        <p:grpSpPr>
          <a:xfrm>
            <a:off x="4393010" y="1453447"/>
            <a:ext cx="1786472" cy="2621227"/>
            <a:chOff x="5857347" y="1937929"/>
            <a:chExt cx="2381962" cy="3494969"/>
          </a:xfrm>
        </p:grpSpPr>
        <p:pic>
          <p:nvPicPr>
            <p:cNvPr id="12" name="Picture 11" descr="A person with tattoos on his arms&#10;&#10;Description automatically generated with low confidence">
              <a:extLst>
                <a:ext uri="{FF2B5EF4-FFF2-40B4-BE49-F238E27FC236}">
                  <a16:creationId xmlns:a16="http://schemas.microsoft.com/office/drawing/2014/main" id="{48AD94C5-5FDD-41C6-BFF2-9DB1733EE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57347" y="1937929"/>
              <a:ext cx="2381962" cy="3494969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C0C9F4-CACB-4499-B011-E7CEE4D974C6}"/>
                </a:ext>
              </a:extLst>
            </p:cNvPr>
            <p:cNvSpPr/>
            <p:nvPr/>
          </p:nvSpPr>
          <p:spPr>
            <a:xfrm>
              <a:off x="5857347" y="5041913"/>
              <a:ext cx="1008013" cy="3909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350" b="1" dirty="0" err="1">
                  <a:solidFill>
                    <a:schemeClr val="bg1"/>
                  </a:solidFill>
                </a:rPr>
                <a:t>Kemara</a:t>
              </a:r>
              <a:endParaRPr lang="en-GB" sz="135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DD97436-B80A-E23F-BEE8-A39E9D2683D9}"/>
              </a:ext>
            </a:extLst>
          </p:cNvPr>
          <p:cNvSpPr txBox="1"/>
          <p:nvPr/>
        </p:nvSpPr>
        <p:spPr>
          <a:xfrm>
            <a:off x="431798" y="612000"/>
            <a:ext cx="6670337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RESIDENT LIAISON TEAM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3471C-19A6-DF3A-7CEF-03D7FD6DD3CF}"/>
              </a:ext>
            </a:extLst>
          </p:cNvPr>
          <p:cNvSpPr txBox="1"/>
          <p:nvPr/>
        </p:nvSpPr>
        <p:spPr>
          <a:xfrm>
            <a:off x="431798" y="1116754"/>
            <a:ext cx="711962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FF8400"/>
                </a:solidFill>
              </a:rPr>
              <a:t>Our RLOs are your first point of contact and will be onsite when work is taking place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3C0D2C-1193-A290-CCC8-9191A0D4B1C8}"/>
              </a:ext>
            </a:extLst>
          </p:cNvPr>
          <p:cNvGrpSpPr/>
          <p:nvPr/>
        </p:nvGrpSpPr>
        <p:grpSpPr>
          <a:xfrm>
            <a:off x="6444630" y="1591998"/>
            <a:ext cx="2584547" cy="2591717"/>
            <a:chOff x="6612270" y="2373563"/>
            <a:chExt cx="2509983" cy="251694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F3CFE75-73DC-85B3-950F-BEEF1CE27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53368" y="2421624"/>
              <a:ext cx="2468885" cy="2468885"/>
            </a:xfrm>
            <a:prstGeom prst="rect">
              <a:avLst/>
            </a:prstGeom>
          </p:spPr>
        </p:pic>
        <p:pic>
          <p:nvPicPr>
            <p:cNvPr id="16" name="Picture 15" descr="Shape, circle&#10;&#10;Description automatically generated">
              <a:extLst>
                <a:ext uri="{FF2B5EF4-FFF2-40B4-BE49-F238E27FC236}">
                  <a16:creationId xmlns:a16="http://schemas.microsoft.com/office/drawing/2014/main" id="{6810C6E5-C39C-5030-8CB5-CC8B8950BD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2270" y="2373563"/>
              <a:ext cx="2468885" cy="2468885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829399F-C402-E8DA-690E-A2B8139ED49C}"/>
              </a:ext>
            </a:extLst>
          </p:cNvPr>
          <p:cNvSpPr txBox="1"/>
          <p:nvPr/>
        </p:nvSpPr>
        <p:spPr>
          <a:xfrm>
            <a:off x="431798" y="4384675"/>
            <a:ext cx="79806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…here to answer your questions, help those who need assistance and make sure the work meets resident’s satisfaction</a:t>
            </a:r>
          </a:p>
        </p:txBody>
      </p:sp>
    </p:spTree>
    <p:extLst>
      <p:ext uri="{BB962C8B-B14F-4D97-AF65-F5344CB8AC3E}">
        <p14:creationId xmlns:p14="http://schemas.microsoft.com/office/powerpoint/2010/main" val="21304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699035-AD74-D226-8124-1D15DFF3A1F4}"/>
              </a:ext>
            </a:extLst>
          </p:cNvPr>
          <p:cNvSpPr txBox="1"/>
          <p:nvPr/>
        </p:nvSpPr>
        <p:spPr>
          <a:xfrm>
            <a:off x="431798" y="612000"/>
            <a:ext cx="6670337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CLEAR COMMUNICATION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D21EEE-0FEB-5517-5373-0EA7BEAF7DC3}"/>
              </a:ext>
            </a:extLst>
          </p:cNvPr>
          <p:cNvSpPr txBox="1"/>
          <p:nvPr/>
        </p:nvSpPr>
        <p:spPr>
          <a:xfrm>
            <a:off x="431798" y="1116754"/>
            <a:ext cx="591566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FF8400"/>
                </a:solidFill>
              </a:rPr>
              <a:t>We aim to build a close relationship with residents and keep you informed of progress throughout the project.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052103-854D-5093-7054-EED48AFA1AA9}"/>
              </a:ext>
            </a:extLst>
          </p:cNvPr>
          <p:cNvSpPr txBox="1"/>
          <p:nvPr/>
        </p:nvSpPr>
        <p:spPr>
          <a:xfrm>
            <a:off x="431800" y="4739245"/>
            <a:ext cx="217109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dirty="0">
                <a:solidFill>
                  <a:schemeClr val="bg1">
                    <a:lumMod val="50000"/>
                  </a:schemeClr>
                </a:solidFill>
              </a:rPr>
              <a:t>OUR RESIDENTS MATTER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67C1CD-DAC5-9BD9-D535-F3568FFBDBB6}"/>
              </a:ext>
            </a:extLst>
          </p:cNvPr>
          <p:cNvSpPr txBox="1"/>
          <p:nvPr/>
        </p:nvSpPr>
        <p:spPr>
          <a:xfrm>
            <a:off x="5980952" y="4145911"/>
            <a:ext cx="28949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…so you are comfortable with the work taking place around your property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1265D-6A27-B4C9-C4CD-F33F8D56C4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2087576"/>
            <a:ext cx="1888908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84D58-4FF0-396B-3990-E06FD8D080B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728" y="2087576"/>
            <a:ext cx="1882646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DABC9E4-6D2D-11A6-7934-6B3051C5EF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394" y="2088088"/>
            <a:ext cx="1775892" cy="2520000"/>
          </a:xfrm>
          <a:prstGeom prst="rect">
            <a:avLst/>
          </a:prstGeom>
          <a:ln w="3175">
            <a:solidFill>
              <a:schemeClr val="bg1">
                <a:lumMod val="95000"/>
              </a:schemeClr>
            </a:solidFill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B992629-FE96-D2FE-5658-392806967FBC}"/>
              </a:ext>
            </a:extLst>
          </p:cNvPr>
          <p:cNvGrpSpPr/>
          <p:nvPr/>
        </p:nvGrpSpPr>
        <p:grpSpPr>
          <a:xfrm>
            <a:off x="4098306" y="2087576"/>
            <a:ext cx="1786796" cy="2520000"/>
            <a:chOff x="2555776" y="51470"/>
            <a:chExt cx="3368517" cy="491833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58A0921-6DC9-BE28-ABAC-4415B6CD2497}"/>
                </a:ext>
              </a:extLst>
            </p:cNvPr>
            <p:cNvSpPr/>
            <p:nvPr/>
          </p:nvSpPr>
          <p:spPr>
            <a:xfrm>
              <a:off x="2555776" y="2355726"/>
              <a:ext cx="3367228" cy="28803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E7CB5D2-A3A8-DB13-1B71-589ED9F9F181}"/>
                </a:ext>
              </a:extLst>
            </p:cNvPr>
            <p:cNvGrpSpPr/>
            <p:nvPr/>
          </p:nvGrpSpPr>
          <p:grpSpPr>
            <a:xfrm>
              <a:off x="2555776" y="51470"/>
              <a:ext cx="3368517" cy="4918333"/>
              <a:chOff x="2555776" y="51470"/>
              <a:chExt cx="3368517" cy="491833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66E6E13-A7ED-4B34-3D82-6DEDCB4BFA84}"/>
                  </a:ext>
                </a:extLst>
              </p:cNvPr>
              <p:cNvGrpSpPr/>
              <p:nvPr/>
            </p:nvGrpSpPr>
            <p:grpSpPr>
              <a:xfrm>
                <a:off x="2555776" y="51470"/>
                <a:ext cx="3367228" cy="2392226"/>
                <a:chOff x="2555776" y="51470"/>
                <a:chExt cx="3367228" cy="2392226"/>
              </a:xfrm>
            </p:grpSpPr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9976DDF3-8413-5169-8FCD-FA550862D8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51470"/>
                  <a:ext cx="3367228" cy="2392226"/>
                </a:xfrm>
                <a:prstGeom prst="rect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F3279CB-9543-67E7-9A81-F56791E0187A}"/>
                    </a:ext>
                  </a:extLst>
                </p:cNvPr>
                <p:cNvSpPr/>
                <p:nvPr/>
              </p:nvSpPr>
              <p:spPr>
                <a:xfrm>
                  <a:off x="4629150" y="1976438"/>
                  <a:ext cx="590550" cy="414337"/>
                </a:xfrm>
                <a:custGeom>
                  <a:avLst/>
                  <a:gdLst>
                    <a:gd name="connsiteX0" fmla="*/ 0 w 590550"/>
                    <a:gd name="connsiteY0" fmla="*/ 352425 h 414337"/>
                    <a:gd name="connsiteX1" fmla="*/ 23813 w 590550"/>
                    <a:gd name="connsiteY1" fmla="*/ 252412 h 414337"/>
                    <a:gd name="connsiteX2" fmla="*/ 90488 w 590550"/>
                    <a:gd name="connsiteY2" fmla="*/ 204787 h 414337"/>
                    <a:gd name="connsiteX3" fmla="*/ 128588 w 590550"/>
                    <a:gd name="connsiteY3" fmla="*/ 71437 h 414337"/>
                    <a:gd name="connsiteX4" fmla="*/ 290513 w 590550"/>
                    <a:gd name="connsiteY4" fmla="*/ 14287 h 414337"/>
                    <a:gd name="connsiteX5" fmla="*/ 490538 w 590550"/>
                    <a:gd name="connsiteY5" fmla="*/ 0 h 414337"/>
                    <a:gd name="connsiteX6" fmla="*/ 557213 w 590550"/>
                    <a:gd name="connsiteY6" fmla="*/ 157162 h 414337"/>
                    <a:gd name="connsiteX7" fmla="*/ 590550 w 590550"/>
                    <a:gd name="connsiteY7" fmla="*/ 328612 h 414337"/>
                    <a:gd name="connsiteX8" fmla="*/ 590550 w 590550"/>
                    <a:gd name="connsiteY8" fmla="*/ 395287 h 414337"/>
                    <a:gd name="connsiteX9" fmla="*/ 538163 w 590550"/>
                    <a:gd name="connsiteY9" fmla="*/ 414337 h 414337"/>
                    <a:gd name="connsiteX10" fmla="*/ 0 w 590550"/>
                    <a:gd name="connsiteY10" fmla="*/ 352425 h 414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0550" h="414337">
                      <a:moveTo>
                        <a:pt x="0" y="352425"/>
                      </a:moveTo>
                      <a:lnTo>
                        <a:pt x="23813" y="252412"/>
                      </a:lnTo>
                      <a:lnTo>
                        <a:pt x="90488" y="204787"/>
                      </a:lnTo>
                      <a:lnTo>
                        <a:pt x="128588" y="71437"/>
                      </a:lnTo>
                      <a:lnTo>
                        <a:pt x="290513" y="14287"/>
                      </a:lnTo>
                      <a:lnTo>
                        <a:pt x="490538" y="0"/>
                      </a:lnTo>
                      <a:lnTo>
                        <a:pt x="557213" y="157162"/>
                      </a:lnTo>
                      <a:lnTo>
                        <a:pt x="590550" y="328612"/>
                      </a:lnTo>
                      <a:lnTo>
                        <a:pt x="590550" y="395287"/>
                      </a:lnTo>
                      <a:lnTo>
                        <a:pt x="538163" y="414337"/>
                      </a:lnTo>
                      <a:lnTo>
                        <a:pt x="0" y="3524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E043B28C-D8B0-43D9-8E9D-259BFA247BB8}"/>
                  </a:ext>
                </a:extLst>
              </p:cNvPr>
              <p:cNvGrpSpPr/>
              <p:nvPr/>
            </p:nvGrpSpPr>
            <p:grpSpPr>
              <a:xfrm>
                <a:off x="2555776" y="2593539"/>
                <a:ext cx="3368517" cy="2376264"/>
                <a:chOff x="2555776" y="2593539"/>
                <a:chExt cx="3368517" cy="2376264"/>
              </a:xfrm>
            </p:grpSpPr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6A14DAA2-24A4-6CFC-F14E-0B652A0190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55776" y="2593539"/>
                  <a:ext cx="3368517" cy="2376264"/>
                </a:xfrm>
                <a:prstGeom prst="rect">
                  <a:avLst/>
                </a:prstGeom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</p:pic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6C07D728-C7D4-8F97-B5DE-99207BF49147}"/>
                    </a:ext>
                  </a:extLst>
                </p:cNvPr>
                <p:cNvSpPr/>
                <p:nvPr/>
              </p:nvSpPr>
              <p:spPr>
                <a:xfrm>
                  <a:off x="4644008" y="2643758"/>
                  <a:ext cx="576064" cy="360040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350"/>
                </a:p>
              </p:txBody>
            </p:sp>
          </p:grp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28FA300-4BD2-D005-66BA-BA4C407A5943}"/>
              </a:ext>
            </a:extLst>
          </p:cNvPr>
          <p:cNvSpPr txBox="1"/>
          <p:nvPr/>
        </p:nvSpPr>
        <p:spPr>
          <a:xfrm>
            <a:off x="431798" y="1786222"/>
            <a:ext cx="591566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200" dirty="0"/>
              <a:t>We have a number of communication tools…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B130427-0897-B137-C844-282FBA96B161}"/>
              </a:ext>
            </a:extLst>
          </p:cNvPr>
          <p:cNvGrpSpPr/>
          <p:nvPr/>
        </p:nvGrpSpPr>
        <p:grpSpPr>
          <a:xfrm>
            <a:off x="6160782" y="1516951"/>
            <a:ext cx="2705589" cy="2727648"/>
            <a:chOff x="6117641" y="2176915"/>
            <a:chExt cx="2493448" cy="2513777"/>
          </a:xfrm>
        </p:grpSpPr>
        <p:pic>
          <p:nvPicPr>
            <p:cNvPr id="33" name="Picture 32" descr="Two people looking at each other&#10;&#10;Description automatically generated with medium confidence">
              <a:extLst>
                <a:ext uri="{FF2B5EF4-FFF2-40B4-BE49-F238E27FC236}">
                  <a16:creationId xmlns:a16="http://schemas.microsoft.com/office/drawing/2014/main" id="{9219AB08-CB82-ECB5-8619-F9850D4AC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42204" y="2221807"/>
              <a:ext cx="2468885" cy="2468885"/>
            </a:xfrm>
            <a:prstGeom prst="rect">
              <a:avLst/>
            </a:prstGeom>
          </p:spPr>
        </p:pic>
        <p:pic>
          <p:nvPicPr>
            <p:cNvPr id="34" name="Picture 33" descr="Shape, rectangle&#10;&#10;Description automatically generated">
              <a:extLst>
                <a:ext uri="{FF2B5EF4-FFF2-40B4-BE49-F238E27FC236}">
                  <a16:creationId xmlns:a16="http://schemas.microsoft.com/office/drawing/2014/main" id="{41CBD8C2-F10F-13E7-C3EA-810D5DDF7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17641" y="2176915"/>
              <a:ext cx="2468885" cy="24688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5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940D73C6-2C52-4D21-8943-D58263413CAE}"/>
              </a:ext>
            </a:extLst>
          </p:cNvPr>
          <p:cNvGrpSpPr/>
          <p:nvPr/>
        </p:nvGrpSpPr>
        <p:grpSpPr>
          <a:xfrm>
            <a:off x="4046361" y="800222"/>
            <a:ext cx="1863582" cy="7126537"/>
            <a:chOff x="4967009" y="687380"/>
            <a:chExt cx="2484776" cy="9502049"/>
          </a:xfrm>
        </p:grpSpPr>
        <p:pic>
          <p:nvPicPr>
            <p:cNvPr id="22" name="Picture 21" descr="Screenshot of a screenshot of a couple of people&#10;&#10;Description automatically generated with low confidence">
              <a:extLst>
                <a:ext uri="{FF2B5EF4-FFF2-40B4-BE49-F238E27FC236}">
                  <a16:creationId xmlns:a16="http://schemas.microsoft.com/office/drawing/2014/main" id="{50B64CE1-9908-4EDA-AE70-8D20D52E99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7668" y="5679701"/>
              <a:ext cx="2484117" cy="4509728"/>
            </a:xfrm>
            <a:prstGeom prst="rect">
              <a:avLst/>
            </a:prstGeom>
          </p:spPr>
        </p:pic>
        <p:pic>
          <p:nvPicPr>
            <p:cNvPr id="35" name="Picture 34" descr="A screenshot of a website&#10;&#10;Description automatically generated with low confidence">
              <a:extLst>
                <a:ext uri="{FF2B5EF4-FFF2-40B4-BE49-F238E27FC236}">
                  <a16:creationId xmlns:a16="http://schemas.microsoft.com/office/drawing/2014/main" id="{A9B92322-7630-481E-AAE1-01F9182120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67009" y="687380"/>
              <a:ext cx="2482298" cy="4992321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856D85F-24C8-4D18-A0C5-3E6490A8458C}"/>
              </a:ext>
            </a:extLst>
          </p:cNvPr>
          <p:cNvGrpSpPr/>
          <p:nvPr/>
        </p:nvGrpSpPr>
        <p:grpSpPr>
          <a:xfrm>
            <a:off x="4046609" y="800223"/>
            <a:ext cx="1863088" cy="4140194"/>
            <a:chOff x="3397136" y="4048997"/>
            <a:chExt cx="2484117" cy="5520259"/>
          </a:xfrm>
        </p:grpSpPr>
        <p:pic>
          <p:nvPicPr>
            <p:cNvPr id="15" name="Picture 14" descr="A screenshot of a phone&#10;&#10;Description automatically generated with medium confidence">
              <a:extLst>
                <a:ext uri="{FF2B5EF4-FFF2-40B4-BE49-F238E27FC236}">
                  <a16:creationId xmlns:a16="http://schemas.microsoft.com/office/drawing/2014/main" id="{C1FA3867-A7D7-4A7E-A553-A610B3324F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97136" y="5964713"/>
              <a:ext cx="2484117" cy="3604543"/>
            </a:xfrm>
            <a:prstGeom prst="rect">
              <a:avLst/>
            </a:prstGeom>
          </p:spPr>
        </p:pic>
        <p:pic>
          <p:nvPicPr>
            <p:cNvPr id="28" name="Picture 27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89B75B86-EC1F-47B3-8012-0D218E452E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00223" y="4048997"/>
              <a:ext cx="2481030" cy="1915719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1D392C8-ECD5-4977-9356-2113EAC13961}"/>
              </a:ext>
            </a:extLst>
          </p:cNvPr>
          <p:cNvGrpSpPr/>
          <p:nvPr/>
        </p:nvGrpSpPr>
        <p:grpSpPr>
          <a:xfrm>
            <a:off x="4046609" y="800222"/>
            <a:ext cx="1863088" cy="4140195"/>
            <a:chOff x="3180737" y="3703377"/>
            <a:chExt cx="2484117" cy="5520260"/>
          </a:xfrm>
        </p:grpSpPr>
        <p:pic>
          <p:nvPicPr>
            <p:cNvPr id="16" name="Picture 15" descr="A screenshot of a building under construction&#10;&#10;Description automatically generated with medium confidence">
              <a:extLst>
                <a:ext uri="{FF2B5EF4-FFF2-40B4-BE49-F238E27FC236}">
                  <a16:creationId xmlns:a16="http://schemas.microsoft.com/office/drawing/2014/main" id="{1EBB9792-0BB0-4BF6-870B-D693B55D33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0737" y="5619095"/>
              <a:ext cx="2484117" cy="3604542"/>
            </a:xfrm>
            <a:prstGeom prst="rect">
              <a:avLst/>
            </a:prstGeom>
          </p:spPr>
        </p:pic>
        <p:pic>
          <p:nvPicPr>
            <p:cNvPr id="26" name="Picture 25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7FD5C3FD-C997-4E1D-907F-7D9985C36E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82280" y="3703377"/>
              <a:ext cx="2481030" cy="191571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E8F4FB3-E997-48F1-8E86-279A09A334BB}"/>
              </a:ext>
            </a:extLst>
          </p:cNvPr>
          <p:cNvGrpSpPr/>
          <p:nvPr/>
        </p:nvGrpSpPr>
        <p:grpSpPr>
          <a:xfrm>
            <a:off x="4046609" y="800223"/>
            <a:ext cx="1863088" cy="4140194"/>
            <a:chOff x="387868" y="4564381"/>
            <a:chExt cx="2484117" cy="5520259"/>
          </a:xfrm>
        </p:grpSpPr>
        <p:pic>
          <p:nvPicPr>
            <p:cNvPr id="17" name="Picture 16" descr="A screenshot of a phone&#10;&#10;Description automatically generated with low confidence">
              <a:extLst>
                <a:ext uri="{FF2B5EF4-FFF2-40B4-BE49-F238E27FC236}">
                  <a16:creationId xmlns:a16="http://schemas.microsoft.com/office/drawing/2014/main" id="{1F315AC0-654F-458F-AF1B-67B3DAB9E4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868" y="6480099"/>
              <a:ext cx="2484117" cy="3604541"/>
            </a:xfrm>
            <a:prstGeom prst="rect">
              <a:avLst/>
            </a:prstGeom>
          </p:spPr>
        </p:pic>
        <p:pic>
          <p:nvPicPr>
            <p:cNvPr id="9" name="Picture 8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7ED38B05-D0E5-4AA7-9EE8-04E0F2F326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7868" y="4564381"/>
              <a:ext cx="2481030" cy="191571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CBDACB-0B07-4306-BBFC-BFC6979C9FE6}"/>
              </a:ext>
            </a:extLst>
          </p:cNvPr>
          <p:cNvGrpSpPr/>
          <p:nvPr/>
        </p:nvGrpSpPr>
        <p:grpSpPr>
          <a:xfrm>
            <a:off x="4022731" y="800222"/>
            <a:ext cx="1910843" cy="4196033"/>
            <a:chOff x="3056101" y="4564381"/>
            <a:chExt cx="2484117" cy="5520260"/>
          </a:xfrm>
        </p:grpSpPr>
        <p:pic>
          <p:nvPicPr>
            <p:cNvPr id="18" name="Picture 17" descr="A screenshot of a phone&#10;&#10;Description automatically generated with medium confidence">
              <a:extLst>
                <a:ext uri="{FF2B5EF4-FFF2-40B4-BE49-F238E27FC236}">
                  <a16:creationId xmlns:a16="http://schemas.microsoft.com/office/drawing/2014/main" id="{12D384BB-2129-4D3D-8297-16C5A85EA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01" y="6480099"/>
              <a:ext cx="2484117" cy="3604542"/>
            </a:xfrm>
            <a:prstGeom prst="rect">
              <a:avLst/>
            </a:prstGeom>
          </p:spPr>
        </p:pic>
        <p:pic>
          <p:nvPicPr>
            <p:cNvPr id="24" name="Picture 23" descr="A picture containing text, electronics, screenshot, web page&#10;&#10;Description automatically generated">
              <a:extLst>
                <a:ext uri="{FF2B5EF4-FFF2-40B4-BE49-F238E27FC236}">
                  <a16:creationId xmlns:a16="http://schemas.microsoft.com/office/drawing/2014/main" id="{6D86A9FE-20FA-412E-8D9C-AF9EAB6F87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56101" y="4564381"/>
              <a:ext cx="2481030" cy="191571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7D1C4C6-174A-4201-9915-A681AE9BBF47}"/>
              </a:ext>
            </a:extLst>
          </p:cNvPr>
          <p:cNvGrpSpPr/>
          <p:nvPr/>
        </p:nvGrpSpPr>
        <p:grpSpPr>
          <a:xfrm>
            <a:off x="4036053" y="2276437"/>
            <a:ext cx="1861724" cy="2682639"/>
            <a:chOff x="1028766" y="2715206"/>
            <a:chExt cx="2482298" cy="31682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222B58DD-458D-45A7-B7A0-067FF8FF7C6E}"/>
                </a:ext>
              </a:extLst>
            </p:cNvPr>
            <p:cNvSpPr/>
            <p:nvPr/>
          </p:nvSpPr>
          <p:spPr>
            <a:xfrm>
              <a:off x="1028766" y="2715206"/>
              <a:ext cx="2482298" cy="3168272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pic>
          <p:nvPicPr>
            <p:cNvPr id="1026" name="Picture 2" descr="7 Reasons to Implement In-App Chat For Your Mobile App – Customer Service  Blog from HappyFox">
              <a:extLst>
                <a:ext uri="{FF2B5EF4-FFF2-40B4-BE49-F238E27FC236}">
                  <a16:creationId xmlns:a16="http://schemas.microsoft.com/office/drawing/2014/main" id="{C423FB97-1F16-40AA-9E25-108D12E61E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046820" y="2782112"/>
              <a:ext cx="2446190" cy="1089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FD03DB7C-0667-472F-ADEF-047F424076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144041"/>
            <a:ext cx="1834643" cy="44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04D5174B-1CF9-4250-A210-16AFC73B8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606309"/>
            <a:ext cx="1834643" cy="35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E4E3EB64-1EC2-4792-942E-EC6F234BA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3961467"/>
            <a:ext cx="1834643" cy="50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7 Reasons to Implement In-App Chat For Your Mobile App – Customer Service  Blog from HappyFox">
            <a:extLst>
              <a:ext uri="{FF2B5EF4-FFF2-40B4-BE49-F238E27FC236}">
                <a16:creationId xmlns:a16="http://schemas.microsoft.com/office/drawing/2014/main" id="{390D152C-44AA-4F6E-AC5F-F570A6064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9593" y="4412505"/>
            <a:ext cx="1834643" cy="3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5325BE45-05CD-44FE-A0DA-501E1988AA23}"/>
              </a:ext>
            </a:extLst>
          </p:cNvPr>
          <p:cNvGrpSpPr/>
          <p:nvPr/>
        </p:nvGrpSpPr>
        <p:grpSpPr>
          <a:xfrm>
            <a:off x="2391833" y="-492546"/>
            <a:ext cx="4592266" cy="5143500"/>
            <a:chOff x="3127069" y="1"/>
            <a:chExt cx="6151575" cy="6857999"/>
          </a:xfrm>
        </p:grpSpPr>
        <p:pic>
          <p:nvPicPr>
            <p:cNvPr id="20" name="Picture 19" descr="A picture containing mobile phone, gadget, portable communications device, mobile device&#10;&#10;Description automatically generated">
              <a:extLst>
                <a:ext uri="{FF2B5EF4-FFF2-40B4-BE49-F238E27FC236}">
                  <a16:creationId xmlns:a16="http://schemas.microsoft.com/office/drawing/2014/main" id="{4687F7DB-6BF9-435D-95C7-7127B75A8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7069" y="616358"/>
              <a:ext cx="6151575" cy="6143896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1F6BA4B-FAD3-4180-A95B-8179E513034B}"/>
                </a:ext>
              </a:extLst>
            </p:cNvPr>
            <p:cNvSpPr/>
            <p:nvPr/>
          </p:nvSpPr>
          <p:spPr>
            <a:xfrm>
              <a:off x="4765579" y="6463507"/>
              <a:ext cx="2820788" cy="3944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CB67991-79F3-44B7-AD81-7F12DE1AA661}"/>
                </a:ext>
              </a:extLst>
            </p:cNvPr>
            <p:cNvSpPr/>
            <p:nvPr/>
          </p:nvSpPr>
          <p:spPr>
            <a:xfrm>
              <a:off x="4765579" y="1"/>
              <a:ext cx="2820788" cy="804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</p:grpSp>
      <p:sp>
        <p:nvSpPr>
          <p:cNvPr id="49" name="TextBox 9">
            <a:extLst>
              <a:ext uri="{FF2B5EF4-FFF2-40B4-BE49-F238E27FC236}">
                <a16:creationId xmlns:a16="http://schemas.microsoft.com/office/drawing/2014/main" id="{16542153-76E7-44EC-95CA-9D843E34E742}"/>
              </a:ext>
            </a:extLst>
          </p:cNvPr>
          <p:cNvSpPr txBox="1"/>
          <p:nvPr/>
        </p:nvSpPr>
        <p:spPr>
          <a:xfrm>
            <a:off x="472397" y="1847260"/>
            <a:ext cx="3101788" cy="24468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Receive latest </a:t>
            </a:r>
            <a:r>
              <a:rPr lang="en-GB" sz="1200" b="1" dirty="0"/>
              <a:t>announcements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Find out about </a:t>
            </a:r>
            <a:r>
              <a:rPr lang="en-GB" sz="1200" b="1" dirty="0"/>
              <a:t>resident events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b="1" dirty="0"/>
              <a:t>Book appointments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b="1" dirty="0"/>
              <a:t>Keep up to date </a:t>
            </a:r>
            <a:r>
              <a:rPr lang="en-GB" sz="1200" dirty="0"/>
              <a:t>with the project’s progress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b="1" dirty="0"/>
              <a:t>See photos </a:t>
            </a:r>
            <a:r>
              <a:rPr lang="en-GB" sz="1200" dirty="0"/>
              <a:t>of what the team are up to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b="1" dirty="0"/>
              <a:t>Find answers </a:t>
            </a:r>
            <a:r>
              <a:rPr lang="en-GB" sz="1200" dirty="0"/>
              <a:t>to frequently asked questions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b="1" dirty="0"/>
              <a:t>Contact the team</a:t>
            </a:r>
          </a:p>
          <a:p>
            <a:pPr marL="171450" indent="-171450">
              <a:lnSpc>
                <a:spcPct val="150000"/>
              </a:lnSpc>
              <a:buClr>
                <a:srgbClr val="FF8400"/>
              </a:buClr>
              <a:buFont typeface="Arial" panose="020B0604020202020204" pitchFamily="34" charset="0"/>
              <a:buChar char="•"/>
            </a:pPr>
            <a:r>
              <a:rPr lang="en-GB" sz="1200" dirty="0"/>
              <a:t>…</a:t>
            </a:r>
            <a:r>
              <a:rPr lang="en-GB" sz="1200" dirty="0" err="1"/>
              <a:t>inc</a:t>
            </a:r>
            <a:r>
              <a:rPr lang="en-GB" sz="1200" dirty="0"/>
              <a:t> </a:t>
            </a:r>
            <a:r>
              <a:rPr lang="en-GB" sz="1200" b="1" dirty="0"/>
              <a:t>live chat </a:t>
            </a:r>
            <a:r>
              <a:rPr lang="en-GB" sz="1200" dirty="0"/>
              <a:t>(during working hours)</a:t>
            </a:r>
          </a:p>
          <a:p>
            <a:pPr marL="214313" indent="-214313">
              <a:buClr>
                <a:schemeClr val="accent6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900" dirty="0">
              <a:latin typeface="Calibri Light" panose="020F03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05A696-BA3E-EBD1-7031-2CD0EAF324A7}"/>
              </a:ext>
            </a:extLst>
          </p:cNvPr>
          <p:cNvSpPr txBox="1"/>
          <p:nvPr/>
        </p:nvSpPr>
        <p:spPr>
          <a:xfrm>
            <a:off x="431798" y="645867"/>
            <a:ext cx="6670337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RESIDENT APP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19C6A9-2FB0-310C-79F6-373C5E295122}"/>
              </a:ext>
            </a:extLst>
          </p:cNvPr>
          <p:cNvSpPr txBox="1"/>
          <p:nvPr/>
        </p:nvSpPr>
        <p:spPr>
          <a:xfrm>
            <a:off x="431798" y="1512994"/>
            <a:ext cx="591566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600" dirty="0">
                <a:solidFill>
                  <a:srgbClr val="FF8400"/>
                </a:solidFill>
              </a:rPr>
              <a:t>Let’s stay connected…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F136B-EE09-BB9C-8A8F-462ABB341D1E}"/>
              </a:ext>
            </a:extLst>
          </p:cNvPr>
          <p:cNvSpPr/>
          <p:nvPr/>
        </p:nvSpPr>
        <p:spPr>
          <a:xfrm>
            <a:off x="6263695" y="0"/>
            <a:ext cx="2880306" cy="5143500"/>
          </a:xfrm>
          <a:prstGeom prst="rect">
            <a:avLst/>
          </a:prstGeom>
          <a:solidFill>
            <a:srgbClr val="8E1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4" name="Picture 13" descr="Two people looking at a book&#10;&#10;Description automatically generated with low confidence">
            <a:extLst>
              <a:ext uri="{FF2B5EF4-FFF2-40B4-BE49-F238E27FC236}">
                <a16:creationId xmlns:a16="http://schemas.microsoft.com/office/drawing/2014/main" id="{99A51D20-6F87-B9C5-8D34-2939F8E1CFB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6129" y="1759215"/>
            <a:ext cx="2802746" cy="2802746"/>
          </a:xfrm>
          <a:prstGeom prst="rect">
            <a:avLst/>
          </a:prstGeom>
          <a:ln>
            <a:noFill/>
          </a:ln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61FD71-99DA-B8B2-E736-9F8A5C02BB47}"/>
              </a:ext>
            </a:extLst>
          </p:cNvPr>
          <p:cNvCxnSpPr>
            <a:cxnSpLocks/>
          </p:cNvCxnSpPr>
          <p:nvPr/>
        </p:nvCxnSpPr>
        <p:spPr>
          <a:xfrm>
            <a:off x="6452841" y="411163"/>
            <a:ext cx="225935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2A84B66-BA25-ABF8-C7B8-ED4256402E4A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6016" y="161674"/>
            <a:ext cx="406103" cy="21815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DB46579-7BF8-37B6-0E0F-52A3B0A73F8E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19</a:t>
            </a:fld>
            <a:endParaRPr lang="en-US" sz="900" b="1" kern="600" spc="50">
              <a:solidFill>
                <a:schemeClr val="accent5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6B13E7C-F973-138C-789B-BC86B8FC3E78}"/>
              </a:ext>
            </a:extLst>
          </p:cNvPr>
          <p:cNvSpPr/>
          <p:nvPr/>
        </p:nvSpPr>
        <p:spPr>
          <a:xfrm>
            <a:off x="6713220" y="1935480"/>
            <a:ext cx="2186940" cy="2369820"/>
          </a:xfrm>
          <a:prstGeom prst="ellipse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07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0.00139 -0.5135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3262B27-D775-BDBC-6621-0C80E90A8B19}"/>
              </a:ext>
            </a:extLst>
          </p:cNvPr>
          <p:cNvSpPr txBox="1"/>
          <p:nvPr/>
        </p:nvSpPr>
        <p:spPr>
          <a:xfrm>
            <a:off x="431800" y="612000"/>
            <a:ext cx="5161692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AGENDA</a:t>
            </a:r>
            <a:endParaRPr lang="en-US" sz="4000" b="1" kern="600" spc="200" dirty="0">
              <a:solidFill>
                <a:schemeClr val="accent4"/>
              </a:solidFill>
            </a:endParaRPr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92D906DE-8010-8430-7B7F-7FE2B39C46E2}"/>
              </a:ext>
            </a:extLst>
          </p:cNvPr>
          <p:cNvGrpSpPr/>
          <p:nvPr/>
        </p:nvGrpSpPr>
        <p:grpSpPr>
          <a:xfrm>
            <a:off x="576404" y="1392473"/>
            <a:ext cx="1952909" cy="2028870"/>
            <a:chOff x="576404" y="1455512"/>
            <a:chExt cx="1825557" cy="189656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8781FB9-837E-E8E2-C691-7F46373A69E4}"/>
                </a:ext>
              </a:extLst>
            </p:cNvPr>
            <p:cNvSpPr/>
            <p:nvPr/>
          </p:nvSpPr>
          <p:spPr>
            <a:xfrm>
              <a:off x="576404" y="1526518"/>
              <a:ext cx="1825557" cy="182555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A3174D-98DB-25F9-6939-01AAA760BC77}"/>
                </a:ext>
              </a:extLst>
            </p:cNvPr>
            <p:cNvGrpSpPr/>
            <p:nvPr/>
          </p:nvGrpSpPr>
          <p:grpSpPr>
            <a:xfrm>
              <a:off x="843818" y="2397281"/>
              <a:ext cx="1338207" cy="249028"/>
              <a:chOff x="570977" y="2272972"/>
              <a:chExt cx="1338207" cy="249028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97FC23B-2008-9BA4-4125-71606047E530}"/>
                  </a:ext>
                </a:extLst>
              </p:cNvPr>
              <p:cNvSpPr txBox="1"/>
              <p:nvPr/>
            </p:nvSpPr>
            <p:spPr>
              <a:xfrm>
                <a:off x="570977" y="2280964"/>
                <a:ext cx="1338207" cy="233042"/>
              </a:xfrm>
              <a:prstGeom prst="rect">
                <a:avLst/>
              </a:prstGeom>
              <a:noFill/>
            </p:spPr>
            <p:txBody>
              <a:bodyPr wrap="square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dirty="0">
                    <a:solidFill>
                      <a:schemeClr val="bg1"/>
                    </a:solidFill>
                  </a:rPr>
                  <a:t>Introduction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D9FCFFF-FE53-CAFA-8083-5329C5EBEE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77" y="2272972"/>
                <a:ext cx="0" cy="249028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BD6299B-0774-C0F8-B5DC-A569DCB3DD0C}"/>
                </a:ext>
              </a:extLst>
            </p:cNvPr>
            <p:cNvGrpSpPr/>
            <p:nvPr/>
          </p:nvGrpSpPr>
          <p:grpSpPr>
            <a:xfrm>
              <a:off x="671320" y="1634981"/>
              <a:ext cx="394099" cy="394099"/>
              <a:chOff x="526714" y="1634981"/>
              <a:chExt cx="394099" cy="39409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E88B3D1-36CC-3346-1DC0-795C0861333F}"/>
                  </a:ext>
                </a:extLst>
              </p:cNvPr>
              <p:cNvSpPr/>
              <p:nvPr/>
            </p:nvSpPr>
            <p:spPr>
              <a:xfrm>
                <a:off x="526715" y="1634982"/>
                <a:ext cx="394098" cy="39409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C660B88-92B3-2835-8F66-2E6A54331762}"/>
                  </a:ext>
                </a:extLst>
              </p:cNvPr>
              <p:cNvSpPr txBox="1"/>
              <p:nvPr/>
            </p:nvSpPr>
            <p:spPr>
              <a:xfrm>
                <a:off x="526714" y="1634981"/>
                <a:ext cx="389288" cy="394098"/>
              </a:xfrm>
              <a:prstGeom prst="rect">
                <a:avLst/>
              </a:prstGeom>
              <a:noFill/>
            </p:spPr>
            <p:txBody>
              <a:bodyPr wrap="square" lIns="0" tIns="0" rIns="0" bIns="36000" anchor="ctr" anchorCtr="0">
                <a:noAutofit/>
              </a:bodyPr>
              <a:lstStyle/>
              <a:p>
                <a:pPr algn="ctr"/>
                <a:r>
                  <a:rPr lang="en-GB" b="1" kern="600" dirty="0">
                    <a:solidFill>
                      <a:schemeClr val="bg1"/>
                    </a:solidFill>
                  </a:rPr>
                  <a:t>01</a:t>
                </a:r>
                <a:endParaRPr lang="en-GB" kern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D33D99B-AC63-C30F-CEBA-173652267D79}"/>
                </a:ext>
              </a:extLst>
            </p:cNvPr>
            <p:cNvSpPr/>
            <p:nvPr/>
          </p:nvSpPr>
          <p:spPr>
            <a:xfrm rot="549425">
              <a:off x="1712868" y="1506359"/>
              <a:ext cx="591847" cy="76003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9AAAD2B-A2F1-31EA-EA2C-CF41C2BF4D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987266">
              <a:off x="1712868" y="1506359"/>
              <a:ext cx="591847" cy="760033"/>
            </a:xfrm>
            <a:prstGeom prst="rect">
              <a:avLst/>
            </a:prstGeom>
          </p:spPr>
        </p:pic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ABD37023-DD13-F80C-69F2-C6C33AA281B3}"/>
                </a:ext>
              </a:extLst>
            </p:cNvPr>
            <p:cNvSpPr/>
            <p:nvPr/>
          </p:nvSpPr>
          <p:spPr>
            <a:xfrm>
              <a:off x="987210" y="1455512"/>
              <a:ext cx="146796" cy="1467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AB1A4538-027C-932B-1565-E35A187DE992}"/>
              </a:ext>
            </a:extLst>
          </p:cNvPr>
          <p:cNvGrpSpPr/>
          <p:nvPr/>
        </p:nvGrpSpPr>
        <p:grpSpPr>
          <a:xfrm>
            <a:off x="989400" y="4000943"/>
            <a:ext cx="652027" cy="553982"/>
            <a:chOff x="989400" y="4000943"/>
            <a:chExt cx="652027" cy="55398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8E578A29-6FA1-89B5-640B-0A34247B9ADF}"/>
                </a:ext>
              </a:extLst>
            </p:cNvPr>
            <p:cNvSpPr/>
            <p:nvPr/>
          </p:nvSpPr>
          <p:spPr>
            <a:xfrm>
              <a:off x="989400" y="4076392"/>
              <a:ext cx="478533" cy="4785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81F1D96-CB81-CDD7-F34C-1D834FE6FBB7}"/>
                </a:ext>
              </a:extLst>
            </p:cNvPr>
            <p:cNvSpPr/>
            <p:nvPr/>
          </p:nvSpPr>
          <p:spPr>
            <a:xfrm>
              <a:off x="1439556" y="4000943"/>
              <a:ext cx="201871" cy="2018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B2030230-F4AC-9A90-CCB5-582CA7C25DE3}"/>
                </a:ext>
              </a:extLst>
            </p:cNvPr>
            <p:cNvSpPr/>
            <p:nvPr/>
          </p:nvSpPr>
          <p:spPr>
            <a:xfrm>
              <a:off x="1511308" y="4276491"/>
              <a:ext cx="111676" cy="1116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0" name="Graphic 89">
            <a:extLst>
              <a:ext uri="{FF2B5EF4-FFF2-40B4-BE49-F238E27FC236}">
                <a16:creationId xmlns:a16="http://schemas.microsoft.com/office/drawing/2014/main" id="{F37B4642-5C36-868F-79A5-A0A2D466BD7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42409" y="1499531"/>
            <a:ext cx="680568" cy="680568"/>
          </a:xfrm>
          <a:prstGeom prst="rect">
            <a:avLst/>
          </a:prstGeom>
        </p:spPr>
      </p:pic>
      <p:grpSp>
        <p:nvGrpSpPr>
          <p:cNvPr id="106" name="Group 105">
            <a:extLst>
              <a:ext uri="{FF2B5EF4-FFF2-40B4-BE49-F238E27FC236}">
                <a16:creationId xmlns:a16="http://schemas.microsoft.com/office/drawing/2014/main" id="{956510E0-EC7F-F8EE-AC2E-4C2A7154240A}"/>
              </a:ext>
            </a:extLst>
          </p:cNvPr>
          <p:cNvGrpSpPr/>
          <p:nvPr/>
        </p:nvGrpSpPr>
        <p:grpSpPr>
          <a:xfrm>
            <a:off x="2768995" y="2590034"/>
            <a:ext cx="1892354" cy="1965639"/>
            <a:chOff x="2960696" y="2571750"/>
            <a:chExt cx="1749190" cy="18169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DB0C0F-1DB8-4E64-3E0E-1DF158F7FE8E}"/>
                </a:ext>
              </a:extLst>
            </p:cNvPr>
            <p:cNvSpPr/>
            <p:nvPr/>
          </p:nvSpPr>
          <p:spPr>
            <a:xfrm>
              <a:off x="2960696" y="2571750"/>
              <a:ext cx="1684702" cy="16847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25A4B7F-48EB-7A83-A84A-4C6ECCC115B5}"/>
                </a:ext>
              </a:extLst>
            </p:cNvPr>
            <p:cNvGrpSpPr/>
            <p:nvPr/>
          </p:nvGrpSpPr>
          <p:grpSpPr>
            <a:xfrm>
              <a:off x="3386817" y="3149633"/>
              <a:ext cx="907381" cy="460877"/>
              <a:chOff x="707030" y="2060684"/>
              <a:chExt cx="907381" cy="460877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3E22AD1-5C6E-2689-52F8-6686383B0A10}"/>
                  </a:ext>
                </a:extLst>
              </p:cNvPr>
              <p:cNvSpPr txBox="1"/>
              <p:nvPr/>
            </p:nvSpPr>
            <p:spPr>
              <a:xfrm>
                <a:off x="707031" y="2060684"/>
                <a:ext cx="907380" cy="460877"/>
              </a:xfrm>
              <a:prstGeom prst="rect">
                <a:avLst/>
              </a:prstGeom>
              <a:noFill/>
            </p:spPr>
            <p:txBody>
              <a:bodyPr wrap="square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dirty="0">
                    <a:solidFill>
                      <a:schemeClr val="bg1"/>
                    </a:solidFill>
                  </a:rPr>
                  <a:t>Where </a:t>
                </a:r>
                <a:br>
                  <a:rPr lang="en-GB" dirty="0">
                    <a:solidFill>
                      <a:schemeClr val="bg1"/>
                    </a:solidFill>
                  </a:rPr>
                </a:br>
                <a:r>
                  <a:rPr lang="en-GB" dirty="0">
                    <a:solidFill>
                      <a:schemeClr val="bg1"/>
                    </a:solidFill>
                  </a:rPr>
                  <a:t>we are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6B918CAF-8461-C930-0C27-993AACB18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7030" y="2060684"/>
                <a:ext cx="0" cy="443446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01F2B5E-7F65-AE1F-EA32-C39248F425D2}"/>
                </a:ext>
              </a:extLst>
            </p:cNvPr>
            <p:cNvGrpSpPr/>
            <p:nvPr/>
          </p:nvGrpSpPr>
          <p:grpSpPr>
            <a:xfrm>
              <a:off x="4138913" y="3848593"/>
              <a:ext cx="394099" cy="394099"/>
              <a:chOff x="526714" y="1634981"/>
              <a:chExt cx="394099" cy="39409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EF9CF8F8-5950-FFE0-A08A-3067352386C3}"/>
                  </a:ext>
                </a:extLst>
              </p:cNvPr>
              <p:cNvSpPr/>
              <p:nvPr/>
            </p:nvSpPr>
            <p:spPr>
              <a:xfrm>
                <a:off x="526715" y="1634982"/>
                <a:ext cx="394098" cy="39409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D1C38B-2615-EF92-D78D-5F726937FC30}"/>
                  </a:ext>
                </a:extLst>
              </p:cNvPr>
              <p:cNvSpPr txBox="1"/>
              <p:nvPr/>
            </p:nvSpPr>
            <p:spPr>
              <a:xfrm>
                <a:off x="526714" y="1634981"/>
                <a:ext cx="389288" cy="394098"/>
              </a:xfrm>
              <a:prstGeom prst="rect">
                <a:avLst/>
              </a:prstGeom>
              <a:noFill/>
            </p:spPr>
            <p:txBody>
              <a:bodyPr wrap="square" lIns="0" tIns="0" rIns="0" bIns="36000" anchor="ctr" anchorCtr="0">
                <a:noAutofit/>
              </a:bodyPr>
              <a:lstStyle/>
              <a:p>
                <a:pPr algn="ctr"/>
                <a:r>
                  <a:rPr lang="en-GB" b="1" kern="600" dirty="0">
                    <a:solidFill>
                      <a:schemeClr val="bg1"/>
                    </a:solidFill>
                  </a:rPr>
                  <a:t>02</a:t>
                </a:r>
                <a:endParaRPr lang="en-GB" kern="6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64D0388D-D094-686F-D9AA-5D775B1F22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21324149">
              <a:off x="3083822" y="3769236"/>
              <a:ext cx="772440" cy="619445"/>
            </a:xfrm>
            <a:prstGeom prst="rect">
              <a:avLst/>
            </a:prstGeom>
          </p:spPr>
        </p:pic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B4E3DC3C-C974-C0A0-3F26-C139A6468581}"/>
                </a:ext>
              </a:extLst>
            </p:cNvPr>
            <p:cNvSpPr/>
            <p:nvPr/>
          </p:nvSpPr>
          <p:spPr>
            <a:xfrm>
              <a:off x="4598210" y="3848593"/>
              <a:ext cx="111676" cy="1116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2" name="Graphic 91">
            <a:extLst>
              <a:ext uri="{FF2B5EF4-FFF2-40B4-BE49-F238E27FC236}">
                <a16:creationId xmlns:a16="http://schemas.microsoft.com/office/drawing/2014/main" id="{EA8F04E2-DEFB-57E3-EF42-6F108181362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36804" y="3051833"/>
            <a:ext cx="713375" cy="73902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7A14A6FC-682F-9750-6A91-4699706E7A59}"/>
              </a:ext>
            </a:extLst>
          </p:cNvPr>
          <p:cNvGrpSpPr/>
          <p:nvPr/>
        </p:nvGrpSpPr>
        <p:grpSpPr>
          <a:xfrm>
            <a:off x="7352834" y="1411393"/>
            <a:ext cx="625328" cy="590754"/>
            <a:chOff x="7373265" y="1116944"/>
            <a:chExt cx="625328" cy="590754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352FEC4B-8492-F71C-ACA1-8596204F1802}"/>
                </a:ext>
              </a:extLst>
            </p:cNvPr>
            <p:cNvSpPr/>
            <p:nvPr/>
          </p:nvSpPr>
          <p:spPr>
            <a:xfrm>
              <a:off x="7520060" y="1229165"/>
              <a:ext cx="478533" cy="4785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ED65DD3-B231-3B63-229F-75B1AEEED279}"/>
                </a:ext>
              </a:extLst>
            </p:cNvPr>
            <p:cNvSpPr/>
            <p:nvPr/>
          </p:nvSpPr>
          <p:spPr>
            <a:xfrm>
              <a:off x="7373265" y="1116944"/>
              <a:ext cx="163168" cy="16316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8DD16DC-A65F-1E99-756D-8D98762C5726}"/>
              </a:ext>
            </a:extLst>
          </p:cNvPr>
          <p:cNvGrpSpPr/>
          <p:nvPr/>
        </p:nvGrpSpPr>
        <p:grpSpPr>
          <a:xfrm>
            <a:off x="4308885" y="445420"/>
            <a:ext cx="2748210" cy="2065936"/>
            <a:chOff x="4498602" y="563022"/>
            <a:chExt cx="2587923" cy="1945443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A356339-C475-BB83-0FDA-E2D5BFA04123}"/>
                </a:ext>
              </a:extLst>
            </p:cNvPr>
            <p:cNvSpPr/>
            <p:nvPr/>
          </p:nvSpPr>
          <p:spPr>
            <a:xfrm>
              <a:off x="4714295" y="563022"/>
              <a:ext cx="1898794" cy="18987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B3D7DE1-347D-F1AC-FA33-DC29C91E4C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5514447" y="618359"/>
              <a:ext cx="1572078" cy="1890106"/>
            </a:xfrm>
            <a:prstGeom prst="rect">
              <a:avLst/>
            </a:prstGeom>
            <a:effectLst/>
          </p:spPr>
        </p:pic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C76C808-D73B-17F9-B48D-DE2455AB6048}"/>
                </a:ext>
              </a:extLst>
            </p:cNvPr>
            <p:cNvGrpSpPr/>
            <p:nvPr/>
          </p:nvGrpSpPr>
          <p:grpSpPr>
            <a:xfrm>
              <a:off x="4859638" y="1313816"/>
              <a:ext cx="1584438" cy="248933"/>
              <a:chOff x="500411" y="1739519"/>
              <a:chExt cx="1584438" cy="248933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0930F5F-BEAD-1F48-22D3-23FB4167B089}"/>
                  </a:ext>
                </a:extLst>
              </p:cNvPr>
              <p:cNvSpPr txBox="1"/>
              <p:nvPr/>
            </p:nvSpPr>
            <p:spPr>
              <a:xfrm>
                <a:off x="500411" y="1739520"/>
                <a:ext cx="1584438" cy="234759"/>
              </a:xfrm>
              <a:prstGeom prst="rect">
                <a:avLst/>
              </a:prstGeom>
              <a:noFill/>
            </p:spPr>
            <p:txBody>
              <a:bodyPr wrap="square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dirty="0">
                    <a:solidFill>
                      <a:schemeClr val="bg1"/>
                    </a:solidFill>
                  </a:rPr>
                  <a:t>Decarbonisation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59D9BEA-9C8E-9803-87EB-A952E2BAE7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411" y="1739519"/>
                <a:ext cx="0" cy="248933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BE9DBA5-EB5D-51B7-679B-31D34F60A1A9}"/>
                </a:ext>
              </a:extLst>
            </p:cNvPr>
            <p:cNvGrpSpPr/>
            <p:nvPr/>
          </p:nvGrpSpPr>
          <p:grpSpPr>
            <a:xfrm>
              <a:off x="4738922" y="1987944"/>
              <a:ext cx="394099" cy="394099"/>
              <a:chOff x="526714" y="1634981"/>
              <a:chExt cx="394099" cy="394099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B0171A50-7B20-21FD-23BA-E31CFA895751}"/>
                  </a:ext>
                </a:extLst>
              </p:cNvPr>
              <p:cNvSpPr/>
              <p:nvPr/>
            </p:nvSpPr>
            <p:spPr>
              <a:xfrm>
                <a:off x="526715" y="1634982"/>
                <a:ext cx="394098" cy="39409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CEB78AF2-0B5C-30B1-D5BE-AAEF6BE2C405}"/>
                  </a:ext>
                </a:extLst>
              </p:cNvPr>
              <p:cNvSpPr txBox="1"/>
              <p:nvPr/>
            </p:nvSpPr>
            <p:spPr>
              <a:xfrm>
                <a:off x="526714" y="1634981"/>
                <a:ext cx="389288" cy="394098"/>
              </a:xfrm>
              <a:prstGeom prst="rect">
                <a:avLst/>
              </a:prstGeom>
              <a:noFill/>
            </p:spPr>
            <p:txBody>
              <a:bodyPr wrap="square" lIns="0" tIns="0" rIns="0" bIns="36000" anchor="ctr" anchorCtr="0">
                <a:noAutofit/>
              </a:bodyPr>
              <a:lstStyle/>
              <a:p>
                <a:pPr algn="ctr"/>
                <a:r>
                  <a:rPr lang="en-GB" b="1" kern="600" dirty="0">
                    <a:solidFill>
                      <a:schemeClr val="bg1"/>
                    </a:solidFill>
                  </a:rPr>
                  <a:t>03</a:t>
                </a:r>
                <a:endParaRPr lang="en-GB" kern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A4F35954-79DD-45A5-6161-AC77B92E1B80}"/>
                </a:ext>
              </a:extLst>
            </p:cNvPr>
            <p:cNvSpPr/>
            <p:nvPr/>
          </p:nvSpPr>
          <p:spPr>
            <a:xfrm>
              <a:off x="4498602" y="1883914"/>
              <a:ext cx="146796" cy="1467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BAAD17E4-C968-E0DC-8CA6-1BD76FA3D183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2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1CF73B19-1F34-E7AA-835E-E06F2824708C}"/>
              </a:ext>
            </a:extLst>
          </p:cNvPr>
          <p:cNvGrpSpPr/>
          <p:nvPr/>
        </p:nvGrpSpPr>
        <p:grpSpPr>
          <a:xfrm>
            <a:off x="6463177" y="2385191"/>
            <a:ext cx="2069559" cy="1879482"/>
            <a:chOff x="6546700" y="2185971"/>
            <a:chExt cx="1953738" cy="17742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1A82A47-799F-57D8-5B80-521914A95111}"/>
                </a:ext>
              </a:extLst>
            </p:cNvPr>
            <p:cNvSpPr/>
            <p:nvPr/>
          </p:nvSpPr>
          <p:spPr>
            <a:xfrm>
              <a:off x="6546700" y="2185971"/>
              <a:ext cx="1774298" cy="177429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6EC7590-5ADB-7482-C4DE-CD95CA7267F5}"/>
                </a:ext>
              </a:extLst>
            </p:cNvPr>
            <p:cNvGrpSpPr/>
            <p:nvPr/>
          </p:nvGrpSpPr>
          <p:grpSpPr>
            <a:xfrm>
              <a:off x="6895024" y="2716393"/>
              <a:ext cx="1210430" cy="706041"/>
              <a:chOff x="547648" y="1934519"/>
              <a:chExt cx="1210430" cy="706041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C83B5AC-1ADB-38A2-F19B-D57C4CCF84E3}"/>
                  </a:ext>
                </a:extLst>
              </p:cNvPr>
              <p:cNvSpPr txBox="1"/>
              <p:nvPr/>
            </p:nvSpPr>
            <p:spPr>
              <a:xfrm>
                <a:off x="547648" y="1934519"/>
                <a:ext cx="1210430" cy="706041"/>
              </a:xfrm>
              <a:prstGeom prst="rect">
                <a:avLst/>
              </a:prstGeom>
              <a:noFill/>
            </p:spPr>
            <p:txBody>
              <a:bodyPr wrap="square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GB" dirty="0">
                    <a:solidFill>
                      <a:schemeClr val="bg1"/>
                    </a:solidFill>
                  </a:rPr>
                  <a:t>Resident focused service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05CBA036-156A-66D8-97DB-BBFD88695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7648" y="1934519"/>
                <a:ext cx="0" cy="706041"/>
              </a:xfrm>
              <a:prstGeom prst="line">
                <a:avLst/>
              </a:prstGeom>
              <a:ln w="127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CC91EC7-0EE7-8C5B-9080-38C6FF996045}"/>
                </a:ext>
              </a:extLst>
            </p:cNvPr>
            <p:cNvGrpSpPr/>
            <p:nvPr/>
          </p:nvGrpSpPr>
          <p:grpSpPr>
            <a:xfrm>
              <a:off x="7976899" y="2382042"/>
              <a:ext cx="394099" cy="394099"/>
              <a:chOff x="526714" y="1634981"/>
              <a:chExt cx="394099" cy="394099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3C10586D-A612-FFD5-0448-91B6DA564880}"/>
                  </a:ext>
                </a:extLst>
              </p:cNvPr>
              <p:cNvSpPr/>
              <p:nvPr/>
            </p:nvSpPr>
            <p:spPr>
              <a:xfrm>
                <a:off x="526715" y="1634982"/>
                <a:ext cx="394098" cy="394098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accent4"/>
                  </a:solidFill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7BB238EF-A064-42F4-6B2A-34A4A85FE64F}"/>
                  </a:ext>
                </a:extLst>
              </p:cNvPr>
              <p:cNvSpPr txBox="1"/>
              <p:nvPr/>
            </p:nvSpPr>
            <p:spPr>
              <a:xfrm>
                <a:off x="526714" y="1634981"/>
                <a:ext cx="389288" cy="394098"/>
              </a:xfrm>
              <a:prstGeom prst="rect">
                <a:avLst/>
              </a:prstGeom>
              <a:noFill/>
            </p:spPr>
            <p:txBody>
              <a:bodyPr wrap="square" lIns="0" tIns="0" rIns="0" bIns="36000" anchor="ctr" anchorCtr="0">
                <a:noAutofit/>
              </a:bodyPr>
              <a:lstStyle/>
              <a:p>
                <a:pPr algn="ctr"/>
                <a:r>
                  <a:rPr lang="en-GB" b="1" kern="600" dirty="0">
                    <a:solidFill>
                      <a:schemeClr val="bg1"/>
                    </a:solidFill>
                  </a:rPr>
                  <a:t>04</a:t>
                </a:r>
                <a:endParaRPr lang="en-GB" kern="6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842B050F-3700-A007-AFC0-98944282DC98}"/>
                </a:ext>
              </a:extLst>
            </p:cNvPr>
            <p:cNvSpPr/>
            <p:nvPr/>
          </p:nvSpPr>
          <p:spPr>
            <a:xfrm>
              <a:off x="8353642" y="2754124"/>
              <a:ext cx="146796" cy="14679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05B2CC8-417E-234C-11D5-12B1B8DF1C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01454" y="3260685"/>
            <a:ext cx="896650" cy="118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4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ilding with many balconies&#10;&#10;Description automatically generated with low confidence">
            <a:extLst>
              <a:ext uri="{FF2B5EF4-FFF2-40B4-BE49-F238E27FC236}">
                <a16:creationId xmlns:a16="http://schemas.microsoft.com/office/drawing/2014/main" id="{86CE974F-BF24-E7FD-6220-C8C4ACFDC7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131148" y="2547058"/>
            <a:ext cx="2032312" cy="2032312"/>
          </a:xfrm>
          <a:prstGeom prst="ellipse">
            <a:avLst/>
          </a:prstGeom>
        </p:spPr>
      </p:pic>
      <p:pic>
        <p:nvPicPr>
          <p:cNvPr id="2" name="Picture 1" descr="A picture containing outdoor, urban design, aerial photography, urban area&#10;&#10;Description automatically generated">
            <a:extLst>
              <a:ext uri="{FF2B5EF4-FFF2-40B4-BE49-F238E27FC236}">
                <a16:creationId xmlns:a16="http://schemas.microsoft.com/office/drawing/2014/main" id="{F675A0E9-9AC6-AC84-C95D-A6BD6DCEFD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28205" y="281500"/>
            <a:ext cx="2661729" cy="2661729"/>
          </a:xfrm>
          <a:prstGeom prst="ellipse">
            <a:avLst/>
          </a:prstGeom>
        </p:spPr>
      </p:pic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D8810E52-D5F4-3C62-D9D3-3E7EC01309C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4227937"/>
            <a:ext cx="938961" cy="50440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84CD148-B24F-1498-EE08-0DE2F1FC8049}"/>
              </a:ext>
            </a:extLst>
          </p:cNvPr>
          <p:cNvSpPr txBox="1"/>
          <p:nvPr/>
        </p:nvSpPr>
        <p:spPr>
          <a:xfrm>
            <a:off x="431800" y="2351660"/>
            <a:ext cx="3415270" cy="591568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400" b="1" kern="600" spc="100" dirty="0">
                <a:solidFill>
                  <a:schemeClr val="accent5"/>
                </a:solidFill>
              </a:rPr>
              <a:t>THANK YOU</a:t>
            </a:r>
            <a:endParaRPr lang="en-US" sz="4400" b="1" kern="600" spc="100" dirty="0">
              <a:solidFill>
                <a:schemeClr val="accent5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82C6912-7409-911A-6A50-007FBBAB75F3}"/>
              </a:ext>
            </a:extLst>
          </p:cNvPr>
          <p:cNvSpPr/>
          <p:nvPr/>
        </p:nvSpPr>
        <p:spPr>
          <a:xfrm>
            <a:off x="4158191" y="4279470"/>
            <a:ext cx="154349" cy="154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DBC6A8-7472-6DC0-D5B7-46B56F3C4630}"/>
              </a:ext>
            </a:extLst>
          </p:cNvPr>
          <p:cNvSpPr/>
          <p:nvPr/>
        </p:nvSpPr>
        <p:spPr>
          <a:xfrm>
            <a:off x="8196677" y="1241342"/>
            <a:ext cx="310831" cy="3108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5E7076-729A-AC11-26D6-9764C148225E}"/>
              </a:ext>
            </a:extLst>
          </p:cNvPr>
          <p:cNvSpPr/>
          <p:nvPr/>
        </p:nvSpPr>
        <p:spPr>
          <a:xfrm>
            <a:off x="5956162" y="3063156"/>
            <a:ext cx="310831" cy="31083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70DA75-690C-4703-4F1A-A71A54C332AE}"/>
              </a:ext>
            </a:extLst>
          </p:cNvPr>
          <p:cNvSpPr/>
          <p:nvPr/>
        </p:nvSpPr>
        <p:spPr>
          <a:xfrm>
            <a:off x="8452444" y="1612364"/>
            <a:ext cx="110127" cy="1101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7794EE-C761-8628-D6CC-DC4F131EFDF1}"/>
              </a:ext>
            </a:extLst>
          </p:cNvPr>
          <p:cNvSpPr/>
          <p:nvPr/>
        </p:nvSpPr>
        <p:spPr>
          <a:xfrm>
            <a:off x="6744807" y="3400497"/>
            <a:ext cx="885472" cy="8854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68FBE30-F292-DEE0-372E-A5E7729B2956}"/>
              </a:ext>
            </a:extLst>
          </p:cNvPr>
          <p:cNvSpPr/>
          <p:nvPr/>
        </p:nvSpPr>
        <p:spPr>
          <a:xfrm>
            <a:off x="7575215" y="3400497"/>
            <a:ext cx="110127" cy="1101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468536A-7C67-B30F-7453-B4E33AF48692}"/>
              </a:ext>
            </a:extLst>
          </p:cNvPr>
          <p:cNvSpPr/>
          <p:nvPr/>
        </p:nvSpPr>
        <p:spPr>
          <a:xfrm>
            <a:off x="4211638" y="1023938"/>
            <a:ext cx="885472" cy="8854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1EFF1C9-78E7-19B0-25ED-B2B590407B1B}"/>
              </a:ext>
            </a:extLst>
          </p:cNvPr>
          <p:cNvSpPr/>
          <p:nvPr/>
        </p:nvSpPr>
        <p:spPr>
          <a:xfrm>
            <a:off x="3983937" y="1186278"/>
            <a:ext cx="110127" cy="11012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4236A35F-D56F-C0F9-5D00-F7D4D4D8802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60844" y="3516534"/>
            <a:ext cx="653398" cy="653398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C6952EB-6DDA-FBD7-D14A-C52A382CE5A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312374" y="1124674"/>
            <a:ext cx="684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02E3F5-6F3C-89EF-7A2A-EE462EB03F80}"/>
              </a:ext>
            </a:extLst>
          </p:cNvPr>
          <p:cNvSpPr txBox="1"/>
          <p:nvPr/>
        </p:nvSpPr>
        <p:spPr>
          <a:xfrm>
            <a:off x="431800" y="612000"/>
            <a:ext cx="5161692" cy="541105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5"/>
                </a:solidFill>
              </a:rPr>
              <a:t>AXIS</a:t>
            </a:r>
            <a:endParaRPr lang="en-US" sz="4000" b="1" kern="600" spc="200" dirty="0">
              <a:solidFill>
                <a:schemeClr val="accent5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E11841-84F8-9566-6068-B919659305E6}"/>
              </a:ext>
            </a:extLst>
          </p:cNvPr>
          <p:cNvSpPr txBox="1"/>
          <p:nvPr/>
        </p:nvSpPr>
        <p:spPr>
          <a:xfrm>
            <a:off x="401320" y="1553419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Established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4FEA90-B5ED-FCDE-FD97-2DD9839F532A}"/>
              </a:ext>
            </a:extLst>
          </p:cNvPr>
          <p:cNvSpPr txBox="1"/>
          <p:nvPr/>
        </p:nvSpPr>
        <p:spPr>
          <a:xfrm>
            <a:off x="2540635" y="1553419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Ownership</a:t>
            </a:r>
            <a:endParaRPr lang="en-GB" sz="18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58B52A-50EB-6E3F-29F3-A4C1A604066E}"/>
              </a:ext>
            </a:extLst>
          </p:cNvPr>
          <p:cNvSpPr txBox="1"/>
          <p:nvPr/>
        </p:nvSpPr>
        <p:spPr>
          <a:xfrm>
            <a:off x="4695190" y="1553419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Turnover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D76558-BA90-7597-A4E8-E2D480871D8E}"/>
              </a:ext>
            </a:extLst>
          </p:cNvPr>
          <p:cNvSpPr txBox="1"/>
          <p:nvPr/>
        </p:nvSpPr>
        <p:spPr>
          <a:xfrm>
            <a:off x="6834505" y="1553419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Staff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98BBE3-CC7A-9FDA-2810-A568B00A5E8C}"/>
              </a:ext>
            </a:extLst>
          </p:cNvPr>
          <p:cNvSpPr txBox="1"/>
          <p:nvPr/>
        </p:nvSpPr>
        <p:spPr>
          <a:xfrm>
            <a:off x="401320" y="2985284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Offices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6EA09-C68A-1AC2-D00E-4E3319D5B0EF}"/>
              </a:ext>
            </a:extLst>
          </p:cNvPr>
          <p:cNvSpPr txBox="1"/>
          <p:nvPr/>
        </p:nvSpPr>
        <p:spPr>
          <a:xfrm>
            <a:off x="2540635" y="2985284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cs typeface="Arial" panose="020B0604020202020204" pitchFamily="34" charset="0"/>
              </a:rPr>
              <a:t>Credit rating</a:t>
            </a:r>
            <a:endParaRPr lang="en-GB" sz="18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82E5B9-7FE3-BBF1-720F-BBEE5D70B352}"/>
              </a:ext>
            </a:extLst>
          </p:cNvPr>
          <p:cNvSpPr txBox="1"/>
          <p:nvPr/>
        </p:nvSpPr>
        <p:spPr>
          <a:xfrm>
            <a:off x="4695190" y="2985284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Values led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5887A6-FADD-2FA3-8860-DD70BE58971D}"/>
              </a:ext>
            </a:extLst>
          </p:cNvPr>
          <p:cNvSpPr txBox="1"/>
          <p:nvPr/>
        </p:nvSpPr>
        <p:spPr>
          <a:xfrm>
            <a:off x="6834505" y="2985284"/>
            <a:ext cx="1908175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1800" b="0" dirty="0">
                <a:solidFill>
                  <a:schemeClr val="bg1"/>
                </a:solidFill>
                <a:cs typeface="Arial" panose="020B0604020202020204" pitchFamily="34" charset="0"/>
              </a:rPr>
              <a:t>Fleet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8D9F5-07EF-8F1B-EF26-75B4D3D3ED72}"/>
              </a:ext>
            </a:extLst>
          </p:cNvPr>
          <p:cNvSpPr txBox="1"/>
          <p:nvPr/>
        </p:nvSpPr>
        <p:spPr>
          <a:xfrm>
            <a:off x="401321" y="1830418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6"/>
                </a:solidFill>
              </a:rPr>
              <a:t>1986</a:t>
            </a:r>
            <a:endParaRPr lang="en-GB" sz="4400" dirty="0">
              <a:solidFill>
                <a:schemeClr val="accent6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ECF9E-31E9-4A6F-D5F2-9DA51ECB8559}"/>
              </a:ext>
            </a:extLst>
          </p:cNvPr>
          <p:cNvSpPr txBox="1"/>
          <p:nvPr/>
        </p:nvSpPr>
        <p:spPr>
          <a:xfrm>
            <a:off x="2542904" y="1830418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Family</a:t>
            </a:r>
            <a:endParaRPr lang="en-GB" sz="4400" dirty="0">
              <a:solidFill>
                <a:schemeClr val="accent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503714-86CA-F903-B8F1-FAF916C2F08E}"/>
              </a:ext>
            </a:extLst>
          </p:cNvPr>
          <p:cNvSpPr txBox="1"/>
          <p:nvPr/>
        </p:nvSpPr>
        <p:spPr>
          <a:xfrm>
            <a:off x="4699727" y="1830418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3"/>
                </a:solidFill>
              </a:rPr>
              <a:t>£245m</a:t>
            </a:r>
            <a:endParaRPr lang="en-GB" sz="4400" dirty="0">
              <a:solidFill>
                <a:schemeClr val="accent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EDE113-C508-FEC8-9432-90FBE424F02D}"/>
              </a:ext>
            </a:extLst>
          </p:cNvPr>
          <p:cNvSpPr txBox="1"/>
          <p:nvPr/>
        </p:nvSpPr>
        <p:spPr>
          <a:xfrm>
            <a:off x="6841310" y="1830418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5"/>
                </a:solidFill>
              </a:rPr>
              <a:t>1,000+</a:t>
            </a:r>
            <a:endParaRPr lang="en-GB" sz="4400" dirty="0">
              <a:solidFill>
                <a:schemeClr val="accent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F18DAE-CD66-AC41-52C8-0788124B8F3D}"/>
              </a:ext>
            </a:extLst>
          </p:cNvPr>
          <p:cNvSpPr txBox="1"/>
          <p:nvPr/>
        </p:nvSpPr>
        <p:spPr>
          <a:xfrm>
            <a:off x="401321" y="3313083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endParaRPr lang="en-GB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9AC94A-1C57-DE59-0EB0-D405F01418C9}"/>
              </a:ext>
            </a:extLst>
          </p:cNvPr>
          <p:cNvSpPr txBox="1"/>
          <p:nvPr/>
        </p:nvSpPr>
        <p:spPr>
          <a:xfrm>
            <a:off x="2542904" y="3313083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5"/>
                </a:solidFill>
              </a:rPr>
              <a:t>5A 2</a:t>
            </a:r>
            <a:endParaRPr lang="en-GB" sz="4400" dirty="0">
              <a:solidFill>
                <a:schemeClr val="accent5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16DD19-608A-6DF5-FB07-C50EC864E7EB}"/>
              </a:ext>
            </a:extLst>
          </p:cNvPr>
          <p:cNvSpPr txBox="1"/>
          <p:nvPr/>
        </p:nvSpPr>
        <p:spPr>
          <a:xfrm>
            <a:off x="4699727" y="3313083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6"/>
                </a:solidFill>
              </a:rPr>
              <a:t>8 values</a:t>
            </a:r>
            <a:endParaRPr lang="en-GB" sz="4400" dirty="0">
              <a:solidFill>
                <a:schemeClr val="accent6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3F24A5-8711-E072-FEF5-EE83D70BFE22}"/>
              </a:ext>
            </a:extLst>
          </p:cNvPr>
          <p:cNvSpPr txBox="1"/>
          <p:nvPr/>
        </p:nvSpPr>
        <p:spPr>
          <a:xfrm>
            <a:off x="6841310" y="3313083"/>
            <a:ext cx="1908174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4400" b="1" dirty="0">
                <a:solidFill>
                  <a:schemeClr val="accent2"/>
                </a:solidFill>
              </a:rPr>
              <a:t>450+</a:t>
            </a:r>
            <a:endParaRPr lang="en-GB" sz="4400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D095E3-0108-BBC7-5774-D28729356CF6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3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816B328-C915-2856-73A2-74C623C582C2}"/>
              </a:ext>
            </a:extLst>
          </p:cNvPr>
          <p:cNvSpPr/>
          <p:nvPr/>
        </p:nvSpPr>
        <p:spPr>
          <a:xfrm>
            <a:off x="8597582" y="591336"/>
            <a:ext cx="546418" cy="5464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1B723A7-56A0-49C0-DA65-97507E2CCEBF}"/>
              </a:ext>
            </a:extLst>
          </p:cNvPr>
          <p:cNvSpPr/>
          <p:nvPr/>
        </p:nvSpPr>
        <p:spPr>
          <a:xfrm>
            <a:off x="8205276" y="831071"/>
            <a:ext cx="271908" cy="2719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B62BEDB-3906-CBE7-BEEA-5AE9202EA7D1}"/>
              </a:ext>
            </a:extLst>
          </p:cNvPr>
          <p:cNvSpPr/>
          <p:nvPr/>
        </p:nvSpPr>
        <p:spPr>
          <a:xfrm>
            <a:off x="8477184" y="1137754"/>
            <a:ext cx="150421" cy="1504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52CE522-3DA6-7AA9-419E-154D0F45DE91}"/>
              </a:ext>
            </a:extLst>
          </p:cNvPr>
          <p:cNvGrpSpPr/>
          <p:nvPr/>
        </p:nvGrpSpPr>
        <p:grpSpPr>
          <a:xfrm>
            <a:off x="303600" y="4040991"/>
            <a:ext cx="652027" cy="553982"/>
            <a:chOff x="989400" y="4000943"/>
            <a:chExt cx="652027" cy="55398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3CA8581-9120-C309-8B43-48942125DD98}"/>
                </a:ext>
              </a:extLst>
            </p:cNvPr>
            <p:cNvSpPr/>
            <p:nvPr/>
          </p:nvSpPr>
          <p:spPr>
            <a:xfrm>
              <a:off x="989400" y="4076392"/>
              <a:ext cx="478533" cy="4785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0234BC8-2525-E658-A35E-F0782DB6762B}"/>
                </a:ext>
              </a:extLst>
            </p:cNvPr>
            <p:cNvSpPr/>
            <p:nvPr/>
          </p:nvSpPr>
          <p:spPr>
            <a:xfrm>
              <a:off x="1439556" y="4000943"/>
              <a:ext cx="201871" cy="2018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0F3A105-E793-2DBC-BC79-CC6FB73EA605}"/>
                </a:ext>
              </a:extLst>
            </p:cNvPr>
            <p:cNvSpPr/>
            <p:nvPr/>
          </p:nvSpPr>
          <p:spPr>
            <a:xfrm>
              <a:off x="1511308" y="4276491"/>
              <a:ext cx="111676" cy="1116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53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EB894C-BFE3-F9BB-9B4D-5123DE49D9CB}"/>
              </a:ext>
            </a:extLst>
          </p:cNvPr>
          <p:cNvSpPr txBox="1"/>
          <p:nvPr/>
        </p:nvSpPr>
        <p:spPr>
          <a:xfrm>
            <a:off x="431800" y="612000"/>
            <a:ext cx="5161692" cy="541105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5"/>
                </a:solidFill>
              </a:rPr>
              <a:t>AXIS</a:t>
            </a:r>
            <a:endParaRPr lang="en-US" sz="4000" b="1" kern="600" spc="200" dirty="0">
              <a:solidFill>
                <a:schemeClr val="accent5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0EAD8DB-F0E1-9D8E-1BE7-E2DA22C3DE6A}"/>
              </a:ext>
            </a:extLst>
          </p:cNvPr>
          <p:cNvGrpSpPr/>
          <p:nvPr/>
        </p:nvGrpSpPr>
        <p:grpSpPr>
          <a:xfrm>
            <a:off x="3656362" y="867370"/>
            <a:ext cx="4356057" cy="3710102"/>
            <a:chOff x="4187327" y="711960"/>
            <a:chExt cx="4356057" cy="3710102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3CB077B0-CC77-4608-4E0A-9E232A17D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4187327" y="711960"/>
              <a:ext cx="4356057" cy="3710102"/>
            </a:xfrm>
            <a:prstGeom prst="rect">
              <a:avLst/>
            </a:prstGeom>
          </p:spPr>
        </p:pic>
        <p:pic>
          <p:nvPicPr>
            <p:cNvPr id="6" name="Picture 5" descr="A black and white logo&#10;&#10;Description automatically generated with low confidence">
              <a:extLst>
                <a:ext uri="{FF2B5EF4-FFF2-40B4-BE49-F238E27FC236}">
                  <a16:creationId xmlns:a16="http://schemas.microsoft.com/office/drawing/2014/main" id="{A9552CDF-1C31-3CA6-55A2-8908CD8578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9711" y="3664790"/>
              <a:ext cx="1867717" cy="690180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F39F053-2F68-B7F7-E57B-F97DFC693D4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9508" y="3632214"/>
            <a:ext cx="791180" cy="42501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8ECE3F-9976-251E-75E8-5ED1907CE8B5}"/>
              </a:ext>
            </a:extLst>
          </p:cNvPr>
          <p:cNvGrpSpPr/>
          <p:nvPr/>
        </p:nvGrpSpPr>
        <p:grpSpPr>
          <a:xfrm>
            <a:off x="355600" y="1335357"/>
            <a:ext cx="1908175" cy="1437888"/>
            <a:chOff x="431800" y="1368650"/>
            <a:chExt cx="1908175" cy="143788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32ABECE-B148-8EA4-7942-842370D0945B}"/>
                </a:ext>
              </a:extLst>
            </p:cNvPr>
            <p:cNvSpPr txBox="1"/>
            <p:nvPr/>
          </p:nvSpPr>
          <p:spPr>
            <a:xfrm>
              <a:off x="431800" y="2138091"/>
              <a:ext cx="1908175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2000" b="0" dirty="0">
                  <a:solidFill>
                    <a:schemeClr val="bg1"/>
                  </a:solidFill>
                  <a:cs typeface="Arial" panose="020B0604020202020204" pitchFamily="34" charset="0"/>
                </a:rPr>
                <a:t>years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619FBB-5EE0-00AA-BDDE-761780B68356}"/>
                </a:ext>
              </a:extLst>
            </p:cNvPr>
            <p:cNvSpPr txBox="1"/>
            <p:nvPr/>
          </p:nvSpPr>
          <p:spPr>
            <a:xfrm>
              <a:off x="431801" y="1368650"/>
              <a:ext cx="1908174" cy="92333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6000" b="1" dirty="0">
                  <a:solidFill>
                    <a:schemeClr val="accent6"/>
                  </a:solidFill>
                </a:rPr>
                <a:t>5</a:t>
              </a:r>
              <a:endParaRPr lang="en-GB" sz="6000" dirty="0">
                <a:solidFill>
                  <a:schemeClr val="accent6"/>
                </a:solidFill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ACB6CC1-5749-FBE2-C725-7BCC3D769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95903" y="1469643"/>
              <a:ext cx="1579967" cy="133689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5C4B37-6C2D-C448-C60A-348D34D3AFA8}"/>
              </a:ext>
            </a:extLst>
          </p:cNvPr>
          <p:cNvGrpSpPr/>
          <p:nvPr/>
        </p:nvGrpSpPr>
        <p:grpSpPr>
          <a:xfrm>
            <a:off x="967855" y="5924465"/>
            <a:ext cx="1908175" cy="1679992"/>
            <a:chOff x="1336021" y="3007480"/>
            <a:chExt cx="1908175" cy="167999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96F4466-64E9-EE57-167A-7B41CBD425BC}"/>
                </a:ext>
              </a:extLst>
            </p:cNvPr>
            <p:cNvSpPr/>
            <p:nvPr/>
          </p:nvSpPr>
          <p:spPr>
            <a:xfrm>
              <a:off x="1423776" y="3007480"/>
              <a:ext cx="1679995" cy="167999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2729AC6-FA7D-7025-6C66-7E2F84CEDDB2}"/>
                </a:ext>
              </a:extLst>
            </p:cNvPr>
            <p:cNvGrpSpPr/>
            <p:nvPr/>
          </p:nvGrpSpPr>
          <p:grpSpPr>
            <a:xfrm>
              <a:off x="1336021" y="3252384"/>
              <a:ext cx="1908175" cy="1159131"/>
              <a:chOff x="510640" y="3416321"/>
              <a:chExt cx="1908175" cy="1159131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21A7B18-F67D-1A8D-F4F5-1436B3137704}"/>
                  </a:ext>
                </a:extLst>
              </p:cNvPr>
              <p:cNvSpPr txBox="1"/>
              <p:nvPr/>
            </p:nvSpPr>
            <p:spPr>
              <a:xfrm>
                <a:off x="510640" y="4062491"/>
                <a:ext cx="1908175" cy="51296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GB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Construction</a:t>
                </a:r>
              </a:p>
              <a:p>
                <a:pPr algn="ctr">
                  <a:lnSpc>
                    <a:spcPts val="2000"/>
                  </a:lnSpc>
                </a:pPr>
                <a:r>
                  <a:rPr lang="en-GB" b="1" dirty="0">
                    <a:solidFill>
                      <a:schemeClr val="bg1"/>
                    </a:solidFill>
                    <a:cs typeface="Arial" panose="020B0604020202020204" pitchFamily="34" charset="0"/>
                  </a:rPr>
                  <a:t>partnering</a:t>
                </a:r>
              </a:p>
            </p:txBody>
          </p: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9B485E87-2B09-05D7-AB58-72E5DF1A1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065738" y="3416321"/>
                <a:ext cx="745308" cy="527207"/>
              </a:xfrm>
              <a:prstGeom prst="rect">
                <a:avLst/>
              </a:prstGeom>
            </p:spPr>
          </p:pic>
        </p:grp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27C016B3-0115-3015-A6AF-A3CBF1F54199}"/>
              </a:ext>
            </a:extLst>
          </p:cNvPr>
          <p:cNvSpPr/>
          <p:nvPr/>
        </p:nvSpPr>
        <p:spPr>
          <a:xfrm>
            <a:off x="6568053" y="-772689"/>
            <a:ext cx="2283980" cy="228397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2D2656C-F149-8C76-812A-C865F4E40F7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8952" y="266642"/>
            <a:ext cx="1802183" cy="600728"/>
          </a:xfrm>
          <a:prstGeom prst="rect">
            <a:avLst/>
          </a:prstGeom>
        </p:spPr>
      </p:pic>
      <p:pic>
        <p:nvPicPr>
          <p:cNvPr id="30" name="Picture 29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CFB0DB81-7CB1-EF8C-03AC-15CB7F4C95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3404" y="2676543"/>
            <a:ext cx="2095500" cy="1549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ADAECEC5-52EF-0EBB-9993-55D35ECBE610}"/>
              </a:ext>
            </a:extLst>
          </p:cNvPr>
          <p:cNvSpPr/>
          <p:nvPr/>
        </p:nvSpPr>
        <p:spPr>
          <a:xfrm>
            <a:off x="8213246" y="1146400"/>
            <a:ext cx="336944" cy="3369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8ADDB09-8DFD-1C37-7CC3-1FF86E4FA38F}"/>
              </a:ext>
            </a:extLst>
          </p:cNvPr>
          <p:cNvGrpSpPr/>
          <p:nvPr/>
        </p:nvGrpSpPr>
        <p:grpSpPr>
          <a:xfrm>
            <a:off x="729596" y="3963419"/>
            <a:ext cx="652027" cy="553982"/>
            <a:chOff x="989400" y="4000943"/>
            <a:chExt cx="652027" cy="55398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BA616C-1DF2-FB30-960F-3E0C84FBDBE9}"/>
                </a:ext>
              </a:extLst>
            </p:cNvPr>
            <p:cNvSpPr/>
            <p:nvPr/>
          </p:nvSpPr>
          <p:spPr>
            <a:xfrm>
              <a:off x="989400" y="4076392"/>
              <a:ext cx="478533" cy="47853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1B81B13-1604-9196-E168-49FC01AFDC38}"/>
                </a:ext>
              </a:extLst>
            </p:cNvPr>
            <p:cNvSpPr/>
            <p:nvPr/>
          </p:nvSpPr>
          <p:spPr>
            <a:xfrm>
              <a:off x="1439556" y="4000943"/>
              <a:ext cx="201871" cy="20187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7D1D0AA-A7BA-38BA-D7F5-0D8B23B53CFE}"/>
                </a:ext>
              </a:extLst>
            </p:cNvPr>
            <p:cNvSpPr/>
            <p:nvPr/>
          </p:nvSpPr>
          <p:spPr>
            <a:xfrm>
              <a:off x="1511308" y="4276491"/>
              <a:ext cx="111676" cy="111676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BB9FC06D-CDDF-A31A-6F79-C1C37B1C2C71}"/>
              </a:ext>
            </a:extLst>
          </p:cNvPr>
          <p:cNvSpPr/>
          <p:nvPr/>
        </p:nvSpPr>
        <p:spPr>
          <a:xfrm>
            <a:off x="8034101" y="1511287"/>
            <a:ext cx="157464" cy="15746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03FC388-F77A-E0C1-5E0E-748A639D053D}"/>
              </a:ext>
            </a:extLst>
          </p:cNvPr>
          <p:cNvSpPr/>
          <p:nvPr/>
        </p:nvSpPr>
        <p:spPr>
          <a:xfrm>
            <a:off x="2744603" y="1640500"/>
            <a:ext cx="313044" cy="3130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DE1D30F3-3A9D-F4D4-6A6F-5B2549C6401B}"/>
              </a:ext>
            </a:extLst>
          </p:cNvPr>
          <p:cNvSpPr/>
          <p:nvPr/>
        </p:nvSpPr>
        <p:spPr>
          <a:xfrm>
            <a:off x="3069030" y="1953544"/>
            <a:ext cx="152057" cy="15205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6CA2CA-C85F-B0E6-C1A7-ABB3B32476A6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4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30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C0BA09-43CC-FADC-3225-6D972E32B42F}"/>
              </a:ext>
            </a:extLst>
          </p:cNvPr>
          <p:cNvSpPr txBox="1"/>
          <p:nvPr/>
        </p:nvSpPr>
        <p:spPr>
          <a:xfrm>
            <a:off x="431800" y="612000"/>
            <a:ext cx="5435600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SCOTTISH TOWERS</a:t>
            </a:r>
            <a:endParaRPr lang="en-US" sz="4000" b="1" kern="600" spc="200" dirty="0">
              <a:solidFill>
                <a:schemeClr val="accent4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ABDC47A-BAD7-4872-F5BF-100219FAF23A}"/>
              </a:ext>
            </a:extLst>
          </p:cNvPr>
          <p:cNvGrpSpPr/>
          <p:nvPr/>
        </p:nvGrpSpPr>
        <p:grpSpPr>
          <a:xfrm>
            <a:off x="4561961" y="3628718"/>
            <a:ext cx="1969738" cy="1998621"/>
            <a:chOff x="4561961" y="3628718"/>
            <a:chExt cx="1969738" cy="1998621"/>
          </a:xfrm>
        </p:grpSpPr>
        <p:pic>
          <p:nvPicPr>
            <p:cNvPr id="4" name="Picture 3" descr="A building with many balconies&#10;&#10;Description automatically generated with low confidence">
              <a:extLst>
                <a:ext uri="{FF2B5EF4-FFF2-40B4-BE49-F238E27FC236}">
                  <a16:creationId xmlns:a16="http://schemas.microsoft.com/office/drawing/2014/main" id="{8E4F413F-F1FC-74AC-DDB1-D9DAD29D8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7" b="-32575"/>
            <a:stretch/>
          </p:blipFill>
          <p:spPr>
            <a:xfrm>
              <a:off x="4561961" y="3657601"/>
              <a:ext cx="1969738" cy="1969738"/>
            </a:xfrm>
            <a:prstGeom prst="ellipse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0D0B12D7-621A-071A-A064-903E75BE02FB}"/>
                </a:ext>
              </a:extLst>
            </p:cNvPr>
            <p:cNvSpPr/>
            <p:nvPr/>
          </p:nvSpPr>
          <p:spPr>
            <a:xfrm>
              <a:off x="4696238" y="3628718"/>
              <a:ext cx="189211" cy="1892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9B7B2D2-C590-8983-6CB6-17AE63ED95B7}"/>
              </a:ext>
            </a:extLst>
          </p:cNvPr>
          <p:cNvGrpSpPr/>
          <p:nvPr/>
        </p:nvGrpSpPr>
        <p:grpSpPr>
          <a:xfrm>
            <a:off x="5777557" y="469423"/>
            <a:ext cx="3785919" cy="3875551"/>
            <a:chOff x="5777557" y="469423"/>
            <a:chExt cx="3785919" cy="3875551"/>
          </a:xfrm>
        </p:grpSpPr>
        <p:pic>
          <p:nvPicPr>
            <p:cNvPr id="3" name="Picture 2" descr="A picture containing outdoor, urban design, aerial photography, urban area&#10;&#10;Description automatically generated">
              <a:extLst>
                <a:ext uri="{FF2B5EF4-FFF2-40B4-BE49-F238E27FC236}">
                  <a16:creationId xmlns:a16="http://schemas.microsoft.com/office/drawing/2014/main" id="{39E10124-CAE4-62EA-DF1F-0FFE21152C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1903"/>
            <a:stretch/>
          </p:blipFill>
          <p:spPr>
            <a:xfrm rot="5400000">
              <a:off x="5777557" y="469423"/>
              <a:ext cx="3785919" cy="3785919"/>
            </a:xfrm>
            <a:prstGeom prst="ellipse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EE93999-E9DE-7602-FAFE-047A01E13BC2}"/>
                </a:ext>
              </a:extLst>
            </p:cNvPr>
            <p:cNvSpPr/>
            <p:nvPr/>
          </p:nvSpPr>
          <p:spPr>
            <a:xfrm>
              <a:off x="6648644" y="3927591"/>
              <a:ext cx="417383" cy="4173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04A5A84-A6B7-2C90-23F8-87A7A8826636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5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555A740-D1D8-878B-1DD4-A21F65E9B919}"/>
              </a:ext>
            </a:extLst>
          </p:cNvPr>
          <p:cNvGrpSpPr/>
          <p:nvPr/>
        </p:nvGrpSpPr>
        <p:grpSpPr>
          <a:xfrm>
            <a:off x="2581953" y="2869346"/>
            <a:ext cx="1820874" cy="1820874"/>
            <a:chOff x="2581953" y="2869346"/>
            <a:chExt cx="1820874" cy="182087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3A4182-339F-9791-2897-CBA7E04B5190}"/>
                </a:ext>
              </a:extLst>
            </p:cNvPr>
            <p:cNvSpPr/>
            <p:nvPr/>
          </p:nvSpPr>
          <p:spPr>
            <a:xfrm>
              <a:off x="2581953" y="2869346"/>
              <a:ext cx="1820874" cy="182087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D04592-7202-3ED0-F7D1-C661A085BEC5}"/>
                </a:ext>
              </a:extLst>
            </p:cNvPr>
            <p:cNvSpPr txBox="1"/>
            <p:nvPr/>
          </p:nvSpPr>
          <p:spPr>
            <a:xfrm>
              <a:off x="2678729" y="3909210"/>
              <a:ext cx="1619377" cy="430887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buClr>
                  <a:srgbClr val="FFC000"/>
                </a:buClr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Set up a team of </a:t>
              </a:r>
              <a:b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Senior Managers</a:t>
              </a: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544833BA-790D-D062-355F-B2257D0C6F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112290" y="3065920"/>
              <a:ext cx="752254" cy="846892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BD045BF-27B5-9877-95D8-12DB24F45683}"/>
              </a:ext>
            </a:extLst>
          </p:cNvPr>
          <p:cNvGrpSpPr/>
          <p:nvPr/>
        </p:nvGrpSpPr>
        <p:grpSpPr>
          <a:xfrm>
            <a:off x="1241259" y="1140004"/>
            <a:ext cx="1923238" cy="1923238"/>
            <a:chOff x="1241259" y="1140004"/>
            <a:chExt cx="1923238" cy="1923238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93F218C-EB70-06B8-839C-E7F3A3B428C5}"/>
                </a:ext>
              </a:extLst>
            </p:cNvPr>
            <p:cNvSpPr/>
            <p:nvPr/>
          </p:nvSpPr>
          <p:spPr>
            <a:xfrm>
              <a:off x="1241259" y="1140004"/>
              <a:ext cx="1923238" cy="192323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2D86B2C-BF98-8C7E-646E-47F9F6ED9049}"/>
                </a:ext>
              </a:extLst>
            </p:cNvPr>
            <p:cNvSpPr txBox="1"/>
            <p:nvPr/>
          </p:nvSpPr>
          <p:spPr>
            <a:xfrm>
              <a:off x="1519988" y="2166975"/>
              <a:ext cx="1365779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buClr>
                  <a:srgbClr val="FFC000"/>
                </a:buClr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Protection fan </a:t>
              </a:r>
              <a:b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around the base of the blocks 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E2C9DA9-BAAD-4CD7-636E-7FAEB222A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850616" y="1351979"/>
              <a:ext cx="704522" cy="704522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C0166D8-C942-3819-DFB7-606DACE40B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0399" y="1409700"/>
              <a:ext cx="96776" cy="62492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253D9B4-D386-4CD3-0DAF-F9CFE08FF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73328" y="1409700"/>
              <a:ext cx="74973" cy="624929"/>
            </a:xfrm>
            <a:prstGeom prst="line">
              <a:avLst/>
            </a:prstGeom>
            <a:ln w="2857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CC8F1A5-8CB9-0BFC-4344-7B182F1B00F4}"/>
              </a:ext>
            </a:extLst>
          </p:cNvPr>
          <p:cNvGrpSpPr/>
          <p:nvPr/>
        </p:nvGrpSpPr>
        <p:grpSpPr>
          <a:xfrm>
            <a:off x="3694525" y="1073010"/>
            <a:ext cx="1923238" cy="1923238"/>
            <a:chOff x="3694525" y="1073010"/>
            <a:chExt cx="1923238" cy="19232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C649B87-ED00-D62D-E916-F557209F6C0C}"/>
                </a:ext>
              </a:extLst>
            </p:cNvPr>
            <p:cNvSpPr/>
            <p:nvPr/>
          </p:nvSpPr>
          <p:spPr>
            <a:xfrm>
              <a:off x="3694525" y="1073010"/>
              <a:ext cx="1923238" cy="19232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90204D-DE33-9DE2-0283-67BC66767735}"/>
                </a:ext>
              </a:extLst>
            </p:cNvPr>
            <p:cNvSpPr txBox="1"/>
            <p:nvPr/>
          </p:nvSpPr>
          <p:spPr>
            <a:xfrm>
              <a:off x="3956855" y="2101623"/>
              <a:ext cx="1398578" cy="64633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buClr>
                  <a:srgbClr val="FFC000"/>
                </a:buClr>
              </a:pP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Split project to </a:t>
              </a:r>
              <a:b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</a:br>
              <a:r>
                <a:rPr lang="en-US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external and internal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3537ACA9-2AAA-012D-37E2-561552662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98106" y="1337309"/>
              <a:ext cx="793581" cy="69240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32B4C00-0D58-8765-2C24-F4805DBA9A3E}"/>
              </a:ext>
            </a:extLst>
          </p:cNvPr>
          <p:cNvGrpSpPr/>
          <p:nvPr/>
        </p:nvGrpSpPr>
        <p:grpSpPr>
          <a:xfrm>
            <a:off x="423318" y="2996248"/>
            <a:ext cx="1500075" cy="1500075"/>
            <a:chOff x="423318" y="2996248"/>
            <a:chExt cx="1500075" cy="1500075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4866DC-A4E0-8697-2E13-A40BAF2C82CA}"/>
                </a:ext>
              </a:extLst>
            </p:cNvPr>
            <p:cNvSpPr/>
            <p:nvPr/>
          </p:nvSpPr>
          <p:spPr>
            <a:xfrm>
              <a:off x="423318" y="2996248"/>
              <a:ext cx="1500075" cy="150007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60A80E3-D622-1936-3D01-31D31E913A16}"/>
                </a:ext>
              </a:extLst>
            </p:cNvPr>
            <p:cNvSpPr txBox="1"/>
            <p:nvPr/>
          </p:nvSpPr>
          <p:spPr>
            <a:xfrm>
              <a:off x="730410" y="4019237"/>
              <a:ext cx="885890" cy="215444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  <a:cs typeface="Arial" panose="020B0604020202020204" pitchFamily="34" charset="0"/>
                </a:rPr>
                <a:t>Early April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9993AD3D-AFA3-80C2-31FE-F74CCA3F0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79260" y="3269434"/>
              <a:ext cx="788190" cy="695986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B49733-B3EF-C9E2-CFDD-14B78D02083C}"/>
                </a:ext>
              </a:extLst>
            </p:cNvPr>
            <p:cNvSpPr/>
            <p:nvPr/>
          </p:nvSpPr>
          <p:spPr>
            <a:xfrm>
              <a:off x="1661418" y="4124653"/>
              <a:ext cx="261974" cy="26197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376791-0596-12CA-53BE-EACC73DE1362}"/>
              </a:ext>
            </a:extLst>
          </p:cNvPr>
          <p:cNvGrpSpPr/>
          <p:nvPr/>
        </p:nvGrpSpPr>
        <p:grpSpPr>
          <a:xfrm>
            <a:off x="423318" y="1332372"/>
            <a:ext cx="3187423" cy="484397"/>
            <a:chOff x="423318" y="1332372"/>
            <a:chExt cx="3187423" cy="48439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212C2EE-FB21-9D89-6115-0097EB81B4C5}"/>
                </a:ext>
              </a:extLst>
            </p:cNvPr>
            <p:cNvSpPr/>
            <p:nvPr/>
          </p:nvSpPr>
          <p:spPr>
            <a:xfrm>
              <a:off x="423318" y="1332372"/>
              <a:ext cx="417383" cy="4173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AABBF57-04F8-F05E-A316-1BB83324A5FB}"/>
                </a:ext>
              </a:extLst>
            </p:cNvPr>
            <p:cNvSpPr/>
            <p:nvPr/>
          </p:nvSpPr>
          <p:spPr>
            <a:xfrm>
              <a:off x="3347876" y="1627558"/>
              <a:ext cx="189211" cy="1892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64AE357-704E-2A2F-1B7B-270AF9014FCF}"/>
                </a:ext>
              </a:extLst>
            </p:cNvPr>
            <p:cNvSpPr/>
            <p:nvPr/>
          </p:nvSpPr>
          <p:spPr>
            <a:xfrm>
              <a:off x="3518722" y="1428834"/>
              <a:ext cx="92019" cy="920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22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BCF98-EF31-B248-98ED-97944A21CE9E}"/>
              </a:ext>
            </a:extLst>
          </p:cNvPr>
          <p:cNvSpPr txBox="1"/>
          <p:nvPr/>
        </p:nvSpPr>
        <p:spPr>
          <a:xfrm>
            <a:off x="431800" y="612000"/>
            <a:ext cx="5435600" cy="8962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SCOTTISH TOWERS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EXTERNAL</a:t>
            </a:r>
            <a:endParaRPr lang="en-US" sz="3200" kern="600" spc="200" dirty="0">
              <a:solidFill>
                <a:schemeClr val="accent5"/>
              </a:solidFill>
            </a:endParaRPr>
          </a:p>
        </p:txBody>
      </p:sp>
      <p:pic>
        <p:nvPicPr>
          <p:cNvPr id="4" name="Picture 3" descr="A crane in front of a building&#10;&#10;Description automatically generated with low confidence">
            <a:extLst>
              <a:ext uri="{FF2B5EF4-FFF2-40B4-BE49-F238E27FC236}">
                <a16:creationId xmlns:a16="http://schemas.microsoft.com/office/drawing/2014/main" id="{6824599A-49D9-078E-57E1-9C4449C8FA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819"/>
          <a:stretch/>
        </p:blipFill>
        <p:spPr>
          <a:xfrm rot="5400000">
            <a:off x="5865659" y="902454"/>
            <a:ext cx="3831625" cy="3828143"/>
          </a:xfrm>
          <a:prstGeom prst="ellipse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067EAD-556F-5830-BACD-8E2CB5058DE3}"/>
              </a:ext>
            </a:extLst>
          </p:cNvPr>
          <p:cNvSpPr txBox="1"/>
          <p:nvPr/>
        </p:nvSpPr>
        <p:spPr>
          <a:xfrm>
            <a:off x="431800" y="1771827"/>
            <a:ext cx="2627313" cy="14799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Scaffold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Marc Jeffrey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200" dirty="0"/>
              <a:t>Topographical Survey, </a:t>
            </a:r>
            <a:r>
              <a:rPr lang="en-US" sz="1200" i="1" dirty="0"/>
              <a:t>Complete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200" dirty="0"/>
              <a:t>Utilities Survey, </a:t>
            </a:r>
            <a:r>
              <a:rPr lang="en-US" sz="1200" i="1" dirty="0"/>
              <a:t>Complete</a:t>
            </a:r>
          </a:p>
          <a:p>
            <a:pPr>
              <a:lnSpc>
                <a:spcPct val="105000"/>
              </a:lnSpc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Scaffold Designer Engaged, </a:t>
            </a:r>
            <a:br>
              <a:rPr lang="en-US" sz="1200" dirty="0"/>
            </a:br>
            <a:r>
              <a:rPr lang="en-US" sz="1200" i="1" dirty="0"/>
              <a:t>Design back 9</a:t>
            </a:r>
            <a:r>
              <a:rPr lang="en-US" sz="1200" i="1" baseline="30000" dirty="0"/>
              <a:t>th</a:t>
            </a:r>
            <a:r>
              <a:rPr lang="en-US" sz="1200" i="1" dirty="0"/>
              <a:t> June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accent3"/>
                </a:solidFill>
              </a:rPr>
              <a:t>Ready to tender 12</a:t>
            </a:r>
            <a:r>
              <a:rPr lang="en-US" sz="1400" b="1" baseline="30000" dirty="0">
                <a:solidFill>
                  <a:schemeClr val="accent3"/>
                </a:solidFill>
              </a:rPr>
              <a:t>th</a:t>
            </a:r>
            <a:r>
              <a:rPr lang="en-US" sz="1400" b="1" dirty="0">
                <a:solidFill>
                  <a:schemeClr val="accent3"/>
                </a:solidFill>
              </a:rPr>
              <a:t> June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70CFD-A5DD-0AFA-137B-F9A139B96589}"/>
              </a:ext>
            </a:extLst>
          </p:cNvPr>
          <p:cNvSpPr txBox="1"/>
          <p:nvPr/>
        </p:nvSpPr>
        <p:spPr>
          <a:xfrm>
            <a:off x="3183385" y="1771827"/>
            <a:ext cx="2627313" cy="192155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Masonry</a:t>
            </a:r>
            <a:r>
              <a:rPr lang="en-US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6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Convington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05000"/>
              </a:lnSpc>
              <a:buClr>
                <a:srgbClr val="A80032"/>
              </a:buClr>
            </a:pPr>
            <a:r>
              <a:rPr lang="en-US" sz="1200" dirty="0"/>
              <a:t>Structural Engineer Engaged, </a:t>
            </a:r>
            <a:r>
              <a:rPr lang="en-US" sz="1200" i="1" dirty="0"/>
              <a:t>4</a:t>
            </a:r>
            <a:r>
              <a:rPr lang="en-US" sz="1200" i="1" baseline="30000" dirty="0"/>
              <a:t>th</a:t>
            </a:r>
            <a:r>
              <a:rPr lang="en-US" sz="1200" i="1" dirty="0"/>
              <a:t> April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200" dirty="0"/>
              <a:t>Concrete Testing Complete, </a:t>
            </a:r>
            <a:r>
              <a:rPr lang="en-US" sz="1200" i="1" dirty="0"/>
              <a:t>9</a:t>
            </a:r>
            <a:r>
              <a:rPr lang="en-US" sz="1200" i="1" baseline="30000" dirty="0"/>
              <a:t>th</a:t>
            </a:r>
            <a:r>
              <a:rPr lang="en-US" sz="1200" i="1" dirty="0"/>
              <a:t> April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200" dirty="0"/>
              <a:t>Schedule of Repairs Complete, </a:t>
            </a:r>
            <a:r>
              <a:rPr lang="en-US" sz="1200" i="1" dirty="0"/>
              <a:t>16</a:t>
            </a:r>
            <a:r>
              <a:rPr lang="en-US" sz="1200" i="1" baseline="30000" dirty="0"/>
              <a:t>th</a:t>
            </a:r>
            <a:r>
              <a:rPr lang="en-US" sz="1200" i="1" dirty="0"/>
              <a:t> April</a:t>
            </a:r>
          </a:p>
          <a:p>
            <a:pPr>
              <a:lnSpc>
                <a:spcPct val="105000"/>
              </a:lnSpc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New Building Regulations Implication's included (Grit Blasting )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accent3"/>
                </a:solidFill>
              </a:rPr>
              <a:t>Ready to tender 12</a:t>
            </a:r>
            <a:r>
              <a:rPr lang="en-US" sz="1400" b="1" baseline="30000" dirty="0">
                <a:solidFill>
                  <a:schemeClr val="accent3"/>
                </a:solidFill>
              </a:rPr>
              <a:t>th</a:t>
            </a:r>
            <a:r>
              <a:rPr lang="en-US" sz="1400" b="1" dirty="0">
                <a:solidFill>
                  <a:schemeClr val="accent3"/>
                </a:solidFill>
              </a:rPr>
              <a:t> June 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C372B61-8BA7-7CD9-1F63-E9707959561A}"/>
              </a:ext>
            </a:extLst>
          </p:cNvPr>
          <p:cNvSpPr/>
          <p:nvPr/>
        </p:nvSpPr>
        <p:spPr>
          <a:xfrm>
            <a:off x="5924102" y="901906"/>
            <a:ext cx="417383" cy="4173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0EAEBF-643E-DC73-C1F2-6385B5C9F359}"/>
              </a:ext>
            </a:extLst>
          </p:cNvPr>
          <p:cNvSpPr/>
          <p:nvPr/>
        </p:nvSpPr>
        <p:spPr>
          <a:xfrm>
            <a:off x="5694374" y="1446058"/>
            <a:ext cx="257446" cy="25744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590637-FB66-31FD-1FD6-9ABD528F2FE5}"/>
              </a:ext>
            </a:extLst>
          </p:cNvPr>
          <p:cNvSpPr txBox="1"/>
          <p:nvPr/>
        </p:nvSpPr>
        <p:spPr>
          <a:xfrm>
            <a:off x="431800" y="3511376"/>
            <a:ext cx="2627313" cy="12583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Windows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Lee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Convington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1200" dirty="0"/>
              <a:t>Specification agreed 12</a:t>
            </a:r>
            <a:r>
              <a:rPr lang="en-US" sz="1200" baseline="30000" dirty="0"/>
              <a:t>th</a:t>
            </a:r>
            <a:r>
              <a:rPr lang="en-US" sz="1200" dirty="0"/>
              <a:t> April, </a:t>
            </a:r>
            <a:r>
              <a:rPr lang="en-US" sz="1200" i="1" dirty="0"/>
              <a:t>Complete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Installations issues around Gas &amp; </a:t>
            </a:r>
            <a:br>
              <a:rPr lang="en-US" sz="1200" dirty="0"/>
            </a:br>
            <a:r>
              <a:rPr lang="en-US" sz="1200" dirty="0"/>
              <a:t>Central Heating            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accent3"/>
                </a:solidFill>
              </a:rPr>
              <a:t>Ready to tender 12</a:t>
            </a:r>
            <a:r>
              <a:rPr lang="en-US" sz="1400" b="1" baseline="30000" dirty="0">
                <a:solidFill>
                  <a:schemeClr val="accent3"/>
                </a:solidFill>
              </a:rPr>
              <a:t>th</a:t>
            </a:r>
            <a:r>
              <a:rPr lang="en-US" sz="1400" b="1" dirty="0">
                <a:solidFill>
                  <a:schemeClr val="accent3"/>
                </a:solidFill>
              </a:rPr>
              <a:t> June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59A9A-E96F-6FB6-FA9D-0DD60ECCB7D1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6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69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0BCF98-EF31-B248-98ED-97944A21CE9E}"/>
              </a:ext>
            </a:extLst>
          </p:cNvPr>
          <p:cNvSpPr txBox="1"/>
          <p:nvPr/>
        </p:nvSpPr>
        <p:spPr>
          <a:xfrm>
            <a:off x="431800" y="612000"/>
            <a:ext cx="5435600" cy="89627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SCOTTISH TOWERS</a:t>
            </a:r>
          </a:p>
          <a:p>
            <a:pPr>
              <a:lnSpc>
                <a:spcPct val="80000"/>
              </a:lnSpc>
            </a:pPr>
            <a:r>
              <a:rPr lang="en-GB" sz="3200" kern="600" spc="200" dirty="0">
                <a:solidFill>
                  <a:schemeClr val="accent5"/>
                </a:solidFill>
              </a:rPr>
              <a:t>INTERNAL</a:t>
            </a:r>
            <a:endParaRPr lang="en-US" sz="3200" kern="600" spc="200" dirty="0">
              <a:solidFill>
                <a:schemeClr val="accent5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32757-5C3E-11A8-DCE8-41BBAB76052E}"/>
              </a:ext>
            </a:extLst>
          </p:cNvPr>
          <p:cNvSpPr txBox="1"/>
          <p:nvPr/>
        </p:nvSpPr>
        <p:spPr>
          <a:xfrm>
            <a:off x="3530599" y="1771827"/>
            <a:ext cx="2627313" cy="100283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Fire doors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Marc Jeffrey</a:t>
            </a:r>
          </a:p>
          <a:p>
            <a:pPr>
              <a:buClr>
                <a:srgbClr val="C00000"/>
              </a:buClr>
            </a:pPr>
            <a:r>
              <a:rPr lang="en-US" sz="1200" dirty="0"/>
              <a:t>Specification agreed</a:t>
            </a:r>
          </a:p>
          <a:p>
            <a:pPr>
              <a:buClr>
                <a:srgbClr val="C00000"/>
              </a:buClr>
            </a:pPr>
            <a:r>
              <a:rPr lang="en-US" sz="1200" dirty="0"/>
              <a:t>Need to carry out a full intrusive survey,                  </a:t>
            </a:r>
            <a:r>
              <a:rPr lang="en-US" sz="1200" i="1" dirty="0"/>
              <a:t>(To start in the next few weeks 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CAEB5E-50E2-4D04-E90E-2F3C2D60E005}"/>
              </a:ext>
            </a:extLst>
          </p:cNvPr>
          <p:cNvSpPr txBox="1"/>
          <p:nvPr/>
        </p:nvSpPr>
        <p:spPr>
          <a:xfrm>
            <a:off x="6282184" y="1771827"/>
            <a:ext cx="2627313" cy="137832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Decorations</a:t>
            </a:r>
            <a:br>
              <a:rPr lang="en-US" sz="1600" b="1" kern="1200" baseline="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Marc Jeffrey</a:t>
            </a:r>
          </a:p>
          <a:p>
            <a:pPr>
              <a:lnSpc>
                <a:spcPct val="105000"/>
              </a:lnSpc>
              <a:buClr>
                <a:srgbClr val="A80032"/>
              </a:buClr>
            </a:pPr>
            <a:r>
              <a:rPr lang="en-US" sz="1200" dirty="0"/>
              <a:t>Specification agreed</a:t>
            </a:r>
            <a:endParaRPr lang="en-US" sz="1200" i="1" dirty="0"/>
          </a:p>
          <a:p>
            <a:pPr>
              <a:lnSpc>
                <a:spcPct val="105000"/>
              </a:lnSpc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Measured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accent3"/>
                </a:solidFill>
              </a:rPr>
              <a:t>Ready to tender 12</a:t>
            </a:r>
            <a:r>
              <a:rPr lang="en-US" sz="1400" b="1" baseline="30000" dirty="0">
                <a:solidFill>
                  <a:schemeClr val="accent3"/>
                </a:solidFill>
              </a:rPr>
              <a:t>th</a:t>
            </a:r>
            <a:r>
              <a:rPr lang="en-US" sz="1400" b="1" dirty="0">
                <a:solidFill>
                  <a:schemeClr val="accent3"/>
                </a:solidFill>
              </a:rPr>
              <a:t> June 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FF928C-2A93-2DCE-FE8E-757AF4223377}"/>
              </a:ext>
            </a:extLst>
          </p:cNvPr>
          <p:cNvSpPr txBox="1"/>
          <p:nvPr/>
        </p:nvSpPr>
        <p:spPr>
          <a:xfrm>
            <a:off x="3530599" y="3186970"/>
            <a:ext cx="2627313" cy="10427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Floor finishes</a:t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Marc Jeffrey</a:t>
            </a:r>
          </a:p>
          <a:p>
            <a:pPr>
              <a:buClr>
                <a:srgbClr val="C00000"/>
              </a:buClr>
            </a:pPr>
            <a:r>
              <a:rPr lang="en-US" sz="1200" dirty="0"/>
              <a:t>Specification agreed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Asbestos testing, </a:t>
            </a:r>
            <a:r>
              <a:rPr lang="en-US" sz="1200" i="1" dirty="0"/>
              <a:t>awaiting</a:t>
            </a:r>
            <a:r>
              <a:rPr lang="en-US" sz="1200" dirty="0"/>
              <a:t> 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200" b="1" dirty="0">
                <a:solidFill>
                  <a:schemeClr val="accent3"/>
                </a:solidFill>
              </a:rPr>
              <a:t>Ready to tender 12</a:t>
            </a:r>
            <a:r>
              <a:rPr lang="en-US" sz="1200" b="1" baseline="30000" dirty="0">
                <a:solidFill>
                  <a:schemeClr val="accent3"/>
                </a:solidFill>
              </a:rPr>
              <a:t>th</a:t>
            </a:r>
            <a:r>
              <a:rPr lang="en-US" sz="1200" b="1" dirty="0">
                <a:solidFill>
                  <a:schemeClr val="accent3"/>
                </a:solidFill>
              </a:rPr>
              <a:t> June </a:t>
            </a:r>
          </a:p>
        </p:txBody>
      </p:sp>
      <p:pic>
        <p:nvPicPr>
          <p:cNvPr id="6" name="Picture 5" descr="A picture containing indoor, composite material, subway, wall&#10;&#10;Description automatically generated">
            <a:extLst>
              <a:ext uri="{FF2B5EF4-FFF2-40B4-BE49-F238E27FC236}">
                <a16:creationId xmlns:a16="http://schemas.microsoft.com/office/drawing/2014/main" id="{5353D232-6AD4-AAB2-2A00-32992EE667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82"/>
          <a:stretch/>
        </p:blipFill>
        <p:spPr>
          <a:xfrm rot="5400000">
            <a:off x="-531260" y="1591585"/>
            <a:ext cx="3682339" cy="3679381"/>
          </a:xfrm>
          <a:prstGeom prst="ellipse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B4C18727-BC48-5E50-7308-8FB6C59C822E}"/>
              </a:ext>
            </a:extLst>
          </p:cNvPr>
          <p:cNvSpPr/>
          <p:nvPr/>
        </p:nvSpPr>
        <p:spPr>
          <a:xfrm>
            <a:off x="2685610" y="4258489"/>
            <a:ext cx="417383" cy="41738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2ED4180-AFA3-A560-F251-300AA5103290}"/>
              </a:ext>
            </a:extLst>
          </p:cNvPr>
          <p:cNvSpPr/>
          <p:nvPr/>
        </p:nvSpPr>
        <p:spPr>
          <a:xfrm>
            <a:off x="2903097" y="1853577"/>
            <a:ext cx="199896" cy="1998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39D25-C5B5-020A-D6C0-A41CC6209D38}"/>
              </a:ext>
            </a:extLst>
          </p:cNvPr>
          <p:cNvSpPr txBox="1"/>
          <p:nvPr/>
        </p:nvSpPr>
        <p:spPr>
          <a:xfrm>
            <a:off x="6282184" y="3186970"/>
            <a:ext cx="2627313" cy="1582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ts val="1580"/>
              </a:lnSpc>
              <a:buClr>
                <a:srgbClr val="FFC000"/>
              </a:buClr>
            </a:pPr>
            <a:r>
              <a:rPr lang="en-GB" sz="2000" b="1" kern="1200" baseline="0" dirty="0">
                <a:solidFill>
                  <a:schemeClr val="accent4"/>
                </a:solidFill>
                <a:effectLst/>
                <a:latin typeface="+mn-lt"/>
                <a:ea typeface="+mn-ea"/>
                <a:cs typeface="+mn-cs"/>
              </a:rPr>
              <a:t>Mechanical &amp; Electrical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ts val="1580"/>
              </a:lnSpc>
              <a:spcAft>
                <a:spcPts val="300"/>
              </a:spcAft>
              <a:buClr>
                <a:srgbClr val="FFC000"/>
              </a:buClr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Dan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Sams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1200" dirty="0"/>
              <a:t>Full Design Complete 30</a:t>
            </a:r>
            <a:r>
              <a:rPr lang="en-US" sz="1200" baseline="30000" dirty="0"/>
              <a:t>th</a:t>
            </a:r>
            <a:r>
              <a:rPr lang="en-US" sz="1200" dirty="0"/>
              <a:t> May</a:t>
            </a:r>
          </a:p>
          <a:p>
            <a:pPr>
              <a:spcAft>
                <a:spcPts val="300"/>
              </a:spcAft>
              <a:buClr>
                <a:srgbClr val="C00000"/>
              </a:buClr>
            </a:pPr>
            <a:r>
              <a:rPr lang="en-US" sz="1200" dirty="0"/>
              <a:t>Project Scheduled out into components and quantities</a:t>
            </a:r>
          </a:p>
          <a:p>
            <a:pPr>
              <a:lnSpc>
                <a:spcPct val="105000"/>
              </a:lnSpc>
              <a:buClr>
                <a:srgbClr val="C00000"/>
              </a:buClr>
            </a:pPr>
            <a:r>
              <a:rPr lang="en-US" sz="1400" b="1" dirty="0">
                <a:solidFill>
                  <a:schemeClr val="accent3"/>
                </a:solidFill>
              </a:rPr>
              <a:t>Ready to tender 12</a:t>
            </a:r>
            <a:r>
              <a:rPr lang="en-US" sz="1400" b="1" baseline="30000" dirty="0">
                <a:solidFill>
                  <a:schemeClr val="accent3"/>
                </a:solidFill>
              </a:rPr>
              <a:t>th</a:t>
            </a:r>
            <a:r>
              <a:rPr lang="en-US" sz="1400" b="1" dirty="0">
                <a:solidFill>
                  <a:schemeClr val="accent3"/>
                </a:solidFill>
              </a:rPr>
              <a:t> June </a:t>
            </a:r>
          </a:p>
          <a:p>
            <a:pPr>
              <a:buClr>
                <a:srgbClr val="FFC000"/>
              </a:buClr>
            </a:pPr>
            <a:r>
              <a:rPr lang="en-US" dirty="0">
                <a:solidFill>
                  <a:schemeClr val="accent4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C5367-F640-1C56-AD2F-D11EE78373B1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7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8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56FB7DC8-5204-3AA8-5C5C-361119EEBDCF}"/>
              </a:ext>
            </a:extLst>
          </p:cNvPr>
          <p:cNvSpPr/>
          <p:nvPr/>
        </p:nvSpPr>
        <p:spPr>
          <a:xfrm>
            <a:off x="660886" y="1724399"/>
            <a:ext cx="2340000" cy="23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522929-27C9-C7E3-2ED6-EF690095FA66}"/>
              </a:ext>
            </a:extLst>
          </p:cNvPr>
          <p:cNvSpPr>
            <a:spLocks noChangeAspect="1"/>
          </p:cNvSpPr>
          <p:nvPr/>
        </p:nvSpPr>
        <p:spPr>
          <a:xfrm>
            <a:off x="3438283" y="1724399"/>
            <a:ext cx="2340000" cy="234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C573576-6E82-DF02-45CE-D91FFCD6CC95}"/>
              </a:ext>
            </a:extLst>
          </p:cNvPr>
          <p:cNvSpPr>
            <a:spLocks noChangeAspect="1"/>
          </p:cNvSpPr>
          <p:nvPr/>
        </p:nvSpPr>
        <p:spPr>
          <a:xfrm>
            <a:off x="6215681" y="1724399"/>
            <a:ext cx="2340000" cy="234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BCF98-EF31-B248-98ED-97944A21CE9E}"/>
              </a:ext>
            </a:extLst>
          </p:cNvPr>
          <p:cNvSpPr txBox="1"/>
          <p:nvPr/>
        </p:nvSpPr>
        <p:spPr>
          <a:xfrm>
            <a:off x="431800" y="612000"/>
            <a:ext cx="5435600" cy="5047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600" spc="200" dirty="0">
                <a:solidFill>
                  <a:schemeClr val="accent4"/>
                </a:solidFill>
              </a:rPr>
              <a:t>CONSULTANTS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C5367-F640-1C56-AD2F-D11EE78373B1}"/>
              </a:ext>
            </a:extLst>
          </p:cNvPr>
          <p:cNvSpPr txBox="1"/>
          <p:nvPr/>
        </p:nvSpPr>
        <p:spPr>
          <a:xfrm>
            <a:off x="6862805" y="4739946"/>
            <a:ext cx="1849395" cy="174851"/>
          </a:xfrm>
          <a:prstGeom prst="rect">
            <a:avLst/>
          </a:prstGeom>
          <a:noFill/>
        </p:spPr>
        <p:txBody>
          <a:bodyPr wrap="square" lIns="0" tIns="0" rIns="0" bIns="36000">
            <a:spAutoFit/>
          </a:bodyPr>
          <a:lstStyle/>
          <a:p>
            <a:pPr algn="r"/>
            <a:r>
              <a:rPr lang="en-US" sz="900" b="1" kern="600" spc="50" dirty="0">
                <a:solidFill>
                  <a:schemeClr val="accent5"/>
                </a:solidFill>
              </a:rPr>
              <a:t>0</a:t>
            </a:r>
            <a:fld id="{10890E88-D0B7-004D-A679-B74C011DFE7B}" type="slidenum">
              <a:rPr lang="en-US" sz="900" b="1" kern="600" spc="50" smtClean="0">
                <a:solidFill>
                  <a:schemeClr val="accent5"/>
                </a:solidFill>
              </a:rPr>
              <a:t>8</a:t>
            </a:fld>
            <a:endParaRPr lang="en-US" sz="900" b="1" kern="600" spc="50" dirty="0">
              <a:solidFill>
                <a:schemeClr val="accent5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A58440-D0E8-B984-7004-8838AC32D205}"/>
              </a:ext>
            </a:extLst>
          </p:cNvPr>
          <p:cNvSpPr txBox="1"/>
          <p:nvPr/>
        </p:nvSpPr>
        <p:spPr>
          <a:xfrm>
            <a:off x="1029878" y="2621496"/>
            <a:ext cx="161020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</a:rPr>
              <a:t>JAMES MELLING </a:t>
            </a:r>
            <a:r>
              <a:rPr lang="en-US" i="1" dirty="0" err="1">
                <a:solidFill>
                  <a:schemeClr val="bg1"/>
                </a:solidFill>
              </a:rPr>
              <a:t>Mellingbuild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D221DD-3F06-B5B1-C70F-41BB09516E93}"/>
              </a:ext>
            </a:extLst>
          </p:cNvPr>
          <p:cNvSpPr txBox="1"/>
          <p:nvPr/>
        </p:nvSpPr>
        <p:spPr>
          <a:xfrm>
            <a:off x="3690359" y="2482997"/>
            <a:ext cx="1844040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</a:rPr>
              <a:t>GEORGE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CHARALAMBOUS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T&amp;T Consultants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66FA7D-50D9-83AA-AF55-617585E5FC46}"/>
              </a:ext>
            </a:extLst>
          </p:cNvPr>
          <p:cNvSpPr txBox="1"/>
          <p:nvPr/>
        </p:nvSpPr>
        <p:spPr>
          <a:xfrm>
            <a:off x="6347355" y="2478901"/>
            <a:ext cx="2076652" cy="8309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buClr>
                <a:srgbClr val="FFC000"/>
              </a:buClr>
            </a:pPr>
            <a:r>
              <a:rPr lang="en-US" b="1" dirty="0">
                <a:solidFill>
                  <a:schemeClr val="bg1"/>
                </a:solidFill>
              </a:rPr>
              <a:t>DUNCAN MCAPLINE </a:t>
            </a:r>
            <a:r>
              <a:rPr lang="en-US" i="1" dirty="0">
                <a:solidFill>
                  <a:schemeClr val="bg1"/>
                </a:solidFill>
              </a:rPr>
              <a:t>Furness Partnership Consulting Engineers 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0992F41-3D91-6937-F5E7-ADF5F2900772}"/>
              </a:ext>
            </a:extLst>
          </p:cNvPr>
          <p:cNvGrpSpPr/>
          <p:nvPr/>
        </p:nvGrpSpPr>
        <p:grpSpPr>
          <a:xfrm>
            <a:off x="2404532" y="1743364"/>
            <a:ext cx="654581" cy="654581"/>
            <a:chOff x="7022107" y="971939"/>
            <a:chExt cx="654581" cy="654581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23628BA-7768-7A81-7E67-6C1406098B0C}"/>
                </a:ext>
              </a:extLst>
            </p:cNvPr>
            <p:cNvSpPr/>
            <p:nvPr/>
          </p:nvSpPr>
          <p:spPr>
            <a:xfrm>
              <a:off x="7022107" y="971939"/>
              <a:ext cx="654581" cy="65458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E699D35-25F9-9774-4B64-1A6E030F6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9420" y="1112593"/>
              <a:ext cx="279954" cy="373272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D82F9A7-29C4-2763-18BF-CD305E1C856B}"/>
              </a:ext>
            </a:extLst>
          </p:cNvPr>
          <p:cNvGrpSpPr/>
          <p:nvPr/>
        </p:nvGrpSpPr>
        <p:grpSpPr>
          <a:xfrm>
            <a:off x="3482198" y="3565230"/>
            <a:ext cx="654581" cy="654581"/>
            <a:chOff x="7022107" y="971939"/>
            <a:chExt cx="654581" cy="65458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1E4205D-F714-F484-88B6-F8BAFF709DB6}"/>
                </a:ext>
              </a:extLst>
            </p:cNvPr>
            <p:cNvSpPr/>
            <p:nvPr/>
          </p:nvSpPr>
          <p:spPr>
            <a:xfrm>
              <a:off x="7022107" y="971939"/>
              <a:ext cx="654581" cy="65458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6C33472-B351-B91C-DC06-5740F5E93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9420" y="1112593"/>
              <a:ext cx="279954" cy="373272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5F49AA5-D3F7-3368-8BE9-B62DEFBEA276}"/>
              </a:ext>
            </a:extLst>
          </p:cNvPr>
          <p:cNvGrpSpPr/>
          <p:nvPr/>
        </p:nvGrpSpPr>
        <p:grpSpPr>
          <a:xfrm>
            <a:off x="6224322" y="1667416"/>
            <a:ext cx="654581" cy="654581"/>
            <a:chOff x="7022107" y="971939"/>
            <a:chExt cx="654581" cy="65458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71D293E5-E9E6-953E-1810-FEBE4CCDEADE}"/>
                </a:ext>
              </a:extLst>
            </p:cNvPr>
            <p:cNvSpPr/>
            <p:nvPr/>
          </p:nvSpPr>
          <p:spPr>
            <a:xfrm>
              <a:off x="7022107" y="971939"/>
              <a:ext cx="654581" cy="65458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/>
                </a:solidFill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C8598821-105E-A6FF-9E81-F84B06F50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209420" y="1112593"/>
              <a:ext cx="279954" cy="373272"/>
            </a:xfrm>
            <a:prstGeom prst="rect">
              <a:avLst/>
            </a:prstGeom>
          </p:spPr>
        </p:pic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F2D5E4C9-7848-0F84-3A00-AD72BDF1D6DB}"/>
              </a:ext>
            </a:extLst>
          </p:cNvPr>
          <p:cNvSpPr/>
          <p:nvPr/>
        </p:nvSpPr>
        <p:spPr>
          <a:xfrm>
            <a:off x="8266970" y="1567362"/>
            <a:ext cx="157037" cy="157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F5676FE-FC6B-E34D-6E42-F15BDBAACF6A}"/>
              </a:ext>
            </a:extLst>
          </p:cNvPr>
          <p:cNvSpPr/>
          <p:nvPr/>
        </p:nvSpPr>
        <p:spPr>
          <a:xfrm>
            <a:off x="6000416" y="3825144"/>
            <a:ext cx="157037" cy="1570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34A5F12-9F13-7362-BAA4-FA33AB01FB08}"/>
              </a:ext>
            </a:extLst>
          </p:cNvPr>
          <p:cNvSpPr/>
          <p:nvPr/>
        </p:nvSpPr>
        <p:spPr>
          <a:xfrm>
            <a:off x="873980" y="4295857"/>
            <a:ext cx="231134" cy="2311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E232B69-6713-73E0-FEA2-E234F2B025A7}"/>
              </a:ext>
            </a:extLst>
          </p:cNvPr>
          <p:cNvSpPr/>
          <p:nvPr/>
        </p:nvSpPr>
        <p:spPr>
          <a:xfrm>
            <a:off x="624342" y="1427467"/>
            <a:ext cx="336944" cy="3369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DEA0A02-3851-2329-8B74-FC91CE50D8B6}"/>
              </a:ext>
            </a:extLst>
          </p:cNvPr>
          <p:cNvSpPr/>
          <p:nvPr/>
        </p:nvSpPr>
        <p:spPr>
          <a:xfrm>
            <a:off x="5756540" y="4034209"/>
            <a:ext cx="231134" cy="23113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6D6A42A-4199-73A6-068A-337BB3264619}"/>
              </a:ext>
            </a:extLst>
          </p:cNvPr>
          <p:cNvSpPr/>
          <p:nvPr/>
        </p:nvSpPr>
        <p:spPr>
          <a:xfrm>
            <a:off x="5615525" y="1534980"/>
            <a:ext cx="388171" cy="38817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62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3F213C-2E21-7B7E-DF9B-2139CBC21328}"/>
              </a:ext>
            </a:extLst>
          </p:cNvPr>
          <p:cNvSpPr/>
          <p:nvPr/>
        </p:nvSpPr>
        <p:spPr>
          <a:xfrm>
            <a:off x="581527" y="1156427"/>
            <a:ext cx="5491614" cy="3259884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83" tIns="41141" rIns="82283" bIns="41141" rtlCol="0" anchor="ctr"/>
          <a:lstStyle/>
          <a:p>
            <a:pPr algn="ctr"/>
            <a:endParaRPr lang="bg-BG" sz="675" dirty="0">
              <a:latin typeface="Calibri Ligh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1CA8EB-6199-32F9-2073-66831686BC09}"/>
              </a:ext>
            </a:extLst>
          </p:cNvPr>
          <p:cNvCxnSpPr>
            <a:cxnSpLocks/>
          </p:cNvCxnSpPr>
          <p:nvPr/>
        </p:nvCxnSpPr>
        <p:spPr>
          <a:xfrm>
            <a:off x="821815" y="1578821"/>
            <a:ext cx="0" cy="2415097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DD0265C-CD7E-69C1-EC7F-DC0151A2F5CB}"/>
              </a:ext>
            </a:extLst>
          </p:cNvPr>
          <p:cNvSpPr/>
          <p:nvPr/>
        </p:nvSpPr>
        <p:spPr>
          <a:xfrm>
            <a:off x="956795" y="1516807"/>
            <a:ext cx="565735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SCOTTISH TOWERS</a:t>
            </a:r>
          </a:p>
          <a:p>
            <a:r>
              <a:rPr lang="en-GB" sz="4400" b="1" spc="1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DECARBONISATION</a:t>
            </a:r>
            <a:endParaRPr lang="en-GB" sz="4400" spc="100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GB" sz="2800" b="1" spc="100" dirty="0">
                <a:solidFill>
                  <a:schemeClr val="accent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MAIDA VALE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5BC448-6C1B-3EE0-CFA6-F9A5BE58F1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7042" y="3486416"/>
            <a:ext cx="944477" cy="50750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8D060B-3156-1C46-C29C-AA6A2C2D6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1259" y="2724497"/>
            <a:ext cx="2566090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54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XIS">
      <a:dk1>
        <a:srgbClr val="414042"/>
      </a:dk1>
      <a:lt1>
        <a:srgbClr val="FFFFFF"/>
      </a:lt1>
      <a:dk2>
        <a:srgbClr val="683A65"/>
      </a:dk2>
      <a:lt2>
        <a:srgbClr val="E7E6E6"/>
      </a:lt2>
      <a:accent1>
        <a:srgbClr val="304451"/>
      </a:accent1>
      <a:accent2>
        <a:srgbClr val="D12053"/>
      </a:accent2>
      <a:accent3>
        <a:srgbClr val="269CCE"/>
      </a:accent3>
      <a:accent4>
        <a:srgbClr val="A80032"/>
      </a:accent4>
      <a:accent5>
        <a:srgbClr val="F89828"/>
      </a:accent5>
      <a:accent6>
        <a:srgbClr val="25BC9E"/>
      </a:accent6>
      <a:hlink>
        <a:srgbClr val="269CCE"/>
      </a:hlink>
      <a:folHlink>
        <a:srgbClr val="683A65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1-AXI-0259 H1 Project report 2021_V1.1" id="{D75E45AD-5D73-6D47-B6B1-953343BA3493}" vid="{0E2513EA-C51D-FD4C-A0E2-FD607E62C4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2601</TotalTime>
  <Words>649</Words>
  <Application>Microsoft Office PowerPoint</Application>
  <PresentationFormat>On-screen Show (16:9)</PresentationFormat>
  <Paragraphs>169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Charlotte  Bacon</dc:creator>
  <cp:lastModifiedBy>Ing, Amoy: WCC</cp:lastModifiedBy>
  <cp:revision>56</cp:revision>
  <dcterms:created xsi:type="dcterms:W3CDTF">2023-04-28T15:38:28Z</dcterms:created>
  <dcterms:modified xsi:type="dcterms:W3CDTF">2023-06-22T09:50:10Z</dcterms:modified>
</cp:coreProperties>
</file>