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262" r:id="rId9"/>
    <p:sldId id="274" r:id="rId10"/>
    <p:sldId id="275" r:id="rId11"/>
    <p:sldId id="276" r:id="rId12"/>
    <p:sldId id="269" r:id="rId13"/>
    <p:sldId id="266" r:id="rId14"/>
    <p:sldId id="272" r:id="rId15"/>
    <p:sldId id="268" r:id="rId16"/>
    <p:sldId id="257" r:id="rId17"/>
  </p:sldIdLst>
  <p:sldSz cx="24384000" cy="137160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30073C-C57C-F9E8-A8F5-CCCC104BFA6F}" name="Crank, Martin: WCC" initials="CMW" userId="S::mcrank@westminster.gov.uk::6ce4f619-c7d8-4f11-a852-0ba1042c1c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ey Brown" initials="LB" lastIdx="0" clrIdx="0">
    <p:extLst>
      <p:ext uri="{19B8F6BF-5375-455C-9EA6-DF929625EA0E}">
        <p15:presenceInfo xmlns:p15="http://schemas.microsoft.com/office/powerpoint/2012/main" userId="S-1-5-21-170252833-331756360-2592279955-15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E2CB8-8022-4F0E-ADC1-86D1198BA46F}" v="1" dt="2023-07-25T15:41:54.7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72" autoAdjust="0"/>
  </p:normalViewPr>
  <p:slideViewPr>
    <p:cSldViewPr snapToGrid="0">
      <p:cViewPr varScale="1">
        <p:scale>
          <a:sx n="35" d="100"/>
          <a:sy n="35" d="100"/>
        </p:scale>
        <p:origin x="103" y="8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1323552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1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6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7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2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5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7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0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705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3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6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2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 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 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 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minster.gov.uk/emanuel-house-proposed-major-works-cwg13297/docu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anuelhouseproject@Westminster.gov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estminster.gov.uk/emanuel-house-proposed-major-works-cwg13297/docu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 – Freehold Purchase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06500" y="2245962"/>
            <a:ext cx="21971000" cy="934780"/>
          </a:xfrm>
        </p:spPr>
        <p:txBody>
          <a:bodyPr>
            <a:noAutofit/>
          </a:bodyPr>
          <a:lstStyle/>
          <a:p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/>
              <a:t>			</a:t>
            </a:r>
            <a:r>
              <a:rPr lang="en-GB" sz="4000" b="1" dirty="0">
                <a:solidFill>
                  <a:srgbClr val="FF0000"/>
                </a:solidFill>
              </a:rPr>
              <a:t>3.</a:t>
            </a:r>
            <a:r>
              <a:rPr lang="en-GB" sz="4000" b="1" dirty="0"/>
              <a:t> </a:t>
            </a:r>
            <a:r>
              <a:rPr lang="en-GB" sz="4000" b="1" dirty="0">
                <a:solidFill>
                  <a:srgbClr val="FF0000"/>
                </a:solidFill>
              </a:rPr>
              <a:t>Offer of sale of the Freehold</a:t>
            </a:r>
          </a:p>
          <a:p>
            <a:pPr marL="0" indent="0">
              <a:buNone/>
            </a:pP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878362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 – Major 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06500" y="2245962"/>
            <a:ext cx="21971000" cy="93478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4. Major Works Project Plan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6500" y="4209316"/>
            <a:ext cx="10057245" cy="82560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4500" b="1" dirty="0">
              <a:latin typeface="Franklin Gothic Book" panose="020B0503020102020204" pitchFamily="34" charset="0"/>
            </a:endParaRPr>
          </a:p>
          <a:p>
            <a:r>
              <a:rPr lang="en-GB" sz="2200" b="1" dirty="0"/>
              <a:t>Window survey has found condition is consistent across the building after gaining access to 32 flats on various elevations of the building</a:t>
            </a:r>
          </a:p>
          <a:p>
            <a:r>
              <a:rPr lang="en-GB" sz="2200" b="1" dirty="0"/>
              <a:t>The Windows are at end of life and need replacement</a:t>
            </a:r>
          </a:p>
          <a:p>
            <a:r>
              <a:rPr lang="en-GB" sz="2200" b="1" dirty="0"/>
              <a:t>Façade options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Update from Chris Barnard (Building Surveyor) </a:t>
            </a:r>
          </a:p>
          <a:p>
            <a:pPr marL="0" indent="0">
              <a:buNone/>
            </a:pPr>
            <a:endParaRPr lang="en-GB" sz="45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 descr="A close-up of a metal object&#10;&#10;Description automatically generated">
            <a:extLst>
              <a:ext uri="{FF2B5EF4-FFF2-40B4-BE49-F238E27FC236}">
                <a16:creationId xmlns:a16="http://schemas.microsoft.com/office/drawing/2014/main" id="{B1E9825F-95B8-4966-9628-7059D81D23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8"/>
          <a:stretch/>
        </p:blipFill>
        <p:spPr>
          <a:xfrm rot="5400000">
            <a:off x="9470574" y="6802915"/>
            <a:ext cx="5442852" cy="6781800"/>
          </a:xfrm>
          <a:prstGeom prst="rect">
            <a:avLst/>
          </a:prstGeom>
        </p:spPr>
      </p:pic>
      <p:pic>
        <p:nvPicPr>
          <p:cNvPr id="8" name="Picture 7" descr="A window with a reflection of a building&#10;&#10;Description automatically generated">
            <a:extLst>
              <a:ext uri="{FF2B5EF4-FFF2-40B4-BE49-F238E27FC236}">
                <a16:creationId xmlns:a16="http://schemas.microsoft.com/office/drawing/2014/main" id="{ADB8693E-B4C8-4BA5-9F83-C5681DE54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46564" y="1716565"/>
            <a:ext cx="10303164" cy="7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123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06500" y="2245962"/>
            <a:ext cx="21971000" cy="934780"/>
          </a:xfrm>
        </p:spPr>
        <p:txBody>
          <a:bodyPr>
            <a:normAutofit/>
          </a:bodyPr>
          <a:lstStyle/>
          <a:p>
            <a:pPr algn="just"/>
            <a:endParaRPr lang="en-GB" sz="40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8500" y="4255103"/>
            <a:ext cx="21971000" cy="216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4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marR="0" lvl="0" indent="0" algn="ctr" defTabSz="2438338" rtl="0" eaLnBrk="1" fontAlgn="auto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n-GB" sz="4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5. 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sym typeface="Helvetica Neue"/>
              </a:rPr>
              <a:t>Fire Safety </a:t>
            </a:r>
          </a:p>
          <a:p>
            <a:pPr marL="0" indent="0" algn="ctr">
              <a:buNone/>
            </a:pPr>
            <a:endParaRPr lang="en-GB" sz="4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4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831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50D6D5-428D-C2D1-F32F-97FBA64F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36" y="2479040"/>
            <a:ext cx="21971004" cy="8774355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	</a:t>
            </a:r>
            <a:b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r>
              <a:rPr lang="en-GB" sz="96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Welcome</a:t>
            </a:r>
            <a:br>
              <a:rPr lang="en-GB" sz="8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br>
              <a:rPr lang="en-GB" sz="8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b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r>
              <a:rPr lang="en-GB" sz="96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RESIDENT UPDATE PRESENTATION</a:t>
            </a:r>
            <a:br>
              <a:rPr lang="en-GB" sz="96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br>
              <a:rPr lang="en-GB" sz="96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	Emanuel House, 18 Rochester Row, London SW1P 1BS</a:t>
            </a:r>
            <a:b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b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			Tuesday 25</a:t>
            </a:r>
            <a:r>
              <a:rPr lang="en-GB" sz="5400" baseline="300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th</a:t>
            </a:r>
            <a: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 July 2023</a:t>
            </a:r>
            <a:b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b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</a:br>
            <a:endParaRPr lang="en-GB" sz="5400" dirty="0">
              <a:solidFill>
                <a:srgbClr val="030303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C49353-D6F6-100C-2963-6E057F011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	Emanuel House – Resident Update Presentation</a:t>
            </a:r>
            <a:endParaRPr lang="en-GB" sz="7900" dirty="0">
              <a:solidFill>
                <a:srgbClr val="030303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											</a:t>
            </a:r>
            <a:r>
              <a:rPr lang="en-GB" sz="5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marL="914400" indent="-914400" algn="just">
              <a:lnSpc>
                <a:spcPct val="100000"/>
              </a:lnSpc>
              <a:buFont typeface="+mj-lt"/>
              <a:buAutoNum type="arabicPeriod"/>
            </a:pPr>
            <a:r>
              <a:rPr lang="en-GB" sz="2800" b="1" dirty="0">
                <a:latin typeface="Franklin Gothic Book" panose="020B0503020102020204" pitchFamily="34" charset="0"/>
              </a:rPr>
              <a:t>Welcome and Introduction 				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Update from meeting of 9</a:t>
            </a:r>
            <a:r>
              <a:rPr lang="en-GB" sz="2800" b="1" baseline="30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th</a:t>
            </a:r>
            <a:r>
              <a:rPr lang="en-GB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May 2023 regarding proposed major works with leaseholders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eriod"/>
            </a:pPr>
            <a:r>
              <a:rPr lang="en-GB" sz="2800" b="1" dirty="0">
                <a:latin typeface="Franklin Gothic Book" panose="020B0503020102020204" pitchFamily="34" charset="0"/>
              </a:rPr>
              <a:t>Offer of sale of the Freehold		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Major Works Project Plan 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eriod"/>
            </a:pPr>
            <a:r>
              <a:rPr lang="en-GB" sz="2800" b="1" dirty="0">
                <a:latin typeface="Franklin Gothic Book" panose="020B0503020102020204" pitchFamily="34" charset="0"/>
              </a:rPr>
              <a:t>Fire Safety </a:t>
            </a:r>
          </a:p>
          <a:p>
            <a:pPr marL="914400" indent="-914400" algn="just">
              <a:lnSpc>
                <a:spcPct val="100000"/>
              </a:lnSpc>
              <a:buFont typeface="+mj-lt"/>
              <a:buAutoNum type="arabicPeriod"/>
            </a:pPr>
            <a:r>
              <a:rPr lang="en-GB" sz="2800" b="1" i="1" u="sng" dirty="0">
                <a:solidFill>
                  <a:srgbClr val="FF0000"/>
                </a:solidFill>
                <a:latin typeface="Franklin Gothic Book" panose="020B0503020102020204" pitchFamily="34" charset="0"/>
              </a:rPr>
              <a:t>7:30pm</a:t>
            </a:r>
            <a:r>
              <a:rPr lang="en-GB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– Meeting to finish</a:t>
            </a:r>
            <a:r>
              <a:rPr lang="en-GB" sz="2800" b="1" dirty="0">
                <a:latin typeface="Franklin Gothic Book" panose="020B0503020102020204" pitchFamily="34" charset="0"/>
              </a:rPr>
              <a:t>	</a:t>
            </a:r>
            <a:endParaRPr lang="en-GB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346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 – Resident Update Presentation</a:t>
            </a:r>
            <a:br>
              <a:rPr lang="en-GB" sz="7900" dirty="0">
                <a:latin typeface="Franklin Gothic Book" panose="020B0503020102020204" pitchFamily="34" charset="0"/>
              </a:rPr>
            </a:br>
            <a:endParaRPr lang="en-GB" sz="79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1. Welcome and Introduction by Kevin Dey </a:t>
            </a:r>
            <a:endParaRPr lang="en-GB" sz="4000" dirty="0">
              <a:solidFill>
                <a:srgbClr val="FF0000"/>
              </a:solidFill>
            </a:endParaRPr>
          </a:p>
          <a:p>
            <a:endParaRPr lang="en-GB" sz="4000" dirty="0">
              <a:solidFill>
                <a:srgbClr val="FF0000"/>
              </a:solidFill>
            </a:endParaRPr>
          </a:p>
          <a:p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Franklin Gothic Book" panose="020B0503020102020204" pitchFamily="34" charset="0"/>
              </a:rPr>
              <a:t>Introduction to WCC/</a:t>
            </a:r>
            <a:r>
              <a:rPr lang="en-GB" sz="2800" b="1" dirty="0" err="1">
                <a:latin typeface="Franklin Gothic Book" panose="020B0503020102020204" pitchFamily="34" charset="0"/>
              </a:rPr>
              <a:t>Blenheims</a:t>
            </a:r>
            <a:r>
              <a:rPr lang="en-GB" sz="2800" b="1" dirty="0">
                <a:latin typeface="Franklin Gothic Book" panose="020B05030201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800" b="1" dirty="0">
                <a:latin typeface="Franklin Gothic Book" panose="020B0503020102020204" pitchFamily="34" charset="0"/>
              </a:rPr>
              <a:t>Housekeeping;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Meeting to finish at 7:30pm.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Questions raised by those joining via Teams will be announced by Holly who will be monitoring the chat forum. 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Meeting to be recorded.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Please keep to the agenda.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Mutual respect.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Questions at the end.</a:t>
            </a:r>
          </a:p>
          <a:p>
            <a:r>
              <a:rPr lang="en-GB" sz="2800" b="1" dirty="0">
                <a:latin typeface="Franklin Gothic Book" panose="020B0503020102020204" pitchFamily="34" charset="0"/>
              </a:rPr>
              <a:t>We will record main questions and produce a Q&amp;A which will be posted on the Emanuel House Website </a:t>
            </a:r>
          </a:p>
          <a:p>
            <a:pPr marL="0" indent="0">
              <a:buNone/>
            </a:pPr>
            <a:endParaRPr lang="en-GB" sz="2800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28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640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 – Resident Update</a:t>
            </a:r>
            <a:r>
              <a:rPr lang="en-GB" sz="8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Presentation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2. Update from meeting of 9.05.2023 regarding proposed major works with leaseholders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23359" y="3912327"/>
            <a:ext cx="21971000" cy="8256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Franklin Gothic Book" panose="020B0503020102020204" pitchFamily="34" charset="0"/>
              </a:rPr>
              <a:t>Subsequent to the last meeting, all homeowners were provided with the meeting minutes and a copy of the questions and answers received from the Residents Association. </a:t>
            </a:r>
          </a:p>
          <a:p>
            <a:pPr marL="0" indent="0">
              <a:buNone/>
            </a:pPr>
            <a:r>
              <a:rPr lang="en-GB" sz="2800" dirty="0">
                <a:latin typeface="Franklin Gothic Book" panose="020B0503020102020204" pitchFamily="34" charset="0"/>
              </a:rPr>
              <a:t>The timeline has shifted slightly and is shown below;</a:t>
            </a:r>
            <a:r>
              <a:rPr lang="en-GB" sz="2800" dirty="0"/>
              <a:t>  </a:t>
            </a:r>
            <a:endParaRPr lang="en-GB" sz="2800" dirty="0">
              <a:solidFill>
                <a:srgbClr val="FF0000"/>
              </a:solidFill>
            </a:endParaRPr>
          </a:p>
          <a:p>
            <a:pPr lvl="0"/>
            <a:r>
              <a:rPr lang="en-GB" sz="2800" dirty="0"/>
              <a:t>Specification drafted Autumn 2023</a:t>
            </a:r>
          </a:p>
          <a:p>
            <a:pPr lvl="0"/>
            <a:r>
              <a:rPr lang="en-GB" sz="2800" dirty="0"/>
              <a:t>Contract to be signed Spring 2024</a:t>
            </a:r>
          </a:p>
          <a:p>
            <a:pPr lvl="0"/>
            <a:r>
              <a:rPr lang="en-GB" sz="2800" dirty="0"/>
              <a:t>Potential works to start Summer 2024</a:t>
            </a:r>
          </a:p>
          <a:p>
            <a:pPr lvl="0"/>
            <a:r>
              <a:rPr lang="en-GB" sz="2800" dirty="0"/>
              <a:t>During each of these stages we will be updating leaseholders, which includes todays meeting.</a:t>
            </a:r>
            <a:endParaRPr lang="en-GB" sz="2800" b="1" dirty="0"/>
          </a:p>
          <a:p>
            <a:pPr marL="0" indent="0">
              <a:buNone/>
            </a:pPr>
            <a:endParaRPr lang="en-GB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520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235918"/>
            <a:ext cx="21971000" cy="1433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 – Resident Update</a:t>
            </a:r>
            <a:r>
              <a:rPr lang="en-GB" sz="8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Presentation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06500" y="1310791"/>
            <a:ext cx="21971000" cy="93478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2. Update from meeting of 09.05.2023 regarding proposed major works with leaseholders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0417" y="2078451"/>
            <a:ext cx="21971000" cy="10121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b="1" dirty="0">
                <a:latin typeface="Franklin Gothic Book" panose="020B0503020102020204" pitchFamily="34" charset="0"/>
              </a:rPr>
              <a:t>The frequently asked Questions are on the website </a:t>
            </a:r>
            <a:r>
              <a:rPr lang="en-GB" sz="3000" b="1" dirty="0">
                <a:latin typeface="Franklin Gothic Book" panose="020B0503020102020204" pitchFamily="34" charset="0"/>
                <a:hlinkClick r:id="rId3"/>
              </a:rPr>
              <a:t>https://www.westminster.gov.uk/emanuel-house-proposed-major-works-cwg13297/documents</a:t>
            </a:r>
            <a:r>
              <a:rPr lang="en-GB" sz="3000" b="1" dirty="0">
                <a:latin typeface="Franklin Gothic Book" panose="020B0503020102020204" pitchFamily="34" charset="0"/>
              </a:rPr>
              <a:t> and Answers are listed below; </a:t>
            </a:r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FB9AA-8005-6391-20E2-68384C9A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48" y="3320444"/>
            <a:ext cx="17434543" cy="985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21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FF1C5E-ED87-E189-7C5B-1649979B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92" y="136525"/>
            <a:ext cx="21338017" cy="134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994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87D961-4D3B-A7C2-1119-8C93B6331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8" y="1958864"/>
            <a:ext cx="23898225" cy="9798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285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Emanuel House – Resident Update</a:t>
            </a:r>
            <a:r>
              <a:rPr lang="en-GB" sz="8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Presentation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2. Continued Update from meeting of 09.05.2023 regarding proposed major works with leaseholders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23359" y="3912327"/>
            <a:ext cx="21971000" cy="82560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2800" dirty="0">
              <a:solidFill>
                <a:srgbClr val="030303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030303"/>
                </a:solidFill>
              </a:rPr>
              <a:t>We would like to keep communication open with all homeowners on the proposed works, and therefore we have many different ways for you to contact us to discuss as noted below; </a:t>
            </a:r>
          </a:p>
          <a:p>
            <a:r>
              <a:rPr lang="en-GB" sz="4000" dirty="0">
                <a:solidFill>
                  <a:srgbClr val="030303"/>
                </a:solidFill>
              </a:rPr>
              <a:t>Emailing WCC on </a:t>
            </a:r>
            <a:r>
              <a:rPr lang="en-GB" sz="4000" u="sng" dirty="0">
                <a:solidFill>
                  <a:srgbClr val="030303"/>
                </a:solidFill>
                <a:hlinkClick r:id="rId3"/>
              </a:rPr>
              <a:t>emanuelhouseproject@Westminster.gov.uk</a:t>
            </a:r>
            <a:endParaRPr lang="en-GB" sz="4000" dirty="0">
              <a:solidFill>
                <a:srgbClr val="030303"/>
              </a:solidFill>
            </a:endParaRPr>
          </a:p>
          <a:p>
            <a:r>
              <a:rPr lang="en-GB" sz="4000" dirty="0">
                <a:solidFill>
                  <a:srgbClr val="030303"/>
                </a:solidFill>
              </a:rPr>
              <a:t>Phoning 07739317727</a:t>
            </a:r>
          </a:p>
          <a:p>
            <a:r>
              <a:rPr lang="en-GB" sz="4000" dirty="0">
                <a:solidFill>
                  <a:srgbClr val="030303"/>
                </a:solidFill>
              </a:rPr>
              <a:t>Post by hand to Billy and/or Jennie, alternatively you can post via the postal box for flat 6 Emanuel House. </a:t>
            </a:r>
          </a:p>
          <a:p>
            <a:r>
              <a:rPr lang="en-GB" sz="4000" dirty="0">
                <a:solidFill>
                  <a:srgbClr val="030303"/>
                </a:solidFill>
              </a:rPr>
              <a:t>Post to </a:t>
            </a:r>
            <a:r>
              <a:rPr lang="en-GB" sz="4000" dirty="0" err="1">
                <a:solidFill>
                  <a:srgbClr val="030303"/>
                </a:solidFill>
              </a:rPr>
              <a:t>Blenheims</a:t>
            </a:r>
            <a:r>
              <a:rPr lang="en-GB" sz="4000" dirty="0">
                <a:solidFill>
                  <a:srgbClr val="030303"/>
                </a:solidFill>
              </a:rPr>
              <a:t> office – FAO , Marlborough House, </a:t>
            </a:r>
            <a:r>
              <a:rPr lang="en-GB" sz="4000" dirty="0" err="1">
                <a:solidFill>
                  <a:srgbClr val="030303"/>
                </a:solidFill>
              </a:rPr>
              <a:t>Wigmore</a:t>
            </a:r>
            <a:r>
              <a:rPr lang="en-GB" sz="4000" dirty="0">
                <a:solidFill>
                  <a:srgbClr val="030303"/>
                </a:solidFill>
              </a:rPr>
              <a:t> Place, Luton LU2 9EX</a:t>
            </a:r>
          </a:p>
          <a:p>
            <a:r>
              <a:rPr lang="en-GB" sz="4000" dirty="0">
                <a:solidFill>
                  <a:srgbClr val="030303"/>
                </a:solidFill>
              </a:rPr>
              <a:t>Emailing the managing agent Jennie Roos </a:t>
            </a:r>
            <a:r>
              <a:rPr lang="en-GB" sz="40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Jennie.Roos@blenheims.co.uk</a:t>
            </a:r>
          </a:p>
          <a:p>
            <a:r>
              <a:rPr lang="en-GB" sz="4000" dirty="0">
                <a:solidFill>
                  <a:srgbClr val="030303"/>
                </a:solidFill>
              </a:rPr>
              <a:t>Visiting the Website which is now live, please visit  </a:t>
            </a:r>
            <a:r>
              <a:rPr lang="en-GB" sz="4000" dirty="0">
                <a:solidFill>
                  <a:srgbClr val="030303"/>
                </a:solidFill>
                <a:hlinkClick r:id="rId4"/>
              </a:rPr>
              <a:t>https://www.westminster.gov.uk/emanuel-house-proposed-major-works-cwg13297/documents</a:t>
            </a:r>
            <a:r>
              <a:rPr lang="en-GB" sz="4000" dirty="0">
                <a:solidFill>
                  <a:srgbClr val="030303"/>
                </a:solidFill>
              </a:rPr>
              <a:t> to view this. The Website will be updated with FAQ’s along with meeting minutes should you be unable to attend a meeting. </a:t>
            </a:r>
          </a:p>
          <a:p>
            <a:r>
              <a:rPr lang="en-GB" sz="4000" dirty="0">
                <a:solidFill>
                  <a:srgbClr val="030303"/>
                </a:solidFill>
              </a:rPr>
              <a:t>For those of whom who are not online,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Helvetica Neue"/>
                <a:sym typeface="Helvetica Neue"/>
              </a:rPr>
              <a:t>Jennie Roos</a:t>
            </a:r>
            <a:r>
              <a:rPr lang="en-GB" sz="4000" dirty="0">
                <a:solidFill>
                  <a:srgbClr val="030303"/>
                </a:solidFill>
              </a:rPr>
              <a:t> or Billy can assist in showing you the Website at Emanuel House. </a:t>
            </a:r>
          </a:p>
          <a:p>
            <a:r>
              <a:rPr lang="en-GB" sz="4000" dirty="0">
                <a:solidFill>
                  <a:srgbClr val="030303"/>
                </a:solidFill>
              </a:rPr>
              <a:t>We will also be holding regular residents meetings which you will be notified of once arranged.</a:t>
            </a:r>
          </a:p>
          <a:p>
            <a:endParaRPr lang="en-GB" sz="2800" dirty="0">
              <a:solidFill>
                <a:srgbClr val="030303"/>
              </a:solidFill>
            </a:endParaRPr>
          </a:p>
          <a:p>
            <a:endParaRPr lang="en-GB" sz="2800" dirty="0">
              <a:solidFill>
                <a:srgbClr val="030303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30303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143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4FE0E8A808B045A63079F0C28A2CC5" ma:contentTypeVersion="18" ma:contentTypeDescription="Create a new document." ma:contentTypeScope="" ma:versionID="ddc6ab50e685705b2bcbd593114fd6cd">
  <xsd:schema xmlns:xsd="http://www.w3.org/2001/XMLSchema" xmlns:xs="http://www.w3.org/2001/XMLSchema" xmlns:p="http://schemas.microsoft.com/office/2006/metadata/properties" xmlns:ns2="0ac63545-df3e-4ccd-b2ab-286bb5cabd42" xmlns:ns3="348360bd-6dcc-4bc9-98f8-ec1425fa2272" xmlns:ns4="d202d31c-686c-4115-a7b9-5cc891ed602b" targetNamespace="http://schemas.microsoft.com/office/2006/metadata/properties" ma:root="true" ma:fieldsID="a2a23d974c06c7028cbe323da6d1251a" ns2:_="" ns3:_="" ns4:_="">
    <xsd:import namespace="0ac63545-df3e-4ccd-b2ab-286bb5cabd42"/>
    <xsd:import namespace="348360bd-6dcc-4bc9-98f8-ec1425fa2272"/>
    <xsd:import namespace="d202d31c-686c-4115-a7b9-5cc891ed60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63545-df3e-4ccd-b2ab-286bb5cab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bb61a9-1cb6-416b-8dcb-4ddbf3c41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360bd-6dcc-4bc9-98f8-ec1425fa22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2d31c-686c-4115-a7b9-5cc891ed602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3f63a1b-3a56-46cf-ba7f-c90bbddeca81}" ma:internalName="TaxCatchAll" ma:showField="CatchAllData" ma:web="348360bd-6dcc-4bc9-98f8-ec1425fa22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02d31c-686c-4115-a7b9-5cc891ed602b" xsi:nil="true"/>
    <lcf76f155ced4ddcb4097134ff3c332f xmlns="0ac63545-df3e-4ccd-b2ab-286bb5cabd42">
      <Terms xmlns="http://schemas.microsoft.com/office/infopath/2007/PartnerControls"/>
    </lcf76f155ced4ddcb4097134ff3c332f>
    <MediaLengthInSeconds xmlns="0ac63545-df3e-4ccd-b2ab-286bb5cabd42" xsi:nil="true"/>
    <SharedWithUsers xmlns="348360bd-6dcc-4bc9-98f8-ec1425fa227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9CBC683-56AA-40A2-844E-4DB5464D8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C18A7-E9E1-4519-B5A7-F6429E199350}"/>
</file>

<file path=customXml/itemProps3.xml><?xml version="1.0" encoding="utf-8"?>
<ds:datastoreItem xmlns:ds="http://schemas.openxmlformats.org/officeDocument/2006/customXml" ds:itemID="{ED1947DB-EDA8-4339-9332-5E6DFC39840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ff07c5a-adc7-4f2d-af34-d2e8c58239e9"/>
    <ds:schemaRef ds:uri="http://schemas.microsoft.com/office/2006/documentManagement/types"/>
    <ds:schemaRef ds:uri="http://purl.org/dc/terms/"/>
    <ds:schemaRef ds:uri="36e067e9-8178-445e-9ec9-58700c21e8a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598</Words>
  <Application>Microsoft Office PowerPoint</Application>
  <PresentationFormat>Custom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Franklin Gothic Book</vt:lpstr>
      <vt:lpstr>Helvetica Neue</vt:lpstr>
      <vt:lpstr>Helvetica Neue Medium</vt:lpstr>
      <vt:lpstr>30_BasicColor</vt:lpstr>
      <vt:lpstr>PowerPoint Presentation</vt:lpstr>
      <vt:lpstr>  Welcome   RESIDENT UPDATE PRESENTATION   Emanuel House, 18 Rochester Row, London SW1P 1BS     Tuesday 25th July 2023  </vt:lpstr>
      <vt:lpstr> Emanuel House – Resident Update Presentation</vt:lpstr>
      <vt:lpstr>Emanuel House – Resident Update Presentation </vt:lpstr>
      <vt:lpstr>Emanuel House – Resident Update Presentation</vt:lpstr>
      <vt:lpstr>Emanuel House – Resident Update Presentation</vt:lpstr>
      <vt:lpstr>PowerPoint Presentation</vt:lpstr>
      <vt:lpstr>PowerPoint Presentation</vt:lpstr>
      <vt:lpstr>Emanuel House – Resident Update Presentation</vt:lpstr>
      <vt:lpstr>Emanuel House – Freehold Purchase </vt:lpstr>
      <vt:lpstr>Emanuel House – Major Works</vt:lpstr>
      <vt:lpstr>Emanuel House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Brown</dc:creator>
  <cp:lastModifiedBy>Igglesden, Holly: WCC</cp:lastModifiedBy>
  <cp:revision>136</cp:revision>
  <cp:lastPrinted>2023-07-25T15:40:02Z</cp:lastPrinted>
  <dcterms:modified xsi:type="dcterms:W3CDTF">2023-08-07T10:02:40Z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0x010100AE4FE0E8A808B045A63079F0C28A2CC5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