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6"/>
  </p:notesMasterIdLst>
  <p:sldIdLst>
    <p:sldId id="256" r:id="rId5"/>
    <p:sldId id="258" r:id="rId6"/>
    <p:sldId id="259" r:id="rId7"/>
    <p:sldId id="260" r:id="rId8"/>
    <p:sldId id="262" r:id="rId9"/>
    <p:sldId id="271" r:id="rId10"/>
    <p:sldId id="269" r:id="rId11"/>
    <p:sldId id="267" r:id="rId12"/>
    <p:sldId id="266" r:id="rId13"/>
    <p:sldId id="268" r:id="rId14"/>
    <p:sldId id="257" r:id="rId15"/>
  </p:sldIdLst>
  <p:sldSz cx="24384000" cy="13716000"/>
  <p:notesSz cx="6797675" cy="9926638"/>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1pPr>
    <a:lvl2pPr marL="0" marR="0" indent="457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2pPr>
    <a:lvl3pPr marL="0" marR="0" indent="914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3pPr>
    <a:lvl4pPr marL="0" marR="0" indent="1371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4pPr>
    <a:lvl5pPr marL="0" marR="0" indent="18288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5pPr>
    <a:lvl6pPr marL="0" marR="0" indent="22860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6pPr>
    <a:lvl7pPr marL="0" marR="0" indent="2743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7pPr>
    <a:lvl8pPr marL="0" marR="0" indent="3200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8pPr>
    <a:lvl9pPr marL="0" marR="0" indent="3657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330073C-C57C-F9E8-A8F5-CCCC104BFA6F}" name="Crank, Martin: WCC" initials="CMW" userId="S::mcrank@westminster.gov.uk::6ce4f619-c7d8-4f11-a852-0ba1042c1c3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indsey Brown" initials="LB" lastIdx="0" clrIdx="0">
    <p:extLst>
      <p:ext uri="{19B8F6BF-5375-455C-9EA6-DF929625EA0E}">
        <p15:presenceInfo xmlns:p15="http://schemas.microsoft.com/office/powerpoint/2012/main" userId="S-1-5-21-170252833-331756360-2592279955-151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030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3AC32F-457B-4202-887C-BC7F45FB62EA}" v="1" dt="2023-05-09T13:22:01.311"/>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no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22" autoAdjust="0"/>
    <p:restoredTop sz="94672" autoAdjust="0"/>
  </p:normalViewPr>
  <p:slideViewPr>
    <p:cSldViewPr snapToGrid="0">
      <p:cViewPr varScale="1">
        <p:scale>
          <a:sx n="52" d="100"/>
          <a:sy n="52" d="100"/>
        </p:scale>
        <p:origin x="192" y="69"/>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90488" y="744538"/>
            <a:ext cx="6616700" cy="3722687"/>
          </a:xfrm>
          <a:prstGeom prst="rect">
            <a:avLst/>
          </a:prstGeom>
        </p:spPr>
        <p:txBody>
          <a:bodyPr/>
          <a:lstStyle/>
          <a:p>
            <a:endParaRPr/>
          </a:p>
        </p:txBody>
      </p:sp>
      <p:sp>
        <p:nvSpPr>
          <p:cNvPr id="149" name="Shape 149"/>
          <p:cNvSpPr>
            <a:spLocks noGrp="1"/>
          </p:cNvSpPr>
          <p:nvPr>
            <p:ph type="body" sz="quarter" idx="1"/>
          </p:nvPr>
        </p:nvSpPr>
        <p:spPr>
          <a:xfrm>
            <a:off x="906357" y="4715153"/>
            <a:ext cx="4984962" cy="4466987"/>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51657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9042099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7837054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034264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bg>
      <p:bgPr>
        <a:solidFill>
          <a:srgbClr val="003462"/>
        </a:solidFill>
        <a:effectLst/>
      </p:bgPr>
    </p:bg>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1201340" y="11847162"/>
            <a:ext cx="21971003" cy="636979"/>
          </a:xfrm>
          <a:prstGeom prst="rect">
            <a:avLst/>
          </a:prstGeom>
        </p:spPr>
        <p:txBody>
          <a:bodyPr lIns="45719" tIns="45719" rIns="45719" bIns="45719"/>
          <a:lstStyle>
            <a:lvl1pPr marL="0" indent="0" defTabSz="825500">
              <a:lnSpc>
                <a:spcPct val="100000"/>
              </a:lnSpc>
              <a:spcBef>
                <a:spcPts val="0"/>
              </a:spcBef>
              <a:buSzTx/>
              <a:buNone/>
              <a:defRPr sz="3600" b="1">
                <a:solidFill>
                  <a:srgbClr val="FFFFFF"/>
                </a:solidFill>
              </a:defRPr>
            </a:lvl1pPr>
          </a:lstStyle>
          <a:p>
            <a:r>
              <a:t>Author and Date</a:t>
            </a:r>
          </a:p>
        </p:txBody>
      </p:sp>
      <p:sp>
        <p:nvSpPr>
          <p:cNvPr id="12" name="Presentation Title"/>
          <p:cNvSpPr txBox="1">
            <a:spLocks noGrp="1"/>
          </p:cNvSpPr>
          <p:nvPr>
            <p:ph type="title" hasCustomPrompt="1"/>
          </p:nvPr>
        </p:nvSpPr>
        <p:spPr>
          <a:xfrm>
            <a:off x="1206496" y="2574991"/>
            <a:ext cx="21971004" cy="4648201"/>
          </a:xfrm>
          <a:prstGeom prst="rect">
            <a:avLst/>
          </a:prstGeom>
        </p:spPr>
        <p:txBody>
          <a:bodyPr anchor="b"/>
          <a:lstStyle>
            <a:lvl1pPr>
              <a:defRPr sz="11600" spc="-232">
                <a:solidFill>
                  <a:srgbClr val="FFFFFF"/>
                </a:solidFill>
              </a:defRPr>
            </a:lvl1pPr>
          </a:lstStyle>
          <a:p>
            <a:r>
              <a:t>Presentation Title</a:t>
            </a:r>
          </a:p>
        </p:txBody>
      </p:sp>
      <p:sp>
        <p:nvSpPr>
          <p:cNvPr id="13" name="Body Level One…"/>
          <p:cNvSpPr txBox="1">
            <a:spLocks noGrp="1"/>
          </p:cNvSpPr>
          <p:nvPr>
            <p:ph type="body" sz="quarter" idx="1" hasCustomPrompt="1"/>
          </p:nvPr>
        </p:nvSpPr>
        <p:spPr>
          <a:xfrm>
            <a:off x="1201342" y="7210490"/>
            <a:ext cx="21971001" cy="1905001"/>
          </a:xfrm>
          <a:prstGeom prst="rect">
            <a:avLst/>
          </a:prstGeom>
        </p:spPr>
        <p:txBody>
          <a:bodyPr/>
          <a:lstStyle>
            <a:lvl1pPr marL="0" indent="0" defTabSz="825500">
              <a:lnSpc>
                <a:spcPct val="100000"/>
              </a:lnSpc>
              <a:spcBef>
                <a:spcPts val="0"/>
              </a:spcBef>
              <a:buSzTx/>
              <a:buNone/>
              <a:defRPr sz="5500" b="1">
                <a:solidFill>
                  <a:schemeClr val="accent1"/>
                </a:solidFill>
              </a:defRPr>
            </a:lvl1pPr>
            <a:lvl2pPr marL="0" indent="457200" defTabSz="825500">
              <a:lnSpc>
                <a:spcPct val="100000"/>
              </a:lnSpc>
              <a:spcBef>
                <a:spcPts val="0"/>
              </a:spcBef>
              <a:buSzTx/>
              <a:buNone/>
              <a:defRPr sz="5500" b="1">
                <a:solidFill>
                  <a:schemeClr val="accent1"/>
                </a:solidFill>
              </a:defRPr>
            </a:lvl2pPr>
            <a:lvl3pPr marL="0" indent="914400" defTabSz="825500">
              <a:lnSpc>
                <a:spcPct val="100000"/>
              </a:lnSpc>
              <a:spcBef>
                <a:spcPts val="0"/>
              </a:spcBef>
              <a:buSzTx/>
              <a:buNone/>
              <a:defRPr sz="5500" b="1">
                <a:solidFill>
                  <a:schemeClr val="accent1"/>
                </a:solidFill>
              </a:defRPr>
            </a:lvl3pPr>
            <a:lvl4pPr marL="0" indent="1371600" defTabSz="825500">
              <a:lnSpc>
                <a:spcPct val="100000"/>
              </a:lnSpc>
              <a:spcBef>
                <a:spcPts val="0"/>
              </a:spcBef>
              <a:buSzTx/>
              <a:buNone/>
              <a:defRPr sz="5500" b="1">
                <a:solidFill>
                  <a:schemeClr val="accent1"/>
                </a:solidFill>
              </a:defRPr>
            </a:lvl4pPr>
            <a:lvl5pPr marL="0" indent="1828800" defTabSz="825500">
              <a:lnSpc>
                <a:spcPct val="100000"/>
              </a:lnSpc>
              <a:spcBef>
                <a:spcPts val="0"/>
              </a:spcBef>
              <a:buSzTx/>
              <a:buNone/>
              <a:defRPr sz="5500" b="1">
                <a:solidFill>
                  <a:schemeClr val="accent1"/>
                </a:solidFill>
              </a:defRPr>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Body Level One…"/>
          <p:cNvSpPr txBox="1">
            <a:spLocks noGrp="1"/>
          </p:cNvSpPr>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SzTx/>
              <a:buNone/>
              <a:defRPr sz="25000" b="1" spc="-250">
                <a:solidFill>
                  <a:schemeClr val="accent1">
                    <a:hueOff val="114395"/>
                    <a:lumOff val="-24975"/>
                  </a:schemeClr>
                </a:solidFill>
              </a:defRPr>
            </a:lvl1pPr>
            <a:lvl2pPr marL="0" indent="457200" algn="ctr">
              <a:lnSpc>
                <a:spcPct val="80000"/>
              </a:lnSpc>
              <a:spcBef>
                <a:spcPts val="0"/>
              </a:spcBef>
              <a:buSzTx/>
              <a:buNone/>
              <a:defRPr sz="25000" b="1" spc="-250">
                <a:solidFill>
                  <a:schemeClr val="accent1">
                    <a:hueOff val="114395"/>
                    <a:lumOff val="-24975"/>
                  </a:schemeClr>
                </a:solidFill>
              </a:defRPr>
            </a:lvl2pPr>
            <a:lvl3pPr marL="0" indent="914400" algn="ctr">
              <a:lnSpc>
                <a:spcPct val="80000"/>
              </a:lnSpc>
              <a:spcBef>
                <a:spcPts val="0"/>
              </a:spcBef>
              <a:buSzTx/>
              <a:buNone/>
              <a:defRPr sz="25000" b="1" spc="-250">
                <a:solidFill>
                  <a:schemeClr val="accent1">
                    <a:hueOff val="114395"/>
                    <a:lumOff val="-24975"/>
                  </a:schemeClr>
                </a:solidFill>
              </a:defRPr>
            </a:lvl3pPr>
            <a:lvl4pPr marL="0" indent="1371600" algn="ctr">
              <a:lnSpc>
                <a:spcPct val="80000"/>
              </a:lnSpc>
              <a:spcBef>
                <a:spcPts val="0"/>
              </a:spcBef>
              <a:buSzTx/>
              <a:buNone/>
              <a:defRPr sz="25000" b="1" spc="-250">
                <a:solidFill>
                  <a:schemeClr val="accent1">
                    <a:hueOff val="114395"/>
                    <a:lumOff val="-24975"/>
                  </a:schemeClr>
                </a:solidFill>
              </a:defRPr>
            </a:lvl4pPr>
            <a:lvl5pPr marL="0" indent="1828800" algn="ctr">
              <a:lnSpc>
                <a:spcPct val="80000"/>
              </a:lnSpc>
              <a:spcBef>
                <a:spcPts val="0"/>
              </a:spcBef>
              <a:buSzTx/>
              <a:buNone/>
              <a:defRPr sz="25000" b="1" spc="-250">
                <a:solidFill>
                  <a:schemeClr val="accent1">
                    <a:hueOff val="114395"/>
                    <a:lumOff val="-24975"/>
                  </a:schemeClr>
                </a:solidFill>
              </a:defRPr>
            </a:lvl5pPr>
          </a:lstStyle>
          <a:p>
            <a:r>
              <a:t>100%</a:t>
            </a:r>
          </a:p>
          <a:p>
            <a:pPr lvl="1"/>
            <a:endParaRPr/>
          </a:p>
          <a:p>
            <a:pPr lvl="2"/>
            <a:endParaRPr/>
          </a:p>
          <a:p>
            <a:pPr lvl="3"/>
            <a:endParaRPr/>
          </a:p>
          <a:p>
            <a:pPr lvl="4"/>
            <a:endParaRPr/>
          </a:p>
        </p:txBody>
      </p:sp>
      <p:sp>
        <p:nvSpPr>
          <p:cNvPr id="107" name="Fact information"/>
          <p:cNvSpPr txBox="1">
            <a:spLocks noGrp="1"/>
          </p:cNvSpPr>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sz="5500" b="1"/>
            </a:lvl1pPr>
          </a:lstStyle>
          <a:p>
            <a:r>
              <a:t>Fact information</a:t>
            </a: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5" name="Attribution"/>
          <p:cNvSpPr txBox="1">
            <a:spLocks noGrp="1"/>
          </p:cNvSpPr>
          <p:nvPr>
            <p:ph type="body" sz="quarter" idx="21" hasCustomPrompt="1"/>
          </p:nvPr>
        </p:nvSpPr>
        <p:spPr>
          <a:xfrm>
            <a:off x="2480825" y="10675453"/>
            <a:ext cx="20149252"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Attribution</a:t>
            </a:r>
          </a:p>
        </p:txBody>
      </p:sp>
      <p:sp>
        <p:nvSpPr>
          <p:cNvPr id="116" name="Body Level One…"/>
          <p:cNvSpPr txBox="1">
            <a:spLocks noGrp="1"/>
          </p:cNvSpPr>
          <p:nvPr>
            <p:ph type="body" sz="half" idx="1" hasCustomPrompt="1"/>
          </p:nvPr>
        </p:nvSpPr>
        <p:spPr>
          <a:xfrm>
            <a:off x="1753923" y="4939860"/>
            <a:ext cx="20876154" cy="3836280"/>
          </a:xfrm>
          <a:prstGeom prst="rect">
            <a:avLst/>
          </a:prstGeom>
        </p:spPr>
        <p:txBody>
          <a:bodyPr/>
          <a:lstStyle>
            <a:lvl1pPr marL="638923" indent="-469900">
              <a:spcBef>
                <a:spcPts val="0"/>
              </a:spcBef>
              <a:buSzTx/>
              <a:buNone/>
              <a:defRPr sz="8500" spc="-170">
                <a:solidFill>
                  <a:schemeClr val="accent1">
                    <a:hueOff val="114395"/>
                    <a:lumOff val="-24975"/>
                  </a:schemeClr>
                </a:solidFill>
                <a:latin typeface="Helvetica Neue Medium"/>
                <a:ea typeface="Helvetica Neue Medium"/>
                <a:cs typeface="Helvetica Neue Medium"/>
                <a:sym typeface="Helvetica Neue Medium"/>
              </a:defRPr>
            </a:lvl1pPr>
            <a:lvl2pPr marL="638923" indent="-12700">
              <a:spcBef>
                <a:spcPts val="0"/>
              </a:spcBef>
              <a:buSzTx/>
              <a:buNone/>
              <a:defRPr sz="8500" spc="-170">
                <a:solidFill>
                  <a:schemeClr val="accent1">
                    <a:hueOff val="114395"/>
                    <a:lumOff val="-24975"/>
                  </a:schemeClr>
                </a:solidFill>
                <a:latin typeface="Helvetica Neue Medium"/>
                <a:ea typeface="Helvetica Neue Medium"/>
                <a:cs typeface="Helvetica Neue Medium"/>
                <a:sym typeface="Helvetica Neue Medium"/>
              </a:defRPr>
            </a:lvl2pPr>
            <a:lvl3pPr marL="638923" indent="444500">
              <a:spcBef>
                <a:spcPts val="0"/>
              </a:spcBef>
              <a:buSzTx/>
              <a:buNone/>
              <a:defRPr sz="8500" spc="-170">
                <a:solidFill>
                  <a:schemeClr val="accent1">
                    <a:hueOff val="114395"/>
                    <a:lumOff val="-24975"/>
                  </a:schemeClr>
                </a:solidFill>
                <a:latin typeface="Helvetica Neue Medium"/>
                <a:ea typeface="Helvetica Neue Medium"/>
                <a:cs typeface="Helvetica Neue Medium"/>
                <a:sym typeface="Helvetica Neue Medium"/>
              </a:defRPr>
            </a:lvl3pPr>
            <a:lvl4pPr marL="638923" indent="901700">
              <a:spcBef>
                <a:spcPts val="0"/>
              </a:spcBef>
              <a:buSzTx/>
              <a:buNone/>
              <a:defRPr sz="8500" spc="-170">
                <a:solidFill>
                  <a:schemeClr val="accent1">
                    <a:hueOff val="114395"/>
                    <a:lumOff val="-24975"/>
                  </a:schemeClr>
                </a:solidFill>
                <a:latin typeface="Helvetica Neue Medium"/>
                <a:ea typeface="Helvetica Neue Medium"/>
                <a:cs typeface="Helvetica Neue Medium"/>
                <a:sym typeface="Helvetica Neue Medium"/>
              </a:defRPr>
            </a:lvl4pPr>
            <a:lvl5pPr marL="638923" indent="1358900">
              <a:spcBef>
                <a:spcPts val="0"/>
              </a:spcBef>
              <a:buSzTx/>
              <a:buNone/>
              <a:defRPr sz="8500" spc="-170">
                <a:solidFill>
                  <a:schemeClr val="accent1">
                    <a:hueOff val="114395"/>
                    <a:lumOff val="-24975"/>
                  </a:schemeClr>
                </a:solidFill>
                <a:latin typeface="Helvetica Neue Medium"/>
                <a:ea typeface="Helvetica Neue Medium"/>
                <a:cs typeface="Helvetica Neue Medium"/>
                <a:sym typeface="Helvetica Neue Medium"/>
              </a:defRPr>
            </a:lvl5pPr>
          </a:lstStyle>
          <a:p>
            <a:r>
              <a:t>“Notable Quote”</a:t>
            </a:r>
          </a:p>
          <a:p>
            <a:pPr lvl="1"/>
            <a:endParaRPr/>
          </a:p>
          <a:p>
            <a:pPr lvl="2"/>
            <a:endParaRPr/>
          </a:p>
          <a:p>
            <a:pPr lvl="3"/>
            <a:endParaRPr/>
          </a:p>
          <a:p>
            <a:pPr lvl="4"/>
            <a:endParaRPr/>
          </a:p>
        </p:txBody>
      </p:sp>
      <p:sp>
        <p:nvSpPr>
          <p:cNvPr id="1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24" name="Hot air balloons viewed from below against a blue sky"/>
          <p:cNvSpPr>
            <a:spLocks noGrp="1"/>
          </p:cNvSpPr>
          <p:nvPr>
            <p:ph type="pic" sz="quarter" idx="21"/>
          </p:nvPr>
        </p:nvSpPr>
        <p:spPr>
          <a:xfrm>
            <a:off x="15436504" y="1270000"/>
            <a:ext cx="8167167" cy="5422900"/>
          </a:xfrm>
          <a:prstGeom prst="rect">
            <a:avLst/>
          </a:prstGeom>
        </p:spPr>
        <p:txBody>
          <a:bodyPr lIns="91439" tIns="45719" rIns="91439" bIns="45719">
            <a:noAutofit/>
          </a:bodyPr>
          <a:lstStyle/>
          <a:p>
            <a:endParaRPr/>
          </a:p>
        </p:txBody>
      </p:sp>
      <p:sp>
        <p:nvSpPr>
          <p:cNvPr id="125" name="Close-up of the top of a hot air balloon viewed from above"/>
          <p:cNvSpPr>
            <a:spLocks noGrp="1"/>
          </p:cNvSpPr>
          <p:nvPr>
            <p:ph type="pic" sz="quarter" idx="22"/>
          </p:nvPr>
        </p:nvSpPr>
        <p:spPr>
          <a:xfrm>
            <a:off x="15461772" y="7085972"/>
            <a:ext cx="8148414" cy="5432276"/>
          </a:xfrm>
          <a:prstGeom prst="rect">
            <a:avLst/>
          </a:prstGeom>
        </p:spPr>
        <p:txBody>
          <a:bodyPr lIns="91439" tIns="45719" rIns="91439" bIns="45719">
            <a:noAutofit/>
          </a:bodyPr>
          <a:lstStyle/>
          <a:p>
            <a:endParaRPr/>
          </a:p>
        </p:txBody>
      </p:sp>
      <p:sp>
        <p:nvSpPr>
          <p:cNvPr id="126" name="Hot air balloons viewed from below against a blue sky"/>
          <p:cNvSpPr>
            <a:spLocks noGrp="1"/>
          </p:cNvSpPr>
          <p:nvPr>
            <p:ph type="pic" idx="23"/>
          </p:nvPr>
        </p:nvSpPr>
        <p:spPr>
          <a:xfrm>
            <a:off x="-124635" y="1270000"/>
            <a:ext cx="16859219" cy="11239479"/>
          </a:xfrm>
          <a:prstGeom prst="rect">
            <a:avLst/>
          </a:prstGeom>
        </p:spPr>
        <p:txBody>
          <a:bodyPr lIns="91439" tIns="45719" rIns="91439" bIns="45719">
            <a:noAutofit/>
          </a:bodyPr>
          <a:lstStyle/>
          <a:p>
            <a:endParaRPr/>
          </a:p>
        </p:txBody>
      </p:sp>
      <p:sp>
        <p:nvSpPr>
          <p:cNvPr id="12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Hot air balloons viewed from below against a blue sky"/>
          <p:cNvSpPr>
            <a:spLocks noGrp="1"/>
          </p:cNvSpPr>
          <p:nvPr>
            <p:ph type="pic" idx="21"/>
          </p:nvPr>
        </p:nvSpPr>
        <p:spPr>
          <a:xfrm>
            <a:off x="0" y="-1270000"/>
            <a:ext cx="24384000" cy="16256000"/>
          </a:xfrm>
          <a:prstGeom prst="rect">
            <a:avLst/>
          </a:prstGeom>
        </p:spPr>
        <p:txBody>
          <a:bodyPr lIns="91439" tIns="45719" rIns="91439" bIns="45719">
            <a:noAutofit/>
          </a:bodyPr>
          <a:lstStyle/>
          <a:p>
            <a:endParaRPr/>
          </a:p>
        </p:txBody>
      </p:sp>
      <p:sp>
        <p:nvSpPr>
          <p:cNvPr id="13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4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Close-up of a hot air balloon viewed from below"/>
          <p:cNvSpPr>
            <a:spLocks noGrp="1"/>
          </p:cNvSpPr>
          <p:nvPr>
            <p:ph type="pic" idx="21"/>
          </p:nvPr>
        </p:nvSpPr>
        <p:spPr>
          <a:xfrm>
            <a:off x="9226574" y="1270000"/>
            <a:ext cx="16840152" cy="11184435"/>
          </a:xfrm>
          <a:prstGeom prst="rect">
            <a:avLst/>
          </a:prstGeom>
        </p:spPr>
        <p:txBody>
          <a:bodyPr lIns="91439" tIns="45719" rIns="91439" bIns="45719">
            <a:noAutofit/>
          </a:bodyPr>
          <a:lstStyle/>
          <a:p>
            <a:endParaRPr/>
          </a:p>
        </p:txBody>
      </p:sp>
      <p:sp>
        <p:nvSpPr>
          <p:cNvPr id="33" name="Slide Title"/>
          <p:cNvSpPr txBox="1">
            <a:spLocks noGrp="1"/>
          </p:cNvSpPr>
          <p:nvPr>
            <p:ph type="title" hasCustomPrompt="1"/>
          </p:nvPr>
        </p:nvSpPr>
        <p:spPr>
          <a:xfrm>
            <a:off x="1206500" y="1270000"/>
            <a:ext cx="9779000" cy="5882273"/>
          </a:xfrm>
          <a:prstGeom prst="rect">
            <a:avLst/>
          </a:prstGeom>
        </p:spPr>
        <p:txBody>
          <a:bodyPr anchor="b"/>
          <a:lstStyle/>
          <a:p>
            <a:r>
              <a:t>Slide Title</a:t>
            </a:r>
          </a:p>
        </p:txBody>
      </p:sp>
      <p:sp>
        <p:nvSpPr>
          <p:cNvPr id="34" name="Body Level One…"/>
          <p:cNvSpPr txBox="1">
            <a:spLocks noGrp="1"/>
          </p:cNvSpPr>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1206500" y="2245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prstGeom prst="rect">
            <a:avLst/>
          </a:prstGeom>
        </p:spPr>
        <p:txBody>
          <a:bodyPr numCol="2" spcCol="1098550"/>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Subtitle"/>
          <p:cNvSpPr txBox="1">
            <a:spLocks noGrp="1"/>
          </p:cNvSpPr>
          <p:nvPr>
            <p:ph type="body" sz="quarter" idx="21" hasCustomPrompt="1"/>
          </p:nvPr>
        </p:nvSpPr>
        <p:spPr>
          <a:xfrm>
            <a:off x="1206500" y="2247900"/>
            <a:ext cx="9779000" cy="934779"/>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61" name="Body Level One…"/>
          <p:cNvSpPr txBox="1">
            <a:spLocks noGrp="1"/>
          </p:cNvSpPr>
          <p:nvPr>
            <p:ph type="body" sz="half" idx="1" hasCustomPrompt="1"/>
          </p:nvPr>
        </p:nvSpPr>
        <p:spPr>
          <a:xfrm>
            <a:off x="1206500" y="4248504"/>
            <a:ext cx="9779000" cy="8256630"/>
          </a:xfrm>
          <a:prstGeom prst="rect">
            <a:avLst/>
          </a:prstGeom>
        </p:spPr>
        <p:txBody>
          <a:bodyPr/>
          <a:lstStyle/>
          <a:p>
            <a:r>
              <a:t>Slide bullet text</a:t>
            </a:r>
          </a:p>
          <a:p>
            <a:pPr lvl="1"/>
            <a:endParaRPr/>
          </a:p>
          <a:p>
            <a:pPr lvl="2"/>
            <a:endParaRPr/>
          </a:p>
          <a:p>
            <a:pPr lvl="3"/>
            <a:endParaRPr/>
          </a:p>
          <a:p>
            <a:pPr lvl="4"/>
            <a:endParaRPr/>
          </a:p>
        </p:txBody>
      </p:sp>
      <p:sp>
        <p:nvSpPr>
          <p:cNvPr id="62" name="Hot air balloons viewed from below against a blue sky"/>
          <p:cNvSpPr>
            <a:spLocks noGrp="1"/>
          </p:cNvSpPr>
          <p:nvPr>
            <p:ph type="pic" idx="22"/>
          </p:nvPr>
        </p:nvSpPr>
        <p:spPr>
          <a:xfrm>
            <a:off x="8432800" y="1263848"/>
            <a:ext cx="16850011" cy="11188205"/>
          </a:xfrm>
          <a:prstGeom prst="rect">
            <a:avLst/>
          </a:prstGeom>
        </p:spPr>
        <p:txBody>
          <a:bodyPr lIns="91439" tIns="45719" rIns="91439" bIns="45719">
            <a:noAutofit/>
          </a:bodyPr>
          <a:lstStyle/>
          <a:p>
            <a:endParaRPr/>
          </a:p>
        </p:txBody>
      </p:sp>
      <p:sp>
        <p:nvSpPr>
          <p:cNvPr id="63" name="Slide Title"/>
          <p:cNvSpPr txBox="1">
            <a:spLocks noGrp="1"/>
          </p:cNvSpPr>
          <p:nvPr>
            <p:ph type="title" hasCustomPrompt="1"/>
          </p:nvPr>
        </p:nvSpPr>
        <p:spPr>
          <a:xfrm>
            <a:off x="1206500" y="952500"/>
            <a:ext cx="9779000" cy="1435100"/>
          </a:xfrm>
          <a:prstGeom prst="rect">
            <a:avLst/>
          </a:prstGeom>
        </p:spPr>
        <p:txBody>
          <a:bodyPr/>
          <a:lstStyle/>
          <a:p>
            <a:r>
              <a:t>Slide Title</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Section">
    <p:bg>
      <p:bgPr>
        <a:solidFill>
          <a:srgbClr val="003462"/>
        </a:solidFill>
        <a:effectLst/>
      </p:bgPr>
    </p:bg>
    <p:spTree>
      <p:nvGrpSpPr>
        <p:cNvPr id="1" name=""/>
        <p:cNvGrpSpPr/>
        <p:nvPr/>
      </p:nvGrpSpPr>
      <p:grpSpPr>
        <a:xfrm>
          <a:off x="0" y="0"/>
          <a:ext cx="0" cy="0"/>
          <a:chOff x="0" y="0"/>
          <a:chExt cx="0" cy="0"/>
        </a:xfrm>
      </p:grpSpPr>
      <p:sp>
        <p:nvSpPr>
          <p:cNvPr id="71" name="Section Title"/>
          <p:cNvSpPr txBox="1">
            <a:spLocks noGrp="1"/>
          </p:cNvSpPr>
          <p:nvPr>
            <p:ph type="title" hasCustomPrompt="1"/>
          </p:nvPr>
        </p:nvSpPr>
        <p:spPr>
          <a:xfrm>
            <a:off x="1206496" y="4533900"/>
            <a:ext cx="21971004" cy="4648200"/>
          </a:xfrm>
          <a:prstGeom prst="rect">
            <a:avLst/>
          </a:prstGeom>
        </p:spPr>
        <p:txBody>
          <a:bodyPr anchor="ctr"/>
          <a:lstStyle>
            <a:lvl1pPr>
              <a:defRPr sz="11600" b="0" spc="-232">
                <a:solidFill>
                  <a:srgbClr val="FFFFFF"/>
                </a:solidFill>
                <a:latin typeface="Helvetica Neue Medium"/>
                <a:ea typeface="Helvetica Neue Medium"/>
                <a:cs typeface="Helvetica Neue Medium"/>
                <a:sym typeface="Helvetica Neue Medium"/>
              </a:defRPr>
            </a:lvl1pPr>
          </a:lstStyle>
          <a:p>
            <a:r>
              <a:t>Section Title</a:t>
            </a:r>
          </a:p>
        </p:txBody>
      </p:sp>
      <p:sp>
        <p:nvSpPr>
          <p:cNvPr id="72" name="Slide Number"/>
          <p:cNvSpPr txBox="1">
            <a:spLocks noGrp="1"/>
          </p:cNvSpPr>
          <p:nvPr>
            <p:ph type="sldNum" sz="quarter" idx="2"/>
          </p:nvPr>
        </p:nvSpPr>
        <p:spPr>
          <a:xfrm>
            <a:off x="12001499" y="13085233"/>
            <a:ext cx="368505" cy="374600"/>
          </a:xfrm>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9" name="Slide Title"/>
          <p:cNvSpPr txBox="1">
            <a:spLocks noGrp="1"/>
          </p:cNvSpPr>
          <p:nvPr>
            <p:ph type="title" hasCustomPrompt="1"/>
          </p:nvPr>
        </p:nvSpPr>
        <p:spPr>
          <a:xfrm>
            <a:off x="1206500" y="952500"/>
            <a:ext cx="21971000" cy="1434949"/>
          </a:xfrm>
          <a:prstGeom prst="rect">
            <a:avLst/>
          </a:prstGeom>
        </p:spPr>
        <p:txBody>
          <a:bodyPr/>
          <a:lstStyle/>
          <a:p>
            <a:r>
              <a:t>Slide Title</a:t>
            </a:r>
          </a:p>
        </p:txBody>
      </p:sp>
      <p:sp>
        <p:nvSpPr>
          <p:cNvPr id="80" name="Slide Subtitle"/>
          <p:cNvSpPr txBox="1">
            <a:spLocks noGrp="1"/>
          </p:cNvSpPr>
          <p:nvPr>
            <p:ph type="body" sz="quarter" idx="21" hasCustomPrompt="1"/>
          </p:nvPr>
        </p:nvSpPr>
        <p:spPr>
          <a:xfrm>
            <a:off x="1206500" y="2247900"/>
            <a:ext cx="21971000" cy="934779"/>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8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xfrm>
            <a:off x="1206500" y="952500"/>
            <a:ext cx="21971000" cy="1435100"/>
          </a:xfrm>
          <a:prstGeom prst="rect">
            <a:avLst/>
          </a:prstGeom>
        </p:spPr>
        <p:txBody>
          <a:bodyPr/>
          <a:lstStyle/>
          <a:p>
            <a:r>
              <a:t>Agenda Title</a:t>
            </a:r>
          </a:p>
        </p:txBody>
      </p:sp>
      <p:sp>
        <p:nvSpPr>
          <p:cNvPr id="89" name="Agenda Subtitle"/>
          <p:cNvSpPr txBox="1">
            <a:spLocks noGrp="1"/>
          </p:cNvSpPr>
          <p:nvPr>
            <p:ph type="body" sz="quarter" idx="21" hasCustomPrompt="1"/>
          </p:nvPr>
        </p:nvSpPr>
        <p:spPr>
          <a:xfrm>
            <a:off x="1206500" y="2247900"/>
            <a:ext cx="21971000" cy="934779"/>
          </a:xfrm>
          <a:prstGeom prst="rect">
            <a:avLst/>
          </a:prstGeom>
        </p:spPr>
        <p:txBody>
          <a:bodyPr lIns="45719" tIns="45719" rIns="45719" bIns="45719"/>
          <a:lstStyle>
            <a:lvl1pPr marL="0" indent="0" defTabSz="825500">
              <a:lnSpc>
                <a:spcPct val="100000"/>
              </a:lnSpc>
              <a:spcBef>
                <a:spcPts val="0"/>
              </a:spcBef>
              <a:buSzTx/>
              <a:buNone/>
              <a:defRPr sz="5500" b="1"/>
            </a:lvl1pPr>
          </a:lstStyle>
          <a:p>
            <a:r>
              <a:t>Agenda Subtitle</a:t>
            </a:r>
          </a:p>
        </p:txBody>
      </p:sp>
      <p:sp>
        <p:nvSpPr>
          <p:cNvPr id="90" name="Body Level One…"/>
          <p:cNvSpPr txBox="1">
            <a:spLocks noGrp="1"/>
          </p:cNvSpPr>
          <p:nvPr>
            <p:ph type="body" idx="1" hasCustomPrompt="1"/>
          </p:nvPr>
        </p:nvSpPr>
        <p:spPr>
          <a:prstGeom prst="rect">
            <a:avLst/>
          </a:prstGeom>
        </p:spPr>
        <p:txBody>
          <a:bodyPr/>
          <a:lstStyle>
            <a:lvl1pPr marL="0" indent="0" defTabSz="825500">
              <a:lnSpc>
                <a:spcPct val="100000"/>
              </a:lnSpc>
              <a:spcBef>
                <a:spcPts val="1800"/>
              </a:spcBef>
              <a:buSzTx/>
              <a:buNone/>
              <a:defRPr sz="5500" spc="-55"/>
            </a:lvl1pPr>
            <a:lvl2pPr marL="0" indent="457200" defTabSz="825500">
              <a:lnSpc>
                <a:spcPct val="100000"/>
              </a:lnSpc>
              <a:spcBef>
                <a:spcPts val="1800"/>
              </a:spcBef>
              <a:buSzTx/>
              <a:buNone/>
              <a:defRPr sz="5500" spc="-55"/>
            </a:lvl2pPr>
            <a:lvl3pPr marL="0" indent="914400" defTabSz="825500">
              <a:lnSpc>
                <a:spcPct val="100000"/>
              </a:lnSpc>
              <a:spcBef>
                <a:spcPts val="1800"/>
              </a:spcBef>
              <a:buSzTx/>
              <a:buNone/>
              <a:defRPr sz="5500" spc="-55"/>
            </a:lvl3pPr>
            <a:lvl4pPr marL="0" indent="1371600" defTabSz="825500">
              <a:lnSpc>
                <a:spcPct val="100000"/>
              </a:lnSpc>
              <a:spcBef>
                <a:spcPts val="1800"/>
              </a:spcBef>
              <a:buSzTx/>
              <a:buNone/>
              <a:defRPr sz="5500" spc="-55"/>
            </a:lvl4pPr>
            <a:lvl5pPr marL="0" indent="1828800" defTabSz="825500">
              <a:lnSpc>
                <a:spcPct val="100000"/>
              </a:lnSpc>
              <a:spcBef>
                <a:spcPts val="1800"/>
              </a:spcBef>
              <a:buSzTx/>
              <a:buNone/>
              <a:defRPr sz="5500" spc="-55"/>
            </a:lvl5pPr>
          </a:lstStyle>
          <a:p>
            <a:r>
              <a:t>Agenda Topics</a:t>
            </a:r>
          </a:p>
          <a:p>
            <a:pPr lvl="1"/>
            <a:endParaRPr/>
          </a:p>
          <a:p>
            <a:pPr lvl="2"/>
            <a:endParaRPr/>
          </a:p>
          <a:p>
            <a:pPr lvl="3"/>
            <a:endParaRPr/>
          </a:p>
          <a:p>
            <a:pPr lvl="4"/>
            <a:endParaRPr/>
          </a:p>
        </p:txBody>
      </p:sp>
      <p:sp>
        <p:nvSpPr>
          <p:cNvPr id="9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Body Level One…"/>
          <p:cNvSpPr txBox="1">
            <a:spLocks noGrp="1"/>
          </p:cNvSpPr>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z="11600" spc="-232">
                <a:solidFill>
                  <a:schemeClr val="accent1">
                    <a:hueOff val="114395"/>
                    <a:lumOff val="-24975"/>
                  </a:schemeClr>
                </a:solidFill>
                <a:latin typeface="Helvetica Neue Medium"/>
                <a:ea typeface="Helvetica Neue Medium"/>
                <a:cs typeface="Helvetica Neue Medium"/>
                <a:sym typeface="Helvetica Neue Medium"/>
              </a:defRPr>
            </a:lvl1pPr>
            <a:lvl2pPr marL="0" indent="457200" algn="ctr">
              <a:lnSpc>
                <a:spcPct val="80000"/>
              </a:lnSpc>
              <a:spcBef>
                <a:spcPts val="0"/>
              </a:spcBef>
              <a:buSzTx/>
              <a:buNone/>
              <a:defRPr sz="11600" spc="-232">
                <a:solidFill>
                  <a:schemeClr val="accent1">
                    <a:hueOff val="114395"/>
                    <a:lumOff val="-24975"/>
                  </a:schemeClr>
                </a:solidFill>
                <a:latin typeface="Helvetica Neue Medium"/>
                <a:ea typeface="Helvetica Neue Medium"/>
                <a:cs typeface="Helvetica Neue Medium"/>
                <a:sym typeface="Helvetica Neue Medium"/>
              </a:defRPr>
            </a:lvl2pPr>
            <a:lvl3pPr marL="0" indent="914400" algn="ctr">
              <a:lnSpc>
                <a:spcPct val="80000"/>
              </a:lnSpc>
              <a:spcBef>
                <a:spcPts val="0"/>
              </a:spcBef>
              <a:buSzTx/>
              <a:buNone/>
              <a:defRPr sz="11600" spc="-232">
                <a:solidFill>
                  <a:schemeClr val="accent1">
                    <a:hueOff val="114395"/>
                    <a:lumOff val="-24975"/>
                  </a:schemeClr>
                </a:solidFill>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z="11600" spc="-232">
                <a:solidFill>
                  <a:schemeClr val="accent1">
                    <a:hueOff val="114395"/>
                    <a:lumOff val="-24975"/>
                  </a:schemeClr>
                </a:solidFill>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z="11600" spc="-232">
                <a:solidFill>
                  <a:schemeClr val="accent1">
                    <a:hueOff val="114395"/>
                    <a:lumOff val="-24975"/>
                  </a:schemeClr>
                </a:solidFill>
                <a:latin typeface="Helvetica Neue Medium"/>
                <a:ea typeface="Helvetica Neue Medium"/>
                <a:cs typeface="Helvetica Neue Medium"/>
                <a:sym typeface="Helvetica Neue Medium"/>
              </a:defRPr>
            </a:lvl5pPr>
          </a:lstStyle>
          <a:p>
            <a:r>
              <a:t>Statement</a:t>
            </a:r>
          </a:p>
          <a:p>
            <a:pPr lvl="1"/>
            <a:endParaRPr/>
          </a:p>
          <a:p>
            <a:pPr lvl="2"/>
            <a:endParaRPr/>
          </a:p>
          <a:p>
            <a:pPr lvl="3"/>
            <a:endParaRPr/>
          </a:p>
          <a:p>
            <a:pPr lvl="4"/>
            <a:endParaRP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1206500" y="952500"/>
            <a:ext cx="21971000" cy="1433163"/>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ormAutofit/>
          </a:bodyPr>
          <a:lstStyle/>
          <a:p>
            <a:r>
              <a:t>Slide Title</a:t>
            </a:r>
          </a:p>
        </p:txBody>
      </p:sp>
      <p:sp>
        <p:nvSpPr>
          <p:cNvPr id="3" name="Body Level One…"/>
          <p:cNvSpPr txBox="1">
            <a:spLocks noGrp="1"/>
          </p:cNvSpPr>
          <p:nvPr>
            <p:ph type="body" idx="1" hasCustomPrompt="1"/>
          </p:nvPr>
        </p:nvSpPr>
        <p:spPr>
          <a:xfrm>
            <a:off x="1206500" y="4248504"/>
            <a:ext cx="21971000" cy="8256012"/>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defTabSz="584200">
              <a:defRPr sz="1800">
                <a:solidFill>
                  <a:srgbClr val="000000"/>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Lst>
  <p:transition spd="med"/>
  <p:txStyles>
    <p:titleStyle>
      <a:lvl1pPr marL="0" marR="0" indent="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1pPr>
      <a:lvl2pPr marL="0" marR="0" indent="45720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2pPr>
      <a:lvl3pPr marL="0" marR="0" indent="91440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3pPr>
      <a:lvl4pPr marL="0" marR="0" indent="137160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4pPr>
      <a:lvl5pPr marL="0" marR="0" indent="182880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5pPr>
      <a:lvl6pPr marL="0" marR="0" indent="228600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6pPr>
      <a:lvl7pPr marL="0" marR="0" indent="274320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7pPr>
      <a:lvl8pPr marL="0" marR="0" indent="320040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8pPr>
      <a:lvl9pPr marL="0" marR="0" indent="365760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9pPr>
    </p:titleStyle>
    <p:bodyStyle>
      <a:lvl1pPr marL="609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westminster.gov.uk/emanuel-house-proposed-major-works-cwg13297/documents"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mailto:emanuelhouseproject@Westminster.gov.uk"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hyperlink" Target="https://www.westminster.gov.uk/emanuel-house-proposed-major-works-cwg13297/documents" TargetMode="External"/><Relationship Id="rId4" Type="http://schemas.openxmlformats.org/officeDocument/2006/relationships/hyperlink" Target="mailto:lbrown@blenheims.co.uk"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solidFill>
                  <a:schemeClr val="bg1"/>
                </a:solidFill>
                <a:latin typeface="Franklin Gothic Book" panose="020B0503020102020204" pitchFamily="34" charset="0"/>
              </a:rPr>
              <a:t>Emanuel House</a:t>
            </a:r>
            <a:endParaRPr lang="en-GB" dirty="0">
              <a:solidFill>
                <a:schemeClr val="bg1"/>
              </a:solidFill>
            </a:endParaRPr>
          </a:p>
        </p:txBody>
      </p:sp>
      <p:sp>
        <p:nvSpPr>
          <p:cNvPr id="3" name="Text Placeholder 2"/>
          <p:cNvSpPr>
            <a:spLocks noGrp="1"/>
          </p:cNvSpPr>
          <p:nvPr>
            <p:ph type="body" sz="quarter" idx="21"/>
          </p:nvPr>
        </p:nvSpPr>
        <p:spPr>
          <a:xfrm>
            <a:off x="1206500" y="2245962"/>
            <a:ext cx="21971000" cy="934780"/>
          </a:xfrm>
        </p:spPr>
        <p:txBody>
          <a:bodyPr>
            <a:normAutofit/>
          </a:bodyPr>
          <a:lstStyle/>
          <a:p>
            <a:pPr algn="just"/>
            <a:endParaRPr lang="en-GB" sz="4000" dirty="0">
              <a:solidFill>
                <a:srgbClr val="FF0000"/>
              </a:solidFill>
              <a:latin typeface="Franklin Gothic Book" panose="020B0503020102020204" pitchFamily="34" charset="0"/>
            </a:endParaRPr>
          </a:p>
        </p:txBody>
      </p:sp>
      <p:sp>
        <p:nvSpPr>
          <p:cNvPr id="4" name="Text Placeholder 3"/>
          <p:cNvSpPr>
            <a:spLocks noGrp="1"/>
          </p:cNvSpPr>
          <p:nvPr>
            <p:ph type="body" idx="1"/>
          </p:nvPr>
        </p:nvSpPr>
        <p:spPr>
          <a:xfrm>
            <a:off x="698500" y="4255103"/>
            <a:ext cx="21971000" cy="21600000"/>
          </a:xfrm>
        </p:spPr>
        <p:txBody>
          <a:bodyPr>
            <a:normAutofit/>
          </a:bodyPr>
          <a:lstStyle/>
          <a:p>
            <a:pPr marL="0" indent="0">
              <a:buNone/>
            </a:pPr>
            <a:endParaRPr lang="en-GB" sz="2800" dirty="0">
              <a:latin typeface="Franklin Gothic Book" panose="020B0503020102020204" pitchFamily="34" charset="0"/>
            </a:endParaRPr>
          </a:p>
          <a:p>
            <a:pPr marL="0" indent="0" algn="ctr">
              <a:buNone/>
            </a:pPr>
            <a:endParaRPr lang="en-GB" sz="4400" b="1" dirty="0">
              <a:solidFill>
                <a:srgbClr val="FF0000"/>
              </a:solidFill>
              <a:latin typeface="Franklin Gothic Book" panose="020B0503020102020204" pitchFamily="34" charset="0"/>
            </a:endParaRPr>
          </a:p>
          <a:p>
            <a:pPr marL="0" indent="0" algn="ctr">
              <a:buNone/>
            </a:pPr>
            <a:r>
              <a:rPr lang="en-GB" sz="4400" b="1" dirty="0">
                <a:solidFill>
                  <a:srgbClr val="FF0000"/>
                </a:solidFill>
                <a:latin typeface="Franklin Gothic Book" panose="020B0503020102020204" pitchFamily="34" charset="0"/>
              </a:rPr>
              <a:t>5. Any other business </a:t>
            </a:r>
          </a:p>
          <a:p>
            <a:pPr marL="0" indent="0">
              <a:buNone/>
            </a:pPr>
            <a:endParaRPr lang="en-GB" sz="2800" dirty="0">
              <a:latin typeface="Franklin Gothic Book" panose="020B0503020102020204" pitchFamily="34" charset="0"/>
            </a:endParaRPr>
          </a:p>
        </p:txBody>
      </p:sp>
    </p:spTree>
    <p:extLst>
      <p:ext uri="{BB962C8B-B14F-4D97-AF65-F5344CB8AC3E}">
        <p14:creationId xmlns:p14="http://schemas.microsoft.com/office/powerpoint/2010/main" val="4182583123"/>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550D6D5-428D-C2D1-F32F-97FBA64F6393}"/>
              </a:ext>
            </a:extLst>
          </p:cNvPr>
          <p:cNvSpPr>
            <a:spLocks noGrp="1"/>
          </p:cNvSpPr>
          <p:nvPr>
            <p:ph type="title"/>
          </p:nvPr>
        </p:nvSpPr>
        <p:spPr>
          <a:xfrm>
            <a:off x="1399536" y="2479040"/>
            <a:ext cx="21971004" cy="8774355"/>
          </a:xfrm>
        </p:spPr>
        <p:txBody>
          <a:bodyPr>
            <a:noAutofit/>
          </a:bodyPr>
          <a:lstStyle/>
          <a:p>
            <a:pPr algn="ctr"/>
            <a:r>
              <a:rPr lang="en-GB" sz="5400" dirty="0">
                <a:solidFill>
                  <a:srgbClr val="030303"/>
                </a:solidFill>
                <a:latin typeface="Franklin Gothic Book" panose="020B0503020102020204" pitchFamily="34" charset="0"/>
              </a:rPr>
              <a:t>	</a:t>
            </a:r>
            <a:br>
              <a:rPr lang="en-GB" sz="5400" dirty="0">
                <a:solidFill>
                  <a:srgbClr val="030303"/>
                </a:solidFill>
                <a:latin typeface="Franklin Gothic Book" panose="020B0503020102020204" pitchFamily="34" charset="0"/>
              </a:rPr>
            </a:br>
            <a:r>
              <a:rPr lang="en-GB" sz="9600" dirty="0">
                <a:solidFill>
                  <a:srgbClr val="FF0000"/>
                </a:solidFill>
                <a:latin typeface="Franklin Gothic Book" panose="020B0503020102020204" pitchFamily="34" charset="0"/>
              </a:rPr>
              <a:t>Welcome</a:t>
            </a:r>
            <a:br>
              <a:rPr lang="en-GB" sz="8000" dirty="0">
                <a:solidFill>
                  <a:srgbClr val="FF0000"/>
                </a:solidFill>
                <a:latin typeface="Franklin Gothic Book" panose="020B0503020102020204" pitchFamily="34" charset="0"/>
              </a:rPr>
            </a:br>
            <a:br>
              <a:rPr lang="en-GB" sz="8000" dirty="0">
                <a:solidFill>
                  <a:srgbClr val="FF0000"/>
                </a:solidFill>
                <a:latin typeface="Franklin Gothic Book" panose="020B0503020102020204" pitchFamily="34" charset="0"/>
              </a:rPr>
            </a:br>
            <a:br>
              <a:rPr lang="en-GB" sz="5400" dirty="0">
                <a:solidFill>
                  <a:srgbClr val="030303"/>
                </a:solidFill>
                <a:latin typeface="Franklin Gothic Book" panose="020B0503020102020204" pitchFamily="34" charset="0"/>
              </a:rPr>
            </a:br>
            <a:r>
              <a:rPr lang="en-GB" sz="9600" dirty="0">
                <a:solidFill>
                  <a:srgbClr val="030303"/>
                </a:solidFill>
                <a:latin typeface="Franklin Gothic Book" panose="020B0503020102020204" pitchFamily="34" charset="0"/>
              </a:rPr>
              <a:t>RESIDENT UPDATE PRESENTATION</a:t>
            </a:r>
            <a:br>
              <a:rPr lang="en-GB" sz="9600" dirty="0">
                <a:solidFill>
                  <a:srgbClr val="030303"/>
                </a:solidFill>
                <a:latin typeface="Franklin Gothic Book" panose="020B0503020102020204" pitchFamily="34" charset="0"/>
              </a:rPr>
            </a:br>
            <a:br>
              <a:rPr lang="en-GB" sz="9600" dirty="0">
                <a:solidFill>
                  <a:srgbClr val="030303"/>
                </a:solidFill>
                <a:latin typeface="Franklin Gothic Book" panose="020B0503020102020204" pitchFamily="34" charset="0"/>
              </a:rPr>
            </a:br>
            <a:r>
              <a:rPr lang="en-GB" sz="5400" dirty="0">
                <a:solidFill>
                  <a:srgbClr val="030303"/>
                </a:solidFill>
                <a:latin typeface="Franklin Gothic Book" panose="020B0503020102020204" pitchFamily="34" charset="0"/>
              </a:rPr>
              <a:t>	Emanuel House, 18 Rochester Row, London SW1P 1BS</a:t>
            </a:r>
            <a:br>
              <a:rPr lang="en-GB" sz="5400" dirty="0">
                <a:solidFill>
                  <a:srgbClr val="030303"/>
                </a:solidFill>
                <a:latin typeface="Franklin Gothic Book" panose="020B0503020102020204" pitchFamily="34" charset="0"/>
              </a:rPr>
            </a:br>
            <a:br>
              <a:rPr lang="en-GB" sz="5400" dirty="0">
                <a:solidFill>
                  <a:srgbClr val="030303"/>
                </a:solidFill>
                <a:latin typeface="Franklin Gothic Book" panose="020B0503020102020204" pitchFamily="34" charset="0"/>
              </a:rPr>
            </a:br>
            <a:r>
              <a:rPr lang="en-GB" sz="5400" dirty="0">
                <a:solidFill>
                  <a:srgbClr val="030303"/>
                </a:solidFill>
                <a:latin typeface="Franklin Gothic Book" panose="020B0503020102020204" pitchFamily="34" charset="0"/>
              </a:rPr>
              <a:t>			Tuesday 9</a:t>
            </a:r>
            <a:r>
              <a:rPr lang="en-GB" sz="5400" baseline="30000" dirty="0">
                <a:solidFill>
                  <a:srgbClr val="030303"/>
                </a:solidFill>
                <a:latin typeface="Franklin Gothic Book" panose="020B0503020102020204" pitchFamily="34" charset="0"/>
              </a:rPr>
              <a:t>th</a:t>
            </a:r>
            <a:r>
              <a:rPr lang="en-GB" sz="5400" dirty="0">
                <a:solidFill>
                  <a:srgbClr val="030303"/>
                </a:solidFill>
                <a:latin typeface="Franklin Gothic Book" panose="020B0503020102020204" pitchFamily="34" charset="0"/>
              </a:rPr>
              <a:t> May 2023</a:t>
            </a:r>
            <a:br>
              <a:rPr lang="en-GB" sz="5400" dirty="0">
                <a:solidFill>
                  <a:srgbClr val="030303"/>
                </a:solidFill>
                <a:latin typeface="Franklin Gothic Book" panose="020B0503020102020204" pitchFamily="34" charset="0"/>
              </a:rPr>
            </a:br>
            <a:br>
              <a:rPr lang="en-GB" sz="5400" dirty="0">
                <a:solidFill>
                  <a:srgbClr val="030303"/>
                </a:solidFill>
                <a:latin typeface="Franklin Gothic Book" panose="020B0503020102020204" pitchFamily="34" charset="0"/>
              </a:rPr>
            </a:br>
            <a:endParaRPr lang="en-GB" sz="5400" dirty="0">
              <a:solidFill>
                <a:srgbClr val="030303"/>
              </a:solidFill>
              <a:latin typeface="Franklin Gothic Book" panose="020B0503020102020204" pitchFamily="34" charset="0"/>
            </a:endParaRPr>
          </a:p>
        </p:txBody>
      </p:sp>
      <p:sp>
        <p:nvSpPr>
          <p:cNvPr id="7" name="Text Placeholder 6">
            <a:extLst>
              <a:ext uri="{FF2B5EF4-FFF2-40B4-BE49-F238E27FC236}">
                <a16:creationId xmlns:a16="http://schemas.microsoft.com/office/drawing/2014/main" id="{D4C49353-D6F6-100C-2963-6E057F01107A}"/>
              </a:ext>
            </a:extLst>
          </p:cNvPr>
          <p:cNvSpPr>
            <a:spLocks noGrp="1"/>
          </p:cNvSpPr>
          <p:nvPr>
            <p:ph type="body" sz="quarter" idx="21"/>
          </p:nvPr>
        </p:nvSpPr>
        <p:spPr/>
        <p:txBody>
          <a:bodyPr>
            <a:normAutofit lnSpcReduction="10000"/>
          </a:bodyPr>
          <a:lstStyle/>
          <a:p>
            <a:endParaRPr lang="en-GB"/>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7900" dirty="0">
                <a:solidFill>
                  <a:schemeClr val="bg1"/>
                </a:solidFill>
                <a:latin typeface="Franklin Gothic Book" panose="020B0503020102020204" pitchFamily="34" charset="0"/>
              </a:rPr>
              <a:t>	Emanuel House – Resident Update Presentation</a:t>
            </a:r>
            <a:endParaRPr lang="en-GB" sz="7900" dirty="0">
              <a:solidFill>
                <a:srgbClr val="030303"/>
              </a:solidFill>
              <a:latin typeface="Franklin Gothic Book" panose="020B0503020102020204" pitchFamily="34" charset="0"/>
            </a:endParaRPr>
          </a:p>
        </p:txBody>
      </p:sp>
      <p:sp>
        <p:nvSpPr>
          <p:cNvPr id="3" name="Text Placeholder 2"/>
          <p:cNvSpPr>
            <a:spLocks noGrp="1"/>
          </p:cNvSpPr>
          <p:nvPr>
            <p:ph type="body" sz="quarter" idx="21"/>
          </p:nvPr>
        </p:nvSpPr>
        <p:spPr/>
        <p:txBody>
          <a:bodyPr>
            <a:normAutofit/>
          </a:bodyPr>
          <a:lstStyle/>
          <a:p>
            <a:r>
              <a:rPr lang="en-GB" sz="5400" dirty="0">
                <a:solidFill>
                  <a:srgbClr val="030303"/>
                </a:solidFill>
                <a:latin typeface="Franklin Gothic Book" panose="020B0503020102020204" pitchFamily="34" charset="0"/>
              </a:rPr>
              <a:t>											</a:t>
            </a:r>
            <a:r>
              <a:rPr lang="en-GB" sz="5400" dirty="0">
                <a:solidFill>
                  <a:schemeClr val="bg1"/>
                </a:solidFill>
                <a:latin typeface="Franklin Gothic Book" panose="020B0503020102020204" pitchFamily="34" charset="0"/>
              </a:rPr>
              <a:t>Agenda</a:t>
            </a:r>
          </a:p>
        </p:txBody>
      </p:sp>
      <p:sp>
        <p:nvSpPr>
          <p:cNvPr id="4" name="Text Placeholder 3"/>
          <p:cNvSpPr>
            <a:spLocks noGrp="1"/>
          </p:cNvSpPr>
          <p:nvPr>
            <p:ph type="body" idx="1"/>
          </p:nvPr>
        </p:nvSpPr>
        <p:spPr/>
        <p:txBody>
          <a:bodyPr anchor="ctr">
            <a:noAutofit/>
          </a:bodyPr>
          <a:lstStyle/>
          <a:p>
            <a:pPr marL="914400" indent="-914400" algn="just">
              <a:lnSpc>
                <a:spcPct val="100000"/>
              </a:lnSpc>
              <a:buFont typeface="+mj-lt"/>
              <a:buAutoNum type="arabicPeriod"/>
            </a:pPr>
            <a:r>
              <a:rPr lang="en-GB" sz="2800" b="1" dirty="0">
                <a:latin typeface="Franklin Gothic Book" panose="020B0503020102020204" pitchFamily="34" charset="0"/>
              </a:rPr>
              <a:t>Welcome and Introduction 				</a:t>
            </a:r>
          </a:p>
          <a:p>
            <a:pPr marL="914400" indent="-914400" algn="just">
              <a:lnSpc>
                <a:spcPct val="100000"/>
              </a:lnSpc>
              <a:buFont typeface="+mj-lt"/>
              <a:buAutoNum type="arabicPeriod"/>
            </a:pPr>
            <a:r>
              <a:rPr lang="en-GB" sz="2800" b="1" i="1" u="sng" dirty="0">
                <a:solidFill>
                  <a:srgbClr val="002060"/>
                </a:solidFill>
                <a:latin typeface="Franklin Gothic Book" panose="020B0503020102020204" pitchFamily="34" charset="0"/>
              </a:rPr>
              <a:t>6:10pm</a:t>
            </a:r>
            <a:r>
              <a:rPr lang="en-GB" sz="2800" b="1" dirty="0">
                <a:solidFill>
                  <a:srgbClr val="002060"/>
                </a:solidFill>
                <a:latin typeface="Franklin Gothic Book" panose="020B0503020102020204" pitchFamily="34" charset="0"/>
              </a:rPr>
              <a:t> - Update from meeting of 27.02.2023 regarding proposed major works with leaseholders</a:t>
            </a:r>
          </a:p>
          <a:p>
            <a:pPr marL="914400" indent="-914400" algn="just">
              <a:lnSpc>
                <a:spcPct val="100000"/>
              </a:lnSpc>
              <a:buFont typeface="+mj-lt"/>
              <a:buAutoNum type="arabicPeriod"/>
            </a:pPr>
            <a:r>
              <a:rPr lang="en-GB" sz="2800" b="1" i="1" u="sng" dirty="0">
                <a:latin typeface="Franklin Gothic Book" panose="020B0503020102020204" pitchFamily="34" charset="0"/>
              </a:rPr>
              <a:t>6:45pm</a:t>
            </a:r>
            <a:r>
              <a:rPr lang="en-GB" sz="2800" b="1" i="1" dirty="0">
                <a:latin typeface="Franklin Gothic Book" panose="020B0503020102020204" pitchFamily="34" charset="0"/>
              </a:rPr>
              <a:t> - </a:t>
            </a:r>
            <a:r>
              <a:rPr lang="en-GB" sz="2800" b="1" dirty="0">
                <a:solidFill>
                  <a:srgbClr val="002060"/>
                </a:solidFill>
                <a:latin typeface="Franklin Gothic Book" panose="020B0503020102020204" pitchFamily="34" charset="0"/>
              </a:rPr>
              <a:t>Major Works Project Plan </a:t>
            </a:r>
            <a:r>
              <a:rPr lang="en-GB" sz="2800" b="1" dirty="0">
                <a:latin typeface="Franklin Gothic Book" panose="020B0503020102020204" pitchFamily="34" charset="0"/>
              </a:rPr>
              <a:t>		</a:t>
            </a:r>
          </a:p>
          <a:p>
            <a:pPr marL="914400" indent="-914400" algn="just">
              <a:lnSpc>
                <a:spcPct val="100000"/>
              </a:lnSpc>
              <a:buFont typeface="+mj-lt"/>
              <a:buAutoNum type="arabicPeriod"/>
            </a:pPr>
            <a:r>
              <a:rPr lang="en-GB" sz="2800" b="1" i="1" u="sng" dirty="0">
                <a:solidFill>
                  <a:srgbClr val="002060"/>
                </a:solidFill>
                <a:latin typeface="Franklin Gothic Book" panose="020B0503020102020204" pitchFamily="34" charset="0"/>
              </a:rPr>
              <a:t>7:05pm</a:t>
            </a:r>
            <a:r>
              <a:rPr lang="en-GB" sz="2800" b="1" dirty="0">
                <a:solidFill>
                  <a:srgbClr val="002060"/>
                </a:solidFill>
                <a:latin typeface="Franklin Gothic Book" panose="020B0503020102020204" pitchFamily="34" charset="0"/>
              </a:rPr>
              <a:t> – Offer of sale of freehold</a:t>
            </a:r>
          </a:p>
          <a:p>
            <a:pPr marL="914400" indent="-914400" algn="just">
              <a:lnSpc>
                <a:spcPct val="100000"/>
              </a:lnSpc>
              <a:buFont typeface="+mj-lt"/>
              <a:buAutoNum type="arabicPeriod"/>
            </a:pPr>
            <a:r>
              <a:rPr lang="en-GB" sz="2800" b="1" i="1" u="sng" dirty="0">
                <a:latin typeface="Franklin Gothic Book" panose="020B0503020102020204" pitchFamily="34" charset="0"/>
              </a:rPr>
              <a:t>7:20pm </a:t>
            </a:r>
            <a:r>
              <a:rPr lang="en-GB" sz="2800" b="1" dirty="0">
                <a:latin typeface="Franklin Gothic Book" panose="020B0503020102020204" pitchFamily="34" charset="0"/>
              </a:rPr>
              <a:t>- Any other business </a:t>
            </a:r>
          </a:p>
          <a:p>
            <a:pPr marL="914400" indent="-914400" algn="just">
              <a:lnSpc>
                <a:spcPct val="100000"/>
              </a:lnSpc>
              <a:buFont typeface="+mj-lt"/>
              <a:buAutoNum type="arabicPeriod"/>
            </a:pPr>
            <a:r>
              <a:rPr lang="en-GB" sz="2800" b="1" i="1" u="sng" dirty="0">
                <a:solidFill>
                  <a:srgbClr val="002060"/>
                </a:solidFill>
                <a:latin typeface="Franklin Gothic Book" panose="020B0503020102020204" pitchFamily="34" charset="0"/>
              </a:rPr>
              <a:t>7:30pm</a:t>
            </a:r>
            <a:r>
              <a:rPr lang="en-GB" sz="2800" b="1" dirty="0">
                <a:solidFill>
                  <a:srgbClr val="002060"/>
                </a:solidFill>
                <a:latin typeface="Franklin Gothic Book" panose="020B0503020102020204" pitchFamily="34" charset="0"/>
              </a:rPr>
              <a:t> – Meeting to finish</a:t>
            </a:r>
            <a:r>
              <a:rPr lang="en-GB" sz="2800" b="1" dirty="0">
                <a:latin typeface="Franklin Gothic Book" panose="020B0503020102020204" pitchFamily="34" charset="0"/>
              </a:rPr>
              <a:t>	</a:t>
            </a:r>
            <a:endParaRPr lang="en-GB" sz="2800" dirty="0">
              <a:latin typeface="Franklin Gothic Book" panose="020B0503020102020204" pitchFamily="34" charset="0"/>
            </a:endParaRPr>
          </a:p>
        </p:txBody>
      </p:sp>
    </p:spTree>
    <p:extLst>
      <p:ext uri="{BB962C8B-B14F-4D97-AF65-F5344CB8AC3E}">
        <p14:creationId xmlns:p14="http://schemas.microsoft.com/office/powerpoint/2010/main" val="3528434625"/>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7900" dirty="0">
                <a:solidFill>
                  <a:schemeClr val="bg1"/>
                </a:solidFill>
                <a:latin typeface="Franklin Gothic Book" panose="020B0503020102020204" pitchFamily="34" charset="0"/>
              </a:rPr>
              <a:t>Emanuel House – Resident Update Presentation</a:t>
            </a:r>
            <a:br>
              <a:rPr lang="en-GB" sz="7900" dirty="0">
                <a:latin typeface="Franklin Gothic Book" panose="020B0503020102020204" pitchFamily="34" charset="0"/>
              </a:rPr>
            </a:br>
            <a:endParaRPr lang="en-GB" sz="7900" dirty="0">
              <a:solidFill>
                <a:schemeClr val="bg1"/>
              </a:solidFill>
            </a:endParaRPr>
          </a:p>
        </p:txBody>
      </p:sp>
      <p:sp>
        <p:nvSpPr>
          <p:cNvPr id="3" name="Text Placeholder 2"/>
          <p:cNvSpPr>
            <a:spLocks noGrp="1"/>
          </p:cNvSpPr>
          <p:nvPr>
            <p:ph type="body" sz="quarter" idx="21"/>
          </p:nvPr>
        </p:nvSpPr>
        <p:spPr/>
        <p:txBody>
          <a:bodyPr>
            <a:noAutofit/>
          </a:bodyPr>
          <a:lstStyle/>
          <a:p>
            <a:r>
              <a:rPr lang="en-GB" sz="4000" dirty="0">
                <a:solidFill>
                  <a:srgbClr val="FF0000"/>
                </a:solidFill>
                <a:latin typeface="Franklin Gothic Book" panose="020B0503020102020204" pitchFamily="34" charset="0"/>
              </a:rPr>
              <a:t>1. Welcome and Introduction by Kevin Dey </a:t>
            </a:r>
            <a:endParaRPr lang="en-GB" sz="4000" dirty="0">
              <a:solidFill>
                <a:srgbClr val="FF0000"/>
              </a:solidFill>
            </a:endParaRPr>
          </a:p>
          <a:p>
            <a:endParaRPr lang="en-GB" sz="4000" dirty="0">
              <a:solidFill>
                <a:srgbClr val="FF0000"/>
              </a:solidFill>
            </a:endParaRPr>
          </a:p>
          <a:p>
            <a:endParaRPr lang="en-GB" sz="4000" dirty="0">
              <a:solidFill>
                <a:srgbClr val="FF0000"/>
              </a:solidFill>
            </a:endParaRPr>
          </a:p>
        </p:txBody>
      </p:sp>
      <p:sp>
        <p:nvSpPr>
          <p:cNvPr id="4" name="Text Placeholder 3"/>
          <p:cNvSpPr>
            <a:spLocks noGrp="1"/>
          </p:cNvSpPr>
          <p:nvPr>
            <p:ph type="body" idx="1"/>
          </p:nvPr>
        </p:nvSpPr>
        <p:spPr/>
        <p:txBody>
          <a:bodyPr>
            <a:normAutofit/>
          </a:bodyPr>
          <a:lstStyle/>
          <a:p>
            <a:pPr marL="0" indent="0">
              <a:buNone/>
            </a:pPr>
            <a:r>
              <a:rPr lang="en-GB" sz="2800" b="1" dirty="0">
                <a:latin typeface="Franklin Gothic Book" panose="020B0503020102020204" pitchFamily="34" charset="0"/>
              </a:rPr>
              <a:t>Introduction to WCC/</a:t>
            </a:r>
            <a:r>
              <a:rPr lang="en-GB" sz="2800" b="1" dirty="0" err="1">
                <a:latin typeface="Franklin Gothic Book" panose="020B0503020102020204" pitchFamily="34" charset="0"/>
              </a:rPr>
              <a:t>Blenheims</a:t>
            </a:r>
            <a:r>
              <a:rPr lang="en-GB" sz="2800" b="1" dirty="0">
                <a:latin typeface="Franklin Gothic Book" panose="020B0503020102020204" pitchFamily="34" charset="0"/>
              </a:rPr>
              <a:t>.</a:t>
            </a:r>
          </a:p>
          <a:p>
            <a:pPr marL="0" indent="0">
              <a:buNone/>
            </a:pPr>
            <a:r>
              <a:rPr lang="en-GB" sz="2800" b="1" dirty="0">
                <a:latin typeface="Franklin Gothic Book" panose="020B0503020102020204" pitchFamily="34" charset="0"/>
              </a:rPr>
              <a:t>Housekeeping;</a:t>
            </a:r>
          </a:p>
          <a:p>
            <a:r>
              <a:rPr lang="en-GB" sz="2800" b="1" dirty="0">
                <a:latin typeface="Franklin Gothic Book" panose="020B0503020102020204" pitchFamily="34" charset="0"/>
              </a:rPr>
              <a:t>Meeting to finish at 7:30pm.</a:t>
            </a:r>
          </a:p>
          <a:p>
            <a:r>
              <a:rPr lang="en-GB" sz="2800" b="1" dirty="0">
                <a:latin typeface="Franklin Gothic Book" panose="020B0503020102020204" pitchFamily="34" charset="0"/>
              </a:rPr>
              <a:t>Questions raised by those joining via Teams will be announced by Holly who will be monitoring the chat forum. </a:t>
            </a:r>
          </a:p>
          <a:p>
            <a:r>
              <a:rPr lang="en-GB" sz="2800" b="1" dirty="0">
                <a:latin typeface="Franklin Gothic Book" panose="020B0503020102020204" pitchFamily="34" charset="0"/>
              </a:rPr>
              <a:t>Meeting to be recorded.</a:t>
            </a:r>
          </a:p>
          <a:p>
            <a:r>
              <a:rPr lang="en-GB" sz="2800" b="1" dirty="0">
                <a:latin typeface="Franklin Gothic Book" panose="020B0503020102020204" pitchFamily="34" charset="0"/>
              </a:rPr>
              <a:t>Please keep to the agenda.</a:t>
            </a:r>
          </a:p>
          <a:p>
            <a:r>
              <a:rPr lang="en-GB" sz="2800" b="1" dirty="0">
                <a:latin typeface="Franklin Gothic Book" panose="020B0503020102020204" pitchFamily="34" charset="0"/>
              </a:rPr>
              <a:t>Mutual respect.</a:t>
            </a:r>
          </a:p>
          <a:p>
            <a:r>
              <a:rPr lang="en-GB" sz="2800" b="1" dirty="0">
                <a:latin typeface="Franklin Gothic Book" panose="020B0503020102020204" pitchFamily="34" charset="0"/>
              </a:rPr>
              <a:t>Questions at the end.</a:t>
            </a:r>
          </a:p>
          <a:p>
            <a:r>
              <a:rPr lang="en-GB" sz="2800" b="1" dirty="0">
                <a:latin typeface="Franklin Gothic Book" panose="020B0503020102020204" pitchFamily="34" charset="0"/>
              </a:rPr>
              <a:t>We will record main questions and produce a Q&amp;A which will be posted on the Emanuel House Website </a:t>
            </a:r>
          </a:p>
          <a:p>
            <a:pPr marL="0" indent="0">
              <a:buNone/>
            </a:pPr>
            <a:endParaRPr lang="en-GB" sz="2800" b="1" dirty="0">
              <a:latin typeface="Franklin Gothic Book" panose="020B0503020102020204" pitchFamily="34" charset="0"/>
            </a:endParaRPr>
          </a:p>
          <a:p>
            <a:pPr marL="0" indent="0">
              <a:buNone/>
            </a:pPr>
            <a:endParaRPr lang="en-GB" sz="2800" b="1" dirty="0">
              <a:latin typeface="Franklin Gothic Book" panose="020B0503020102020204" pitchFamily="34" charset="0"/>
            </a:endParaRPr>
          </a:p>
        </p:txBody>
      </p:sp>
    </p:spTree>
    <p:extLst>
      <p:ext uri="{BB962C8B-B14F-4D97-AF65-F5344CB8AC3E}">
        <p14:creationId xmlns:p14="http://schemas.microsoft.com/office/powerpoint/2010/main" val="1775064030"/>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solidFill>
                  <a:schemeClr val="bg1"/>
                </a:solidFill>
                <a:latin typeface="Franklin Gothic Book" panose="020B0503020102020204" pitchFamily="34" charset="0"/>
              </a:rPr>
              <a:t>Emanuel House – Resident Update</a:t>
            </a:r>
            <a:r>
              <a:rPr lang="en-GB" sz="8800" dirty="0">
                <a:solidFill>
                  <a:schemeClr val="bg1"/>
                </a:solidFill>
                <a:latin typeface="Franklin Gothic Book" panose="020B0503020102020204" pitchFamily="34" charset="0"/>
              </a:rPr>
              <a:t> Presentation</a:t>
            </a:r>
            <a:endParaRPr lang="en-GB" dirty="0">
              <a:solidFill>
                <a:schemeClr val="bg1"/>
              </a:solidFill>
            </a:endParaRPr>
          </a:p>
        </p:txBody>
      </p:sp>
      <p:sp>
        <p:nvSpPr>
          <p:cNvPr id="3" name="Text Placeholder 2"/>
          <p:cNvSpPr>
            <a:spLocks noGrp="1"/>
          </p:cNvSpPr>
          <p:nvPr>
            <p:ph type="body" sz="quarter" idx="21"/>
          </p:nvPr>
        </p:nvSpPr>
        <p:spPr/>
        <p:txBody>
          <a:bodyPr>
            <a:noAutofit/>
          </a:bodyPr>
          <a:lstStyle/>
          <a:p>
            <a:r>
              <a:rPr lang="en-GB" sz="4000" dirty="0">
                <a:solidFill>
                  <a:srgbClr val="FF0000"/>
                </a:solidFill>
                <a:latin typeface="Franklin Gothic Book" panose="020B0503020102020204" pitchFamily="34" charset="0"/>
              </a:rPr>
              <a:t>2. Update from meeting of 27.02.2023 regarding proposed major works with leaseholders</a:t>
            </a:r>
            <a:endParaRPr lang="en-GB" sz="4000" dirty="0">
              <a:solidFill>
                <a:srgbClr val="FF0000"/>
              </a:solidFill>
            </a:endParaRPr>
          </a:p>
        </p:txBody>
      </p:sp>
      <p:sp>
        <p:nvSpPr>
          <p:cNvPr id="4" name="Text Placeholder 3"/>
          <p:cNvSpPr>
            <a:spLocks noGrp="1"/>
          </p:cNvSpPr>
          <p:nvPr>
            <p:ph type="body" idx="1"/>
          </p:nvPr>
        </p:nvSpPr>
        <p:spPr>
          <a:xfrm>
            <a:off x="1623359" y="3912327"/>
            <a:ext cx="21971000" cy="8256012"/>
          </a:xfrm>
        </p:spPr>
        <p:txBody>
          <a:bodyPr>
            <a:normAutofit/>
          </a:bodyPr>
          <a:lstStyle/>
          <a:p>
            <a:pPr marL="0" indent="0">
              <a:buNone/>
            </a:pPr>
            <a:r>
              <a:rPr lang="en-GB" sz="2800" dirty="0">
                <a:latin typeface="Franklin Gothic Book" panose="020B0503020102020204" pitchFamily="34" charset="0"/>
              </a:rPr>
              <a:t>Subsequent to the last meeting, all homeowners were provided with the meeting minutes and a copy of the questions and answers received from the Residents Association. </a:t>
            </a:r>
          </a:p>
          <a:p>
            <a:pPr marL="0" indent="0">
              <a:buNone/>
            </a:pPr>
            <a:r>
              <a:rPr lang="en-GB" sz="2800" dirty="0">
                <a:latin typeface="Franklin Gothic Book" panose="020B0503020102020204" pitchFamily="34" charset="0"/>
              </a:rPr>
              <a:t>We are pleased to inform you that we are currently on track with the timeline as provided previously and noted below; </a:t>
            </a:r>
          </a:p>
          <a:p>
            <a:pPr lvl="0"/>
            <a:r>
              <a:rPr lang="en-GB" sz="2800" dirty="0"/>
              <a:t>Project Consultants – Faithful and Gould  </a:t>
            </a:r>
            <a:endParaRPr lang="en-GB" sz="2800" dirty="0">
              <a:solidFill>
                <a:srgbClr val="FF0000"/>
              </a:solidFill>
            </a:endParaRPr>
          </a:p>
          <a:p>
            <a:pPr lvl="0"/>
            <a:r>
              <a:rPr lang="en-GB" sz="2800" dirty="0"/>
              <a:t>Specification drafted Spring 2023</a:t>
            </a:r>
          </a:p>
          <a:p>
            <a:pPr lvl="0"/>
            <a:r>
              <a:rPr lang="en-GB" sz="2800" dirty="0"/>
              <a:t>Contract to be signed Autumn 2023</a:t>
            </a:r>
          </a:p>
          <a:p>
            <a:pPr lvl="0"/>
            <a:r>
              <a:rPr lang="en-GB" sz="2800" dirty="0"/>
              <a:t>Potential works to start Spring 2024</a:t>
            </a:r>
          </a:p>
          <a:p>
            <a:pPr lvl="0"/>
            <a:r>
              <a:rPr lang="en-GB" sz="2800" dirty="0"/>
              <a:t>During each of these stages we will be updating leaseholders, which includes todays meeting.</a:t>
            </a:r>
            <a:endParaRPr lang="en-GB" sz="2800" b="1" dirty="0"/>
          </a:p>
          <a:p>
            <a:pPr marL="0" indent="0">
              <a:buNone/>
            </a:pPr>
            <a:endParaRPr lang="en-GB" sz="2800" dirty="0">
              <a:latin typeface="Franklin Gothic Book" panose="020B0503020102020204" pitchFamily="34" charset="0"/>
            </a:endParaRPr>
          </a:p>
        </p:txBody>
      </p:sp>
    </p:spTree>
    <p:extLst>
      <p:ext uri="{BB962C8B-B14F-4D97-AF65-F5344CB8AC3E}">
        <p14:creationId xmlns:p14="http://schemas.microsoft.com/office/powerpoint/2010/main" val="2064652004"/>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solidFill>
                  <a:schemeClr val="bg1"/>
                </a:solidFill>
                <a:latin typeface="Franklin Gothic Book" panose="020B0503020102020204" pitchFamily="34" charset="0"/>
              </a:rPr>
              <a:t>Emanuel House – Resident Update</a:t>
            </a:r>
            <a:r>
              <a:rPr lang="en-GB" sz="8800" dirty="0">
                <a:solidFill>
                  <a:schemeClr val="bg1"/>
                </a:solidFill>
                <a:latin typeface="Franklin Gothic Book" panose="020B0503020102020204" pitchFamily="34" charset="0"/>
              </a:rPr>
              <a:t> Presentation</a:t>
            </a:r>
            <a:endParaRPr lang="en-GB" dirty="0">
              <a:solidFill>
                <a:schemeClr val="bg1"/>
              </a:solidFill>
            </a:endParaRPr>
          </a:p>
        </p:txBody>
      </p:sp>
      <p:sp>
        <p:nvSpPr>
          <p:cNvPr id="3" name="Text Placeholder 2"/>
          <p:cNvSpPr>
            <a:spLocks noGrp="1"/>
          </p:cNvSpPr>
          <p:nvPr>
            <p:ph type="body" sz="quarter" idx="21"/>
          </p:nvPr>
        </p:nvSpPr>
        <p:spPr/>
        <p:txBody>
          <a:bodyPr>
            <a:noAutofit/>
          </a:bodyPr>
          <a:lstStyle/>
          <a:p>
            <a:r>
              <a:rPr lang="en-GB" sz="4000" dirty="0">
                <a:solidFill>
                  <a:srgbClr val="FF0000"/>
                </a:solidFill>
                <a:latin typeface="Franklin Gothic Book" panose="020B0503020102020204" pitchFamily="34" charset="0"/>
              </a:rPr>
              <a:t>2. Update from meeting of 27.02.2023 regarding proposed major works with leaseholders</a:t>
            </a:r>
            <a:endParaRPr lang="en-GB" sz="4000" dirty="0">
              <a:solidFill>
                <a:srgbClr val="FF0000"/>
              </a:solidFill>
            </a:endParaRPr>
          </a:p>
        </p:txBody>
      </p:sp>
      <p:sp>
        <p:nvSpPr>
          <p:cNvPr id="4" name="Text Placeholder 3"/>
          <p:cNvSpPr>
            <a:spLocks noGrp="1"/>
          </p:cNvSpPr>
          <p:nvPr>
            <p:ph type="body" idx="1"/>
          </p:nvPr>
        </p:nvSpPr>
        <p:spPr>
          <a:xfrm>
            <a:off x="1623359" y="3912327"/>
            <a:ext cx="21971000" cy="8256012"/>
          </a:xfrm>
        </p:spPr>
        <p:txBody>
          <a:bodyPr>
            <a:noAutofit/>
          </a:bodyPr>
          <a:lstStyle/>
          <a:p>
            <a:pPr marL="0" indent="0">
              <a:buNone/>
            </a:pPr>
            <a:r>
              <a:rPr lang="en-GB" sz="3000" b="1" dirty="0">
                <a:latin typeface="Franklin Gothic Book" panose="020B0503020102020204" pitchFamily="34" charset="0"/>
              </a:rPr>
              <a:t>The frequently asked Questions are on the website </a:t>
            </a:r>
            <a:r>
              <a:rPr lang="en-GB" sz="3000" b="1" dirty="0">
                <a:latin typeface="Franklin Gothic Book" panose="020B0503020102020204" pitchFamily="34" charset="0"/>
                <a:hlinkClick r:id="rId3"/>
              </a:rPr>
              <a:t>https://www.westminster.gov.uk/emanuel-house-proposed-major-works-cwg13297/documents</a:t>
            </a:r>
            <a:r>
              <a:rPr lang="en-GB" sz="3000" b="1" dirty="0">
                <a:latin typeface="Franklin Gothic Book" panose="020B0503020102020204" pitchFamily="34" charset="0"/>
              </a:rPr>
              <a:t> and Answers are listed below; </a:t>
            </a:r>
          </a:p>
          <a:p>
            <a:r>
              <a:rPr lang="en-GB" sz="2400" b="1" dirty="0">
                <a:latin typeface="Arial" panose="020B0604020202020204" pitchFamily="34" charset="0"/>
                <a:cs typeface="Arial" panose="020B0604020202020204" pitchFamily="34" charset="0"/>
              </a:rPr>
              <a:t>Could secondary glazing be put into those flats that require it? </a:t>
            </a:r>
            <a:r>
              <a:rPr lang="en-GB" sz="2400" dirty="0">
                <a:solidFill>
                  <a:srgbClr val="0070C0"/>
                </a:solidFill>
                <a:latin typeface="Arial" panose="020B0604020202020204" pitchFamily="34" charset="0"/>
                <a:cs typeface="Arial" panose="020B0604020202020204" pitchFamily="34" charset="0"/>
              </a:rPr>
              <a:t>This is possible but would not negate the issue of the windows needing to be replaced.</a:t>
            </a:r>
          </a:p>
          <a:p>
            <a:r>
              <a:rPr lang="en-GB" sz="2400" b="1" dirty="0">
                <a:latin typeface="Arial" panose="020B0604020202020204" pitchFamily="34" charset="0"/>
                <a:cs typeface="Arial" panose="020B0604020202020204" pitchFamily="34" charset="0"/>
              </a:rPr>
              <a:t>Can windows be replaced from the inside rather than using scaffolding? </a:t>
            </a:r>
            <a:r>
              <a:rPr lang="en-GB" sz="2400" dirty="0">
                <a:solidFill>
                  <a:srgbClr val="0070C0"/>
                </a:solidFill>
                <a:latin typeface="Arial" panose="020B0604020202020204" pitchFamily="34" charset="0"/>
                <a:cs typeface="Arial" panose="020B0604020202020204" pitchFamily="34" charset="0"/>
              </a:rPr>
              <a:t>This is likely to require inspection of every window from inside of each of the properties. We will make contact with each leaseholder for dates to enable this. The consultant and Health &amp; Safety will also be asked for their view on the need for scaffolding.</a:t>
            </a:r>
          </a:p>
          <a:p>
            <a:r>
              <a:rPr lang="en-GB" sz="2400" b="1" dirty="0">
                <a:latin typeface="Arial" panose="020B0604020202020204" pitchFamily="34" charset="0"/>
                <a:cs typeface="Arial" panose="020B0604020202020204" pitchFamily="34" charset="0"/>
              </a:rPr>
              <a:t>Where are the condition surveys? </a:t>
            </a:r>
            <a:r>
              <a:rPr lang="en-GB" sz="2400" dirty="0">
                <a:solidFill>
                  <a:srgbClr val="0070C0"/>
                </a:solidFill>
                <a:latin typeface="Arial" panose="020B0604020202020204" pitchFamily="34" charset="0"/>
                <a:cs typeface="Arial" panose="020B0604020202020204" pitchFamily="34" charset="0"/>
              </a:rPr>
              <a:t>The condition surveys are available on the Webpage. Any costs stated are estimates and have not come from a tender for the works. </a:t>
            </a:r>
          </a:p>
          <a:p>
            <a:r>
              <a:rPr lang="en-GB" sz="2400" b="1" dirty="0">
                <a:latin typeface="Arial" panose="020B0604020202020204" pitchFamily="34" charset="0"/>
                <a:cs typeface="Arial" panose="020B0604020202020204" pitchFamily="34" charset="0"/>
              </a:rPr>
              <a:t>What are the major works that need doing urgently and what ones can be done at another date? </a:t>
            </a:r>
            <a:r>
              <a:rPr lang="en-GB" sz="2400" dirty="0">
                <a:solidFill>
                  <a:srgbClr val="0070C0"/>
                </a:solidFill>
                <a:latin typeface="Arial" panose="020B0604020202020204" pitchFamily="34" charset="0"/>
                <a:cs typeface="Arial" panose="020B0604020202020204" pitchFamily="34" charset="0"/>
              </a:rPr>
              <a:t>If scaffolding is erected then all works requiring scaffolding will be done at this time as this is the most cost-effective way of scheduling the maintenance of the building. However, the high priority works are the window replacement and render repairs.</a:t>
            </a:r>
          </a:p>
          <a:p>
            <a:r>
              <a:rPr lang="en-GB" sz="2400" b="1" dirty="0">
                <a:latin typeface="Arial" panose="020B0604020202020204" pitchFamily="34" charset="0"/>
                <a:cs typeface="Arial" panose="020B0604020202020204" pitchFamily="34" charset="0"/>
              </a:rPr>
              <a:t>Where are the plans of the building? </a:t>
            </a:r>
            <a:r>
              <a:rPr lang="en-GB" sz="2400" dirty="0">
                <a:solidFill>
                  <a:srgbClr val="0070C0"/>
                </a:solidFill>
                <a:latin typeface="Arial" panose="020B0604020202020204" pitchFamily="34" charset="0"/>
                <a:cs typeface="Arial" panose="020B0604020202020204" pitchFamily="34" charset="0"/>
              </a:rPr>
              <a:t>Schematic plans are available. If you would like a copy of the plans of the whole building please email the Emanuel House inbox (emanuelhouseproject@westminster.gov.uk) and we can provide them by request. They are very large files. </a:t>
            </a:r>
            <a:br>
              <a:rPr lang="en-GB" sz="2400" dirty="0">
                <a:latin typeface="Arial" panose="020B0604020202020204" pitchFamily="34" charset="0"/>
                <a:cs typeface="Arial" panose="020B0604020202020204" pitchFamily="34" charset="0"/>
              </a:rPr>
            </a:br>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Will all leaseholders be charged for window works if their windows do not need repairing.  </a:t>
            </a:r>
            <a:r>
              <a:rPr lang="en-GB" sz="2400" dirty="0">
                <a:solidFill>
                  <a:srgbClr val="0070C0"/>
                </a:solidFill>
                <a:latin typeface="Arial" panose="020B0604020202020204" pitchFamily="34" charset="0"/>
                <a:cs typeface="Arial" panose="020B0604020202020204" pitchFamily="34" charset="0"/>
              </a:rPr>
              <a:t>Yes,</a:t>
            </a:r>
            <a:r>
              <a:rPr lang="en-GB" sz="2400" b="1" dirty="0">
                <a:solidFill>
                  <a:srgbClr val="0070C0"/>
                </a:solidFill>
                <a:latin typeface="Arial" panose="020B0604020202020204" pitchFamily="34" charset="0"/>
                <a:cs typeface="Arial" panose="020B0604020202020204" pitchFamily="34" charset="0"/>
              </a:rPr>
              <a:t> </a:t>
            </a:r>
            <a:r>
              <a:rPr lang="en-GB" sz="2400" dirty="0">
                <a:solidFill>
                  <a:srgbClr val="0070C0"/>
                </a:solidFill>
                <a:latin typeface="Arial" panose="020B0604020202020204" pitchFamily="34" charset="0"/>
                <a:cs typeface="Arial" panose="020B0604020202020204" pitchFamily="34" charset="0"/>
              </a:rPr>
              <a:t>all leaseholders will be charged in accordance with their lease terms. </a:t>
            </a:r>
            <a:br>
              <a:rPr lang="en-GB" sz="2600" dirty="0"/>
            </a:br>
            <a:endParaRPr lang="en-GB" sz="2600" dirty="0"/>
          </a:p>
        </p:txBody>
      </p:sp>
    </p:spTree>
    <p:extLst>
      <p:ext uri="{BB962C8B-B14F-4D97-AF65-F5344CB8AC3E}">
        <p14:creationId xmlns:p14="http://schemas.microsoft.com/office/powerpoint/2010/main" val="415373366"/>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solidFill>
                  <a:schemeClr val="bg1"/>
                </a:solidFill>
                <a:latin typeface="Franklin Gothic Book" panose="020B0503020102020204" pitchFamily="34" charset="0"/>
              </a:rPr>
              <a:t>Emanuel House – Resident Update</a:t>
            </a:r>
            <a:r>
              <a:rPr lang="en-GB" sz="8800" dirty="0">
                <a:solidFill>
                  <a:schemeClr val="bg1"/>
                </a:solidFill>
                <a:latin typeface="Franklin Gothic Book" panose="020B0503020102020204" pitchFamily="34" charset="0"/>
              </a:rPr>
              <a:t> Presentation</a:t>
            </a:r>
            <a:endParaRPr lang="en-GB" dirty="0">
              <a:solidFill>
                <a:schemeClr val="bg1"/>
              </a:solidFill>
            </a:endParaRPr>
          </a:p>
        </p:txBody>
      </p:sp>
      <p:sp>
        <p:nvSpPr>
          <p:cNvPr id="3" name="Text Placeholder 2"/>
          <p:cNvSpPr>
            <a:spLocks noGrp="1"/>
          </p:cNvSpPr>
          <p:nvPr>
            <p:ph type="body" sz="quarter" idx="21"/>
          </p:nvPr>
        </p:nvSpPr>
        <p:spPr/>
        <p:txBody>
          <a:bodyPr>
            <a:noAutofit/>
          </a:bodyPr>
          <a:lstStyle/>
          <a:p>
            <a:r>
              <a:rPr lang="en-GB" sz="4000" dirty="0">
                <a:solidFill>
                  <a:srgbClr val="FF0000"/>
                </a:solidFill>
                <a:latin typeface="Franklin Gothic Book" panose="020B0503020102020204" pitchFamily="34" charset="0"/>
              </a:rPr>
              <a:t>2. Continued Update from meeting of 27.02.2023 regarding proposed major works with leaseholders</a:t>
            </a:r>
            <a:endParaRPr lang="en-GB" sz="4000" dirty="0">
              <a:solidFill>
                <a:srgbClr val="FF0000"/>
              </a:solidFill>
            </a:endParaRPr>
          </a:p>
        </p:txBody>
      </p:sp>
      <p:sp>
        <p:nvSpPr>
          <p:cNvPr id="4" name="Text Placeholder 3"/>
          <p:cNvSpPr>
            <a:spLocks noGrp="1"/>
          </p:cNvSpPr>
          <p:nvPr>
            <p:ph type="body" idx="1"/>
          </p:nvPr>
        </p:nvSpPr>
        <p:spPr>
          <a:xfrm>
            <a:off x="1623359" y="3912327"/>
            <a:ext cx="21971000" cy="8256012"/>
          </a:xfrm>
        </p:spPr>
        <p:txBody>
          <a:bodyPr>
            <a:normAutofit fontScale="55000" lnSpcReduction="20000"/>
          </a:bodyPr>
          <a:lstStyle/>
          <a:p>
            <a:pPr marL="0" indent="0">
              <a:buNone/>
            </a:pPr>
            <a:endParaRPr lang="en-GB" sz="2800" dirty="0">
              <a:solidFill>
                <a:srgbClr val="030303"/>
              </a:solidFill>
            </a:endParaRPr>
          </a:p>
          <a:p>
            <a:pPr marL="0" indent="0">
              <a:buNone/>
            </a:pPr>
            <a:r>
              <a:rPr lang="en-GB" sz="4000" b="1" dirty="0">
                <a:solidFill>
                  <a:srgbClr val="030303"/>
                </a:solidFill>
              </a:rPr>
              <a:t>We would like to keep communication open with all homeowners on the proposed works, and therefore we have many different ways for you to contact us to discuss as noted below; </a:t>
            </a:r>
          </a:p>
          <a:p>
            <a:r>
              <a:rPr lang="en-GB" sz="4000" dirty="0">
                <a:solidFill>
                  <a:srgbClr val="030303"/>
                </a:solidFill>
              </a:rPr>
              <a:t>Emailing WCC on </a:t>
            </a:r>
            <a:r>
              <a:rPr lang="en-GB" sz="4000" u="sng" dirty="0">
                <a:solidFill>
                  <a:srgbClr val="030303"/>
                </a:solidFill>
                <a:hlinkClick r:id="rId3"/>
              </a:rPr>
              <a:t>emanuelhouseproject@Westminster.gov.uk</a:t>
            </a:r>
            <a:endParaRPr lang="en-GB" sz="4000" dirty="0">
              <a:solidFill>
                <a:srgbClr val="030303"/>
              </a:solidFill>
            </a:endParaRPr>
          </a:p>
          <a:p>
            <a:r>
              <a:rPr lang="en-GB" sz="4000" dirty="0">
                <a:solidFill>
                  <a:srgbClr val="030303"/>
                </a:solidFill>
              </a:rPr>
              <a:t>Phoning 07739317727</a:t>
            </a:r>
          </a:p>
          <a:p>
            <a:r>
              <a:rPr lang="en-GB" sz="4000" dirty="0">
                <a:solidFill>
                  <a:srgbClr val="030303"/>
                </a:solidFill>
              </a:rPr>
              <a:t>Post by hand to Billy and/or Lindsey, alternatively you can post via the postal box for flat 6 Emanuel House. </a:t>
            </a:r>
          </a:p>
          <a:p>
            <a:r>
              <a:rPr lang="en-GB" sz="4000" dirty="0">
                <a:solidFill>
                  <a:srgbClr val="030303"/>
                </a:solidFill>
              </a:rPr>
              <a:t>Post to </a:t>
            </a:r>
            <a:r>
              <a:rPr lang="en-GB" sz="4000" dirty="0" err="1">
                <a:solidFill>
                  <a:srgbClr val="030303"/>
                </a:solidFill>
              </a:rPr>
              <a:t>Blenheims</a:t>
            </a:r>
            <a:r>
              <a:rPr lang="en-GB" sz="4000" dirty="0">
                <a:solidFill>
                  <a:srgbClr val="030303"/>
                </a:solidFill>
              </a:rPr>
              <a:t> office – FAO Lindsey Brown, Marlborough House, </a:t>
            </a:r>
            <a:r>
              <a:rPr lang="en-GB" sz="4000" dirty="0" err="1">
                <a:solidFill>
                  <a:srgbClr val="030303"/>
                </a:solidFill>
              </a:rPr>
              <a:t>Wigmore</a:t>
            </a:r>
            <a:r>
              <a:rPr lang="en-GB" sz="4000" dirty="0">
                <a:solidFill>
                  <a:srgbClr val="030303"/>
                </a:solidFill>
              </a:rPr>
              <a:t> Place, Luton LU2 9EX</a:t>
            </a:r>
          </a:p>
          <a:p>
            <a:r>
              <a:rPr lang="en-GB" sz="4000" dirty="0">
                <a:solidFill>
                  <a:srgbClr val="030303"/>
                </a:solidFill>
              </a:rPr>
              <a:t>Emailing the managing agent Lindsey Brown at </a:t>
            </a:r>
            <a:r>
              <a:rPr lang="en-GB" sz="4000" dirty="0">
                <a:solidFill>
                  <a:srgbClr val="030303"/>
                </a:solidFill>
                <a:hlinkClick r:id="rId4"/>
              </a:rPr>
              <a:t>lbrown@blenheims.co.uk</a:t>
            </a:r>
            <a:r>
              <a:rPr lang="en-GB" sz="4000" dirty="0">
                <a:solidFill>
                  <a:srgbClr val="030303"/>
                </a:solidFill>
              </a:rPr>
              <a:t> </a:t>
            </a:r>
          </a:p>
          <a:p>
            <a:r>
              <a:rPr lang="en-GB" sz="4000" dirty="0">
                <a:solidFill>
                  <a:srgbClr val="030303"/>
                </a:solidFill>
              </a:rPr>
              <a:t>Visiting the Website which is now live, please visit  </a:t>
            </a:r>
            <a:r>
              <a:rPr lang="en-GB" sz="4000" dirty="0">
                <a:solidFill>
                  <a:srgbClr val="030303"/>
                </a:solidFill>
                <a:hlinkClick r:id="rId5"/>
              </a:rPr>
              <a:t>https://www.westminster.gov.uk/emanuel-house-proposed-major-works-cwg13297/documents</a:t>
            </a:r>
            <a:r>
              <a:rPr lang="en-GB" sz="4000" dirty="0">
                <a:solidFill>
                  <a:srgbClr val="030303"/>
                </a:solidFill>
              </a:rPr>
              <a:t> to view this. The Website will be updated with FAQ’s along with meeting minutes should you be unable to attend a meeting. </a:t>
            </a:r>
          </a:p>
          <a:p>
            <a:r>
              <a:rPr lang="en-GB" sz="4000" dirty="0">
                <a:solidFill>
                  <a:srgbClr val="030303"/>
                </a:solidFill>
              </a:rPr>
              <a:t>For those of whom who are not online, Lindsey Brown or Billy can assist in showing you the Website at Emanuel House. </a:t>
            </a:r>
          </a:p>
          <a:p>
            <a:r>
              <a:rPr lang="en-GB" sz="4000" dirty="0">
                <a:solidFill>
                  <a:srgbClr val="030303"/>
                </a:solidFill>
              </a:rPr>
              <a:t>We will also be holding regular residents meetings which you will be notified of once arranged.</a:t>
            </a:r>
          </a:p>
          <a:p>
            <a:endParaRPr lang="en-GB" sz="2800" dirty="0">
              <a:solidFill>
                <a:srgbClr val="030303"/>
              </a:solidFill>
            </a:endParaRPr>
          </a:p>
          <a:p>
            <a:endParaRPr lang="en-GB" sz="2800" dirty="0">
              <a:solidFill>
                <a:srgbClr val="030303"/>
              </a:solidFill>
            </a:endParaRPr>
          </a:p>
          <a:p>
            <a:pPr marL="0" indent="0">
              <a:buNone/>
            </a:pPr>
            <a:endParaRPr lang="en-GB" sz="2800" dirty="0">
              <a:solidFill>
                <a:srgbClr val="030303"/>
              </a:solidFill>
              <a:latin typeface="Franklin Gothic Book" panose="020B0503020102020204" pitchFamily="34" charset="0"/>
            </a:endParaRPr>
          </a:p>
        </p:txBody>
      </p:sp>
    </p:spTree>
    <p:extLst>
      <p:ext uri="{BB962C8B-B14F-4D97-AF65-F5344CB8AC3E}">
        <p14:creationId xmlns:p14="http://schemas.microsoft.com/office/powerpoint/2010/main" val="2091314314"/>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solidFill>
                  <a:schemeClr val="bg1"/>
                </a:solidFill>
                <a:latin typeface="Franklin Gothic Book" panose="020B0503020102020204" pitchFamily="34" charset="0"/>
              </a:rPr>
              <a:t>Emanuel House – Major Works</a:t>
            </a:r>
            <a:endParaRPr lang="en-GB" dirty="0">
              <a:solidFill>
                <a:schemeClr val="bg1"/>
              </a:solidFill>
            </a:endParaRPr>
          </a:p>
        </p:txBody>
      </p:sp>
      <p:sp>
        <p:nvSpPr>
          <p:cNvPr id="3" name="Text Placeholder 2"/>
          <p:cNvSpPr>
            <a:spLocks noGrp="1"/>
          </p:cNvSpPr>
          <p:nvPr>
            <p:ph type="body" sz="quarter" idx="21"/>
          </p:nvPr>
        </p:nvSpPr>
        <p:spPr>
          <a:xfrm>
            <a:off x="1206500" y="2245962"/>
            <a:ext cx="21971000" cy="934780"/>
          </a:xfrm>
        </p:spPr>
        <p:txBody>
          <a:bodyPr>
            <a:noAutofit/>
          </a:bodyPr>
          <a:lstStyle/>
          <a:p>
            <a:r>
              <a:rPr lang="en-GB" sz="4000" dirty="0">
                <a:solidFill>
                  <a:srgbClr val="FF0000"/>
                </a:solidFill>
                <a:latin typeface="Franklin Gothic Book" panose="020B0503020102020204" pitchFamily="34" charset="0"/>
              </a:rPr>
              <a:t>3. Major Works Project Plan </a:t>
            </a:r>
            <a:endParaRPr lang="en-GB" sz="4000" dirty="0">
              <a:solidFill>
                <a:srgbClr val="FF0000"/>
              </a:solidFill>
            </a:endParaRPr>
          </a:p>
        </p:txBody>
      </p:sp>
      <p:sp>
        <p:nvSpPr>
          <p:cNvPr id="4" name="Text Placeholder 3"/>
          <p:cNvSpPr>
            <a:spLocks noGrp="1"/>
          </p:cNvSpPr>
          <p:nvPr>
            <p:ph type="body" idx="1"/>
          </p:nvPr>
        </p:nvSpPr>
        <p:spPr>
          <a:xfrm>
            <a:off x="1206500" y="4209316"/>
            <a:ext cx="21971000" cy="8256012"/>
          </a:xfrm>
        </p:spPr>
        <p:txBody>
          <a:bodyPr>
            <a:noAutofit/>
          </a:bodyPr>
          <a:lstStyle/>
          <a:p>
            <a:pPr marL="0" indent="0">
              <a:buNone/>
            </a:pPr>
            <a:endParaRPr lang="en-GB" sz="4500" b="1" dirty="0">
              <a:latin typeface="Franklin Gothic Book" panose="020B0503020102020204" pitchFamily="34" charset="0"/>
            </a:endParaRPr>
          </a:p>
          <a:p>
            <a:pPr marL="0" indent="0">
              <a:buNone/>
            </a:pPr>
            <a:endParaRPr lang="en-GB" sz="4500" b="1" dirty="0">
              <a:latin typeface="Franklin Gothic Book" panose="020B0503020102020204" pitchFamily="34" charset="0"/>
            </a:endParaRPr>
          </a:p>
          <a:p>
            <a:pPr marL="0" indent="0">
              <a:buNone/>
            </a:pPr>
            <a:r>
              <a:rPr lang="en-GB" sz="4500" b="1" dirty="0">
                <a:latin typeface="Franklin Gothic Book" panose="020B0503020102020204" pitchFamily="34" charset="0"/>
              </a:rPr>
              <a:t>		</a:t>
            </a:r>
          </a:p>
          <a:p>
            <a:pPr marL="0" indent="0">
              <a:buNone/>
            </a:pPr>
            <a:r>
              <a:rPr lang="en-GB" sz="4500" b="1" dirty="0">
                <a:latin typeface="Franklin Gothic Book" panose="020B0503020102020204" pitchFamily="34" charset="0"/>
              </a:rPr>
              <a:t>		Update from Chris Barnard (Building Surveyor) </a:t>
            </a:r>
          </a:p>
          <a:p>
            <a:pPr marL="0" indent="0">
              <a:buNone/>
            </a:pPr>
            <a:endParaRPr lang="en-GB" sz="4500" b="1" dirty="0">
              <a:latin typeface="Franklin Gothic Book" panose="020B0503020102020204" pitchFamily="34" charset="0"/>
            </a:endParaRPr>
          </a:p>
        </p:txBody>
      </p:sp>
    </p:spTree>
    <p:extLst>
      <p:ext uri="{BB962C8B-B14F-4D97-AF65-F5344CB8AC3E}">
        <p14:creationId xmlns:p14="http://schemas.microsoft.com/office/powerpoint/2010/main" val="2096673462"/>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solidFill>
                  <a:schemeClr val="bg1"/>
                </a:solidFill>
                <a:latin typeface="Franklin Gothic Book" panose="020B0503020102020204" pitchFamily="34" charset="0"/>
              </a:rPr>
              <a:t>Emanuel House – Freehold Purchase </a:t>
            </a:r>
            <a:endParaRPr lang="en-GB" dirty="0">
              <a:solidFill>
                <a:schemeClr val="bg1"/>
              </a:solidFill>
            </a:endParaRPr>
          </a:p>
        </p:txBody>
      </p:sp>
      <p:sp>
        <p:nvSpPr>
          <p:cNvPr id="3" name="Text Placeholder 2"/>
          <p:cNvSpPr>
            <a:spLocks noGrp="1"/>
          </p:cNvSpPr>
          <p:nvPr>
            <p:ph type="body" sz="quarter" idx="21"/>
          </p:nvPr>
        </p:nvSpPr>
        <p:spPr>
          <a:xfrm>
            <a:off x="1206500" y="2245962"/>
            <a:ext cx="21971000" cy="934780"/>
          </a:xfrm>
        </p:spPr>
        <p:txBody>
          <a:bodyPr>
            <a:noAutofit/>
          </a:bodyPr>
          <a:lstStyle/>
          <a:p>
            <a:endParaRPr lang="en-GB" sz="4000" dirty="0">
              <a:solidFill>
                <a:srgbClr val="FF0000"/>
              </a:solidFill>
            </a:endParaRPr>
          </a:p>
        </p:txBody>
      </p:sp>
      <p:sp>
        <p:nvSpPr>
          <p:cNvPr id="4" name="Text Placeholder 3"/>
          <p:cNvSpPr>
            <a:spLocks noGrp="1"/>
          </p:cNvSpPr>
          <p:nvPr>
            <p:ph type="body" idx="1"/>
          </p:nvPr>
        </p:nvSpPr>
        <p:spPr/>
        <p:txBody>
          <a:bodyPr>
            <a:noAutofit/>
          </a:bodyPr>
          <a:lstStyle/>
          <a:p>
            <a:pPr marL="0" indent="0">
              <a:buNone/>
            </a:pPr>
            <a:endParaRPr lang="en-GB" sz="4000" b="1" dirty="0"/>
          </a:p>
          <a:p>
            <a:pPr marL="0" indent="0">
              <a:buNone/>
            </a:pPr>
            <a:endParaRPr lang="en-GB" sz="4000" b="1" dirty="0"/>
          </a:p>
          <a:p>
            <a:pPr marL="0" indent="0">
              <a:buNone/>
            </a:pPr>
            <a:endParaRPr lang="en-GB" sz="4000" b="1" dirty="0"/>
          </a:p>
          <a:p>
            <a:pPr marL="0" indent="0">
              <a:buNone/>
            </a:pPr>
            <a:r>
              <a:rPr lang="en-GB" sz="4000" b="1" dirty="0"/>
              <a:t>			</a:t>
            </a:r>
            <a:r>
              <a:rPr lang="en-GB" sz="4000" b="1" dirty="0">
                <a:solidFill>
                  <a:srgbClr val="FF0000"/>
                </a:solidFill>
              </a:rPr>
              <a:t>4.</a:t>
            </a:r>
            <a:r>
              <a:rPr lang="en-GB" sz="4000" b="1" dirty="0"/>
              <a:t> </a:t>
            </a:r>
            <a:r>
              <a:rPr lang="en-GB" sz="4000" b="1" dirty="0">
                <a:solidFill>
                  <a:srgbClr val="FF0000"/>
                </a:solidFill>
              </a:rPr>
              <a:t>Offer of sale of the Freehold</a:t>
            </a:r>
          </a:p>
          <a:p>
            <a:pPr marL="0" indent="0">
              <a:buNone/>
            </a:pPr>
            <a:endParaRPr lang="en-GB" sz="4000" b="1" dirty="0"/>
          </a:p>
        </p:txBody>
      </p:sp>
    </p:spTree>
    <p:extLst>
      <p:ext uri="{BB962C8B-B14F-4D97-AF65-F5344CB8AC3E}">
        <p14:creationId xmlns:p14="http://schemas.microsoft.com/office/powerpoint/2010/main" val="487836222"/>
      </p:ext>
    </p:extLst>
  </p:cSld>
  <p:clrMapOvr>
    <a:masterClrMapping/>
  </p:clrMapOvr>
  <p:transition spd="med"/>
</p:sld>
</file>

<file path=ppt/theme/theme1.xml><?xml version="1.0" encoding="utf-8"?>
<a:theme xmlns:a="http://schemas.openxmlformats.org/drawingml/2006/main" name="30_BasicColor">
  <a:themeElements>
    <a:clrScheme name="30_BasicColor">
      <a:dk1>
        <a:srgbClr val="5E5E5E"/>
      </a:dk1>
      <a:lt1>
        <a:srgbClr val="003462"/>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30_BasicColor">
      <a:majorFont>
        <a:latin typeface="Helvetica Neue"/>
        <a:ea typeface="Helvetica Neue"/>
        <a:cs typeface="Helvetica Neue"/>
      </a:majorFont>
      <a:minorFont>
        <a:latin typeface="Helvetica Neue"/>
        <a:ea typeface="Helvetica Neue"/>
        <a:cs typeface="Helvetica Neue"/>
      </a:minorFont>
    </a:fontScheme>
    <a:fmtScheme name="30_BasicCol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30_BasicColor">
  <a:themeElements>
    <a:clrScheme name="30_BasicColor">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30_BasicColor">
      <a:majorFont>
        <a:latin typeface="Helvetica Neue"/>
        <a:ea typeface="Helvetica Neue"/>
        <a:cs typeface="Helvetica Neue"/>
      </a:majorFont>
      <a:minorFont>
        <a:latin typeface="Helvetica Neue"/>
        <a:ea typeface="Helvetica Neue"/>
        <a:cs typeface="Helvetica Neue"/>
      </a:minorFont>
    </a:fontScheme>
    <a:fmtScheme name="30_BasicCol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202d31c-686c-4115-a7b9-5cc891ed602b" xsi:nil="true"/>
    <lcf76f155ced4ddcb4097134ff3c332f xmlns="0ac63545-df3e-4ccd-b2ab-286bb5cabd42">
      <Terms xmlns="http://schemas.microsoft.com/office/infopath/2007/PartnerControls"/>
    </lcf76f155ced4ddcb4097134ff3c332f>
    <SharedWithUsers xmlns="348360bd-6dcc-4bc9-98f8-ec1425fa2272">
      <UserInfo>
        <DisplayName/>
        <AccountId xsi:nil="true"/>
        <AccountType/>
      </UserInfo>
    </SharedWithUsers>
    <MediaLengthInSeconds xmlns="0ac63545-df3e-4ccd-b2ab-286bb5cabd42"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E4FE0E8A808B045A63079F0C28A2CC5" ma:contentTypeVersion="17" ma:contentTypeDescription="Create a new document." ma:contentTypeScope="" ma:versionID="dce291eed2247dee07756b0696f2951c">
  <xsd:schema xmlns:xsd="http://www.w3.org/2001/XMLSchema" xmlns:xs="http://www.w3.org/2001/XMLSchema" xmlns:p="http://schemas.microsoft.com/office/2006/metadata/properties" xmlns:ns2="0ac63545-df3e-4ccd-b2ab-286bb5cabd42" xmlns:ns3="348360bd-6dcc-4bc9-98f8-ec1425fa2272" xmlns:ns4="d202d31c-686c-4115-a7b9-5cc891ed602b" targetNamespace="http://schemas.microsoft.com/office/2006/metadata/properties" ma:root="true" ma:fieldsID="c45972217862212a5c9928f97131f7d1" ns2:_="" ns3:_="" ns4:_="">
    <xsd:import namespace="0ac63545-df3e-4ccd-b2ab-286bb5cabd42"/>
    <xsd:import namespace="348360bd-6dcc-4bc9-98f8-ec1425fa2272"/>
    <xsd:import namespace="d202d31c-686c-4115-a7b9-5cc891ed602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4:TaxCatchAll"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c63545-df3e-4ccd-b2ab-286bb5cabd4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78bb61a9-1cb6-416b-8dcb-4ddbf3c41eef"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dexed="true"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48360bd-6dcc-4bc9-98f8-ec1425fa227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202d31c-686c-4115-a7b9-5cc891ed602b"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e3f63a1b-3a56-46cf-ba7f-c90bbddeca81}" ma:internalName="TaxCatchAll" ma:showField="CatchAllData" ma:web="348360bd-6dcc-4bc9-98f8-ec1425fa227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D1947DB-EDA8-4339-9332-5E6DFC398404}">
  <ds:schemaRefs>
    <ds:schemaRef ds:uri="http://purl.org/dc/dcmitype/"/>
    <ds:schemaRef ds:uri="http://schemas.microsoft.com/office/infopath/2007/PartnerControls"/>
    <ds:schemaRef ds:uri="14bfc510-4ed4-408b-a3b3-be400f28db89"/>
    <ds:schemaRef ds:uri="http://purl.org/dc/elements/1.1/"/>
    <ds:schemaRef ds:uri="http://schemas.microsoft.com/office/2006/documentManagement/types"/>
    <ds:schemaRef ds:uri="9eca4f9c-9f20-4ad7-a86c-ef40809a18b6"/>
    <ds:schemaRef ds:uri="http://purl.org/dc/terms/"/>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E8DE0920-2AC4-4C29-AEB8-F44F3B79568F}"/>
</file>

<file path=customXml/itemProps3.xml><?xml version="1.0" encoding="utf-8"?>
<ds:datastoreItem xmlns:ds="http://schemas.openxmlformats.org/officeDocument/2006/customXml" ds:itemID="{89CBC683-56AA-40A2-844E-4DB5464D871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2331</TotalTime>
  <Words>865</Words>
  <Application>Microsoft Office PowerPoint</Application>
  <PresentationFormat>Custom</PresentationFormat>
  <Paragraphs>66</Paragraphs>
  <Slides>11</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Franklin Gothic Book</vt:lpstr>
      <vt:lpstr>Helvetica Neue</vt:lpstr>
      <vt:lpstr>Helvetica Neue Medium</vt:lpstr>
      <vt:lpstr>30_BasicColor</vt:lpstr>
      <vt:lpstr>PowerPoint Presentation</vt:lpstr>
      <vt:lpstr>  Welcome   RESIDENT UPDATE PRESENTATION   Emanuel House, 18 Rochester Row, London SW1P 1BS     Tuesday 9th May 2023  </vt:lpstr>
      <vt:lpstr> Emanuel House – Resident Update Presentation</vt:lpstr>
      <vt:lpstr>Emanuel House – Resident Update Presentation </vt:lpstr>
      <vt:lpstr>Emanuel House – Resident Update Presentation</vt:lpstr>
      <vt:lpstr>Emanuel House – Resident Update Presentation</vt:lpstr>
      <vt:lpstr>Emanuel House – Resident Update Presentation</vt:lpstr>
      <vt:lpstr>Emanuel House – Major Works</vt:lpstr>
      <vt:lpstr>Emanuel House – Freehold Purchase </vt:lpstr>
      <vt:lpstr>Emanuel House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Lindsey Brown</dc:creator>
  <cp:lastModifiedBy>Igglesden, Holly: WCC</cp:lastModifiedBy>
  <cp:revision>133</cp:revision>
  <cp:lastPrinted>2023-05-09T13:22:06Z</cp:lastPrinted>
  <dcterms:modified xsi:type="dcterms:W3CDTF">2023-05-09T15:51:58Z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0x010100AE4FE0E8A808B045A63079F0C28A2CC5</vt:lpwstr>
  </property>
  <property fmtid="{D5CDD505-2E9C-101B-9397-08002B2CF9AE}" pid="3" name="MediaServiceImageTags">
    <vt:lpwstr/>
  </property>
  <property fmtid="{D5CDD505-2E9C-101B-9397-08002B2CF9AE}" pid="4" name="Order">
    <vt:r8>21200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TriggerFlowInfo">
    <vt:lpwstr/>
  </property>
</Properties>
</file>