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7" r:id="rId5"/>
  </p:sldMasterIdLst>
  <p:notesMasterIdLst>
    <p:notesMasterId r:id="rId14"/>
  </p:notesMasterIdLst>
  <p:sldIdLst>
    <p:sldId id="258" r:id="rId6"/>
    <p:sldId id="275" r:id="rId7"/>
    <p:sldId id="260" r:id="rId8"/>
    <p:sldId id="262" r:id="rId9"/>
    <p:sldId id="263" r:id="rId10"/>
    <p:sldId id="276" r:id="rId11"/>
    <p:sldId id="268" r:id="rId12"/>
    <p:sldId id="274" r:id="rId13"/>
  </p:sldIdLst>
  <p:sldSz cx="9296400" cy="7002463"/>
  <p:notesSz cx="6797675" cy="9926638"/>
  <p:defaultTextStyle>
    <a:defPPr>
      <a:defRPr lang="en-US"/>
    </a:defPPr>
    <a:lvl1pPr marL="0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66A6D6-1554-499B-9DC0-B4688BA3C1C6}" v="14" dt="2024-08-30T13:46:28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357" y="60"/>
      </p:cViewPr>
      <p:guideLst>
        <p:guide orient="horz" pos="2206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88B10-BC57-480C-8DA6-79E32DAE14EF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41425"/>
            <a:ext cx="44450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115CE-1146-4250-AEBC-52EBD6AED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07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5904000"/>
            <a:ext cx="1728000" cy="6413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59040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bg1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bg1"/>
                </a:solidFill>
              </a:rPr>
              <a:t>westminster.gov.uk</a:t>
            </a:r>
          </a:p>
        </p:txBody>
      </p:sp>
    </p:spTree>
    <p:extLst>
      <p:ext uri="{BB962C8B-B14F-4D97-AF65-F5344CB8AC3E}">
        <p14:creationId xmlns:p14="http://schemas.microsoft.com/office/powerpoint/2010/main" val="230454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0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18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76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92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48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2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0199"/>
            <a:ext cx="9296400" cy="359226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0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438640" y="3139298"/>
            <a:ext cx="184666" cy="374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7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19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15th June 2022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AC109 – Millbank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3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15th 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AC109 – Millbank Estate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15th 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AC109 – Millbank Estate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9" r:id="rId2"/>
    <p:sldLayoutId id="2147483660" r:id="rId3"/>
    <p:sldLayoutId id="2147483661" r:id="rId4"/>
    <p:sldLayoutId id="2147483662" r:id="rId5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886" y="2286680"/>
            <a:ext cx="8326315" cy="169064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AC116: Hide Tower – Cladding Removal &amp; Replacement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Resident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sz="2400" b="1" dirty="0">
                <a:latin typeface="+mj-lt"/>
                <a:ea typeface="+mj-ea"/>
                <a:cs typeface="+mj-cs"/>
              </a:rPr>
              <a:t>18th September 2024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0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Contents</a:t>
            </a:r>
            <a:r>
              <a:rPr lang="en-GB" sz="28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1056-2C38-441D-B670-B4B265C0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23290" y="509954"/>
            <a:ext cx="2091690" cy="140400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E9AE4C-16A3-44A4-8AD0-3F019DA1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377016"/>
            <a:ext cx="8387862" cy="340561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Asset Strategy Team &amp; Resident Advocate Team Introduction </a:t>
            </a:r>
          </a:p>
          <a:p>
            <a:pP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Works Programme Summary</a:t>
            </a:r>
          </a:p>
          <a:p>
            <a:pP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Proposed Scope of Works</a:t>
            </a:r>
          </a:p>
          <a:p>
            <a:pP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Current Cost Estimate </a:t>
            </a:r>
          </a:p>
          <a:p>
            <a:pP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Timetable </a:t>
            </a:r>
          </a:p>
          <a:p>
            <a:pPr marL="0" indent="0">
              <a:buNone/>
            </a:pPr>
            <a:endParaRPr lang="en-GB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tx2"/>
                </a:solidFill>
              </a:rPr>
              <a:t> Q &amp; A’ s</a:t>
            </a:r>
          </a:p>
          <a:p>
            <a:pPr marL="0" indent="0">
              <a:buNone/>
            </a:pPr>
            <a:endParaRPr lang="en-GB" sz="1050" dirty="0">
              <a:solidFill>
                <a:schemeClr val="tx2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E6039A8-46E0-1538-388C-1D7E4C8C48E3}"/>
              </a:ext>
            </a:extLst>
          </p:cNvPr>
          <p:cNvSpPr txBox="1">
            <a:spLocks/>
          </p:cNvSpPr>
          <p:nvPr/>
        </p:nvSpPr>
        <p:spPr>
          <a:xfrm>
            <a:off x="2035486" y="509954"/>
            <a:ext cx="3265361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31316" rtl="0" eaLnBrk="1" latinLnBrk="0" hangingPunct="1">
              <a:lnSpc>
                <a:spcPts val="1200"/>
              </a:lnSpc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5658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131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6975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2633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8291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3949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07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2526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AC116-Hide Tower </a:t>
            </a:r>
          </a:p>
        </p:txBody>
      </p:sp>
    </p:spTree>
    <p:extLst>
      <p:ext uri="{BB962C8B-B14F-4D97-AF65-F5344CB8AC3E}">
        <p14:creationId xmlns:p14="http://schemas.microsoft.com/office/powerpoint/2010/main" val="71717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69" y="1251557"/>
            <a:ext cx="8387862" cy="75392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1. Asset Team Introduction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398C1CF-79D4-48C2-980B-92529892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1701942"/>
            <a:ext cx="8387862" cy="24374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600" dirty="0">
              <a:solidFill>
                <a:schemeClr val="tx2"/>
              </a:solidFill>
            </a:endParaRPr>
          </a:p>
          <a:p>
            <a:r>
              <a:rPr lang="en-GB" sz="1600" dirty="0">
                <a:solidFill>
                  <a:schemeClr val="tx2"/>
                </a:solidFill>
              </a:rPr>
              <a:t>Responsible for all planned major works in Westminster.</a:t>
            </a:r>
          </a:p>
          <a:p>
            <a:r>
              <a:rPr lang="en-GB" sz="1600" dirty="0">
                <a:solidFill>
                  <a:schemeClr val="tx2"/>
                </a:solidFill>
              </a:rPr>
              <a:t>Works and justification identified and prioritised through stock condition information held on database, in-house and independent condition surveys, reports and referrals from WCC Housing Management Teams, Ward Councillors, ASB team, MET Police etc. </a:t>
            </a:r>
          </a:p>
          <a:p>
            <a:r>
              <a:rPr lang="en-GB" sz="1600" dirty="0">
                <a:solidFill>
                  <a:schemeClr val="tx2"/>
                </a:solidFill>
              </a:rPr>
              <a:t>Produce client briefs for all major work schemes.</a:t>
            </a:r>
          </a:p>
          <a:p>
            <a:r>
              <a:rPr lang="en-GB" sz="1600" dirty="0">
                <a:solidFill>
                  <a:schemeClr val="tx2"/>
                </a:solidFill>
              </a:rPr>
              <a:t>Responsible for briefing the Term Partnering Contractors.</a:t>
            </a:r>
          </a:p>
          <a:p>
            <a:r>
              <a:rPr lang="en-GB" sz="1600" dirty="0">
                <a:solidFill>
                  <a:schemeClr val="tx2"/>
                </a:solidFill>
              </a:rPr>
              <a:t>Gaining all stakeholder sign-offs and pass to the commissioning team.</a:t>
            </a:r>
          </a:p>
          <a:p>
            <a:pPr marL="0" indent="0">
              <a:buNone/>
            </a:pPr>
            <a:endParaRPr lang="en-GB" sz="1600" dirty="0"/>
          </a:p>
          <a:p>
            <a:endParaRPr lang="en-GB" sz="1600" dirty="0"/>
          </a:p>
          <a:p>
            <a:pPr marL="0" indent="0" algn="l" rtl="0" fontAlgn="base">
              <a:buNone/>
            </a:pPr>
            <a:endParaRPr lang="en-GB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192B54"/>
                </a:solidFill>
                <a:effectLst/>
                <a:latin typeface="Arial" panose="020B0604020202020204" pitchFamily="34" charset="0"/>
              </a:rPr>
              <a:t>Responsible for all project communications.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192B54"/>
                </a:solidFill>
                <a:effectLst/>
                <a:latin typeface="Arial" panose="020B0604020202020204" pitchFamily="34" charset="0"/>
              </a:rPr>
              <a:t>Represents the residents in internal meetings.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192B54"/>
                </a:solidFill>
                <a:effectLst/>
                <a:latin typeface="Arial" panose="020B0604020202020204" pitchFamily="34" charset="0"/>
              </a:rPr>
              <a:t>Works across all teams responsible for the delivery of the works.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192B54"/>
                </a:solidFill>
                <a:effectLst/>
                <a:latin typeface="Arial" panose="020B0604020202020204" pitchFamily="34" charset="0"/>
              </a:rPr>
              <a:t>Point of contact for residents.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192B54"/>
                </a:solidFill>
                <a:effectLst/>
                <a:latin typeface="Arial" panose="020B0604020202020204" pitchFamily="34" charset="0"/>
              </a:rPr>
              <a:t>Ensures residents have the opportunity to provide feedback on the works.</a:t>
            </a:r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5CACB8-67FE-426C-BE8C-2FE61105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  <a:endParaRPr lang="en-GB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B8E445E-95BF-BFC3-13CB-D52561150B53}"/>
              </a:ext>
            </a:extLst>
          </p:cNvPr>
          <p:cNvSpPr txBox="1">
            <a:spLocks/>
          </p:cNvSpPr>
          <p:nvPr/>
        </p:nvSpPr>
        <p:spPr>
          <a:xfrm>
            <a:off x="454269" y="4285916"/>
            <a:ext cx="8387862" cy="6077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9725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chemeClr val="tx2"/>
                </a:solidFill>
              </a:rPr>
              <a:t>Resident Advocate Introduction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800691A-CD67-7742-7EE0-63ADB4C11B0B}"/>
              </a:ext>
            </a:extLst>
          </p:cNvPr>
          <p:cNvSpPr txBox="1">
            <a:spLocks/>
          </p:cNvSpPr>
          <p:nvPr/>
        </p:nvSpPr>
        <p:spPr>
          <a:xfrm>
            <a:off x="1997065" y="509954"/>
            <a:ext cx="3265361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31316" rtl="0" eaLnBrk="1" latinLnBrk="0" hangingPunct="1">
              <a:lnSpc>
                <a:spcPts val="1200"/>
              </a:lnSpc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5658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131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6975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2633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8291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3949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07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2526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AC116-Hide Tower </a:t>
            </a:r>
          </a:p>
        </p:txBody>
      </p:sp>
    </p:spTree>
    <p:extLst>
      <p:ext uri="{BB962C8B-B14F-4D97-AF65-F5344CB8AC3E}">
        <p14:creationId xmlns:p14="http://schemas.microsoft.com/office/powerpoint/2010/main" val="123186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48104-5CFA-4B74-AADC-BBBFA7912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29" y="1632662"/>
            <a:ext cx="8387862" cy="75392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2. Works Programme Summary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CFCEAB7-E700-47FF-934A-CD612D7D3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2040"/>
            <a:ext cx="8387862" cy="4001443"/>
          </a:xfrm>
        </p:spPr>
        <p:txBody>
          <a:bodyPr vert="horz" lIns="0" tIns="0" rIns="0" bIns="0" rtlCol="0" anchor="t">
            <a:normAutofit fontScale="92500" lnSpcReduction="10000"/>
          </a:bodyPr>
          <a:lstStyle/>
          <a:p>
            <a:pPr marL="0" indent="0">
              <a:buNone/>
            </a:pPr>
            <a:endParaRPr lang="en-GB" sz="1600" dirty="0">
              <a:solidFill>
                <a:schemeClr val="tx2"/>
              </a:solidFill>
            </a:endParaRP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1 – Client brief  (resident introductory meeting)</a:t>
            </a: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  <a:cs typeface="Arial"/>
              </a:rPr>
              <a:t>Stage 2 – Client Brief approval at Programme Board</a:t>
            </a: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3 – Client brief issue to Commissioning Team &amp; Service Provider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4 – Project execution plan (resident PEP review meeting)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5 – Pre-commencement order and detailed design stage 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348615" lvl="1" indent="0">
              <a:lnSpc>
                <a:spcPct val="150000"/>
              </a:lnSpc>
              <a:buNone/>
            </a:pPr>
            <a:r>
              <a:rPr lang="en-GB" sz="1600" dirty="0">
                <a:solidFill>
                  <a:schemeClr val="tx2"/>
                </a:solidFill>
              </a:rPr>
              <a:t>   (resident service provider proposal review meeting)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  <a:ea typeface="+mn-lt"/>
                <a:cs typeface="+mn-lt"/>
              </a:rPr>
              <a:t>Stage 6 – Section 20 Notice of Estimate (Leaseholders only) </a:t>
            </a: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7 – Commencement order and mobilisation stage (meet the contractor session)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8 – Contract period (works on site)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9 – Completion and 12 months defects period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522605" lvl="1" indent="-173990">
              <a:lnSpc>
                <a:spcPct val="150000"/>
              </a:lnSpc>
            </a:pPr>
            <a:r>
              <a:rPr lang="en-GB" sz="1600" dirty="0">
                <a:solidFill>
                  <a:schemeClr val="tx2"/>
                </a:solidFill>
              </a:rPr>
              <a:t>Stage 10 – End of defects sign off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173990" indent="-173990"/>
            <a:endParaRPr lang="en-GB" sz="1800" dirty="0">
              <a:solidFill>
                <a:schemeClr val="tx2"/>
              </a:solidFill>
              <a:cs typeface="Arial"/>
            </a:endParaRPr>
          </a:p>
          <a:p>
            <a:pPr marL="173990" indent="-173990"/>
            <a:endParaRPr lang="en-GB" sz="1800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endParaRPr lang="en-GB" sz="2000" dirty="0"/>
          </a:p>
          <a:p>
            <a:pPr marL="173990" indent="-173990"/>
            <a:endParaRPr lang="en-GB" sz="2000" dirty="0">
              <a:cs typeface="Arial"/>
            </a:endParaRPr>
          </a:p>
          <a:p>
            <a:pPr marL="173990" indent="-173990"/>
            <a:endParaRPr lang="en-GB" sz="2000" dirty="0">
              <a:cs typeface="Arial"/>
            </a:endParaRPr>
          </a:p>
          <a:p>
            <a:pPr marL="173990" indent="-173990"/>
            <a:endParaRPr lang="en-GB" sz="2000" dirty="0">
              <a:cs typeface="Arial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4055C16-973F-44EB-A494-DDBDE88C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1F0274-934A-C0BE-73E1-E7E2C97B9273}"/>
              </a:ext>
            </a:extLst>
          </p:cNvPr>
          <p:cNvSpPr txBox="1">
            <a:spLocks/>
          </p:cNvSpPr>
          <p:nvPr/>
        </p:nvSpPr>
        <p:spPr>
          <a:xfrm>
            <a:off x="1989381" y="509954"/>
            <a:ext cx="3265361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31316" rtl="0" eaLnBrk="1" latinLnBrk="0" hangingPunct="1">
              <a:lnSpc>
                <a:spcPts val="1200"/>
              </a:lnSpc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5658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131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6975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2633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8291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3949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07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2526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AC116-Hide Tower </a:t>
            </a:r>
          </a:p>
        </p:txBody>
      </p:sp>
    </p:spTree>
    <p:extLst>
      <p:ext uri="{BB962C8B-B14F-4D97-AF65-F5344CB8AC3E}">
        <p14:creationId xmlns:p14="http://schemas.microsoft.com/office/powerpoint/2010/main" val="200487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965" y="1047001"/>
            <a:ext cx="8387862" cy="75392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3. Proposed Scope of Works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DA414-10FA-4F03-BF67-4150BF30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3105"/>
            <a:ext cx="8387862" cy="3405618"/>
          </a:xfrm>
        </p:spPr>
        <p:txBody>
          <a:bodyPr/>
          <a:lstStyle/>
          <a:p>
            <a:pPr marL="348627" lvl="1" indent="0">
              <a:buNone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C893D1E-7231-45D6-82CF-C0B651798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6295"/>
              </p:ext>
            </p:extLst>
          </p:nvPr>
        </p:nvGraphicFramePr>
        <p:xfrm>
          <a:off x="552965" y="1619496"/>
          <a:ext cx="7976312" cy="287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661">
                  <a:extLst>
                    <a:ext uri="{9D8B030D-6E8A-4147-A177-3AD203B41FA5}">
                      <a16:colId xmlns:a16="http://schemas.microsoft.com/office/drawing/2014/main" val="4120309868"/>
                    </a:ext>
                  </a:extLst>
                </a:gridCol>
                <a:gridCol w="5961651">
                  <a:extLst>
                    <a:ext uri="{9D8B030D-6E8A-4147-A177-3AD203B41FA5}">
                      <a16:colId xmlns:a16="http://schemas.microsoft.com/office/drawing/2014/main" val="1616932004"/>
                    </a:ext>
                  </a:extLst>
                </a:gridCol>
              </a:tblGrid>
              <a:tr h="443648">
                <a:tc>
                  <a:txBody>
                    <a:bodyPr/>
                    <a:lstStyle/>
                    <a:p>
                      <a:r>
                        <a:rPr lang="en-GB" sz="16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Works Required &amp; 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61052"/>
                  </a:ext>
                </a:extLst>
              </a:tr>
              <a:tr h="72302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Removal &amp; Replacement of timber cladding.</a:t>
                      </a:r>
                      <a:endParaRPr lang="en-GB" b="1" i="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 the external cladding with either Class A2 S1 d0 or better as defined by BSEN13501-1. (4) and replace the infill panels with an alternative that’s achieve Class A2-s1,d0 or better BSEN13501-1(4). </a:t>
                      </a: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(4) BR135 “Fire performance of external thermal insulation for walls of multistorey buildings, third edition “BRE. </a:t>
                      </a:r>
                    </a:p>
                    <a:p>
                      <a:pPr algn="just" rtl="0" fontAlgn="base"/>
                      <a:endParaRPr lang="en-GB" b="0" i="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3697599"/>
                  </a:ext>
                </a:extLst>
              </a:tr>
              <a:tr h="48037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1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Concrete Repairs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Concrete repairs to be undertaken to all exposed areas where original cladding will be removed.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3800320"/>
                  </a:ext>
                </a:extLst>
              </a:tr>
              <a:tr h="480374">
                <a:tc>
                  <a:txBody>
                    <a:bodyPr/>
                    <a:lstStyle/>
                    <a:p>
                      <a:pPr marL="0" algn="l" defTabSz="697253" rtl="0" eaLnBrk="1" fontAlgn="base" latinLnBrk="0" hangingPunct="1"/>
                      <a:r>
                        <a:rPr lang="en-GB" sz="1100" b="1" i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External wall insulation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service provider is required to install a rendered external wall insulation system to all exposed locations following removal of aluminium window infill panels.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838608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6ADEB34-E89D-453A-9B0E-B1C0B4A0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DBCE49C-35D4-46DA-8C05-C176AD68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7610" y="509954"/>
            <a:ext cx="3265361" cy="372816"/>
          </a:xfrm>
        </p:spPr>
        <p:txBody>
          <a:bodyPr/>
          <a:lstStyle/>
          <a:p>
            <a:r>
              <a:rPr lang="en-GB" dirty="0"/>
              <a:t>AC116-Hide Tower </a:t>
            </a:r>
          </a:p>
        </p:txBody>
      </p:sp>
    </p:spTree>
    <p:extLst>
      <p:ext uri="{BB962C8B-B14F-4D97-AF65-F5344CB8AC3E}">
        <p14:creationId xmlns:p14="http://schemas.microsoft.com/office/powerpoint/2010/main" val="206675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483" y="1260976"/>
            <a:ext cx="8387862" cy="75392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4. Estimated Current Costs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6ADEB34-E89D-453A-9B0E-B1C0B4A0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E333066-16FA-C901-6F37-E9FB76327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496417"/>
              </p:ext>
            </p:extLst>
          </p:nvPr>
        </p:nvGraphicFramePr>
        <p:xfrm>
          <a:off x="929483" y="2055410"/>
          <a:ext cx="3916680" cy="1228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560">
                  <a:extLst>
                    <a:ext uri="{9D8B030D-6E8A-4147-A177-3AD203B41FA5}">
                      <a16:colId xmlns:a16="http://schemas.microsoft.com/office/drawing/2014/main" val="3190698848"/>
                    </a:ext>
                  </a:extLst>
                </a:gridCol>
                <a:gridCol w="1305560">
                  <a:extLst>
                    <a:ext uri="{9D8B030D-6E8A-4147-A177-3AD203B41FA5}">
                      <a16:colId xmlns:a16="http://schemas.microsoft.com/office/drawing/2014/main" val="49051762"/>
                    </a:ext>
                  </a:extLst>
                </a:gridCol>
                <a:gridCol w="1305560">
                  <a:extLst>
                    <a:ext uri="{9D8B030D-6E8A-4147-A177-3AD203B41FA5}">
                      <a16:colId xmlns:a16="http://schemas.microsoft.com/office/drawing/2014/main" val="1710270787"/>
                    </a:ext>
                  </a:extLst>
                </a:gridCol>
              </a:tblGrid>
              <a:tr h="509178">
                <a:tc>
                  <a:txBody>
                    <a:bodyPr/>
                    <a:lstStyle/>
                    <a:p>
                      <a:r>
                        <a:rPr lang="en-GB" dirty="0"/>
                        <a:t>Component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416112"/>
                  </a:ext>
                </a:extLst>
              </a:tr>
              <a:tr h="509178">
                <a:tc>
                  <a:txBody>
                    <a:bodyPr/>
                    <a:lstStyle/>
                    <a:p>
                      <a:r>
                        <a:rPr lang="en-GB" dirty="0"/>
                        <a:t>Total Works cost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Inc. all (WCC+ Contingency)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£1,952,154.00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47797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8C166B5-CC91-A6B6-44BB-39AC56E58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589889"/>
              </p:ext>
            </p:extLst>
          </p:nvPr>
        </p:nvGraphicFramePr>
        <p:xfrm>
          <a:off x="5049520" y="2055410"/>
          <a:ext cx="4109720" cy="1202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2828">
                  <a:extLst>
                    <a:ext uri="{9D8B030D-6E8A-4147-A177-3AD203B41FA5}">
                      <a16:colId xmlns:a16="http://schemas.microsoft.com/office/drawing/2014/main" val="2998337107"/>
                    </a:ext>
                  </a:extLst>
                </a:gridCol>
                <a:gridCol w="1676892">
                  <a:extLst>
                    <a:ext uri="{9D8B030D-6E8A-4147-A177-3AD203B41FA5}">
                      <a16:colId xmlns:a16="http://schemas.microsoft.com/office/drawing/2014/main" val="3540116674"/>
                    </a:ext>
                  </a:extLst>
                </a:gridCol>
              </a:tblGrid>
              <a:tr h="267401">
                <a:tc>
                  <a:txBody>
                    <a:bodyPr/>
                    <a:lstStyle/>
                    <a:p>
                      <a:r>
                        <a:rPr lang="en-GB" dirty="0"/>
                        <a:t>Estimate Lessee Liabilities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184862"/>
                  </a:ext>
                </a:extLst>
              </a:tr>
              <a:tr h="267401">
                <a:tc>
                  <a:txBody>
                    <a:bodyPr/>
                    <a:lstStyle/>
                    <a:p>
                      <a:r>
                        <a:rPr lang="en-GB" dirty="0"/>
                        <a:t>Lowest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92672"/>
                  </a:ext>
                </a:extLst>
              </a:tr>
              <a:tr h="267401">
                <a:tc>
                  <a:txBody>
                    <a:bodyPr/>
                    <a:lstStyle/>
                    <a:p>
                      <a:r>
                        <a:rPr lang="en-GB" dirty="0"/>
                        <a:t>Average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882203"/>
                  </a:ext>
                </a:extLst>
              </a:tr>
              <a:tr h="267401">
                <a:tc>
                  <a:txBody>
                    <a:bodyPr/>
                    <a:lstStyle/>
                    <a:p>
                      <a:r>
                        <a:rPr lang="en-GB" dirty="0"/>
                        <a:t>Highest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526127"/>
                  </a:ext>
                </a:extLst>
              </a:tr>
            </a:tbl>
          </a:graphicData>
        </a:graphic>
      </p:graphicFrame>
      <p:sp>
        <p:nvSpPr>
          <p:cNvPr id="14" name="TextBox 4">
            <a:extLst>
              <a:ext uri="{FF2B5EF4-FFF2-40B4-BE49-F238E27FC236}">
                <a16:creationId xmlns:a16="http://schemas.microsoft.com/office/drawing/2014/main" id="{1D0341D3-3C5D-3D4D-8C9E-19B4B6B7B21F}"/>
              </a:ext>
            </a:extLst>
          </p:cNvPr>
          <p:cNvSpPr txBox="1"/>
          <p:nvPr/>
        </p:nvSpPr>
        <p:spPr>
          <a:xfrm>
            <a:off x="929483" y="3501231"/>
            <a:ext cx="82297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5658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131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6975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2633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8291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3949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07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2526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1200" b="1" dirty="0">
                <a:solidFill>
                  <a:schemeClr val="accent1"/>
                </a:solidFill>
              </a:rPr>
              <a:t>The costs produced are </a:t>
            </a:r>
            <a:r>
              <a:rPr lang="en-GB" sz="1200" b="1" u="sng" dirty="0">
                <a:solidFill>
                  <a:schemeClr val="accent1"/>
                </a:solidFill>
              </a:rPr>
              <a:t>estimates</a:t>
            </a:r>
            <a:r>
              <a:rPr lang="en-GB" sz="1200" b="1" dirty="0">
                <a:solidFill>
                  <a:schemeClr val="accent1"/>
                </a:solidFill>
              </a:rPr>
              <a:t> of the works captured by WCC and our independent consultants. Costs at this stage are subject to change.</a:t>
            </a:r>
          </a:p>
          <a:p>
            <a:pPr algn="just"/>
            <a:endParaRPr lang="en-GB" sz="1200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39FBEA-AB6A-F203-5249-4E13F276B77C}"/>
              </a:ext>
            </a:extLst>
          </p:cNvPr>
          <p:cNvSpPr txBox="1">
            <a:spLocks/>
          </p:cNvSpPr>
          <p:nvPr/>
        </p:nvSpPr>
        <p:spPr>
          <a:xfrm>
            <a:off x="1974013" y="509954"/>
            <a:ext cx="3265361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31316" rtl="0" eaLnBrk="1" latinLnBrk="0" hangingPunct="1">
              <a:lnSpc>
                <a:spcPts val="1200"/>
              </a:lnSpc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5658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131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6975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2633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8291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3949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07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2526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AC116-Hide Tower </a:t>
            </a:r>
          </a:p>
        </p:txBody>
      </p:sp>
    </p:spTree>
    <p:extLst>
      <p:ext uri="{BB962C8B-B14F-4D97-AF65-F5344CB8AC3E}">
        <p14:creationId xmlns:p14="http://schemas.microsoft.com/office/powerpoint/2010/main" val="218910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6E919-B58D-4D02-B27B-B2A78B9C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253" y="1445684"/>
            <a:ext cx="8387862" cy="4913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chemeClr val="tx2"/>
                </a:solidFill>
              </a:rPr>
              <a:t>5. Timetable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600" dirty="0"/>
              <a:t>The next steps will be: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348627" lvl="1" indent="0">
              <a:buNone/>
            </a:pPr>
            <a:r>
              <a:rPr lang="en-GB" sz="1600" dirty="0"/>
              <a:t>				September ‘20</a:t>
            </a:r>
          </a:p>
          <a:p>
            <a:pPr marL="348627" lvl="1" indent="0">
              <a:buNone/>
            </a:pPr>
            <a:r>
              <a:rPr lang="en-GB" sz="1600" dirty="0"/>
              <a:t> 		</a:t>
            </a:r>
          </a:p>
          <a:p>
            <a:pPr marL="348627" lvl="1" indent="0">
              <a:buNone/>
            </a:pPr>
            <a:r>
              <a:rPr lang="en-GB" sz="1600" dirty="0"/>
              <a:t>			</a:t>
            </a:r>
          </a:p>
          <a:p>
            <a:pPr marL="348627" lvl="1" indent="0">
              <a:buNone/>
            </a:pPr>
            <a:r>
              <a:rPr lang="en-GB" sz="1600" dirty="0"/>
              <a:t>				</a:t>
            </a:r>
          </a:p>
          <a:p>
            <a:pPr marL="348627" lvl="1" indent="0">
              <a:buNone/>
            </a:pPr>
            <a:r>
              <a:rPr lang="en-GB" sz="1600" dirty="0"/>
              <a:t>				</a:t>
            </a:r>
          </a:p>
          <a:p>
            <a:pPr marL="457200" lvl="1" indent="0">
              <a:buNone/>
            </a:pPr>
            <a:endParaRPr lang="en-GB" sz="1600" dirty="0"/>
          </a:p>
          <a:p>
            <a:pPr marL="457200" lvl="1" indent="0">
              <a:buNone/>
            </a:pPr>
            <a:r>
              <a:rPr lang="en-GB" sz="1600" dirty="0"/>
              <a:t>*These dates are subject to change.</a:t>
            </a:r>
          </a:p>
          <a:p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DAC03D5-1215-43AB-ABBC-B5C7D6E0E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605974"/>
              </p:ext>
            </p:extLst>
          </p:nvPr>
        </p:nvGraphicFramePr>
        <p:xfrm>
          <a:off x="747253" y="2604414"/>
          <a:ext cx="7767482" cy="262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1495">
                  <a:extLst>
                    <a:ext uri="{9D8B030D-6E8A-4147-A177-3AD203B41FA5}">
                      <a16:colId xmlns:a16="http://schemas.microsoft.com/office/drawing/2014/main" val="2311431082"/>
                    </a:ext>
                  </a:extLst>
                </a:gridCol>
                <a:gridCol w="3165987">
                  <a:extLst>
                    <a:ext uri="{9D8B030D-6E8A-4147-A177-3AD203B41FA5}">
                      <a16:colId xmlns:a16="http://schemas.microsoft.com/office/drawing/2014/main" val="2131957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Estimated dates*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84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Internal approval and sign 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September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719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Issue client brief to contractor for design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October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54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Planning application submission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December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062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NOE consultation period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953447"/>
                  </a:ext>
                </a:extLst>
              </a:tr>
              <a:tr h="369025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Contractor mobilisation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February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167394"/>
                  </a:ext>
                </a:extLst>
              </a:tr>
              <a:tr h="401307">
                <a:tc>
                  <a:txBody>
                    <a:bodyPr/>
                    <a:lstStyle/>
                    <a:p>
                      <a:r>
                        <a:rPr lang="en-GB" sz="1600" dirty="0"/>
                        <a:t>Start on site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March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83605"/>
                  </a:ext>
                </a:extLst>
              </a:tr>
            </a:tbl>
          </a:graphicData>
        </a:graphic>
      </p:graphicFrame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8263644-9A1C-91CF-E418-8EE3C5777CE3}"/>
              </a:ext>
            </a:extLst>
          </p:cNvPr>
          <p:cNvSpPr txBox="1">
            <a:spLocks/>
          </p:cNvSpPr>
          <p:nvPr/>
        </p:nvSpPr>
        <p:spPr>
          <a:xfrm>
            <a:off x="2112326" y="509954"/>
            <a:ext cx="3265361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31316" rtl="0" eaLnBrk="1" latinLnBrk="0" hangingPunct="1">
              <a:lnSpc>
                <a:spcPts val="1200"/>
              </a:lnSpc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5658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131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6975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2633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8291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3949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07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25266" algn="l" defTabSz="931316" rtl="0" eaLnBrk="1" latinLnBrk="0" hangingPunct="1">
              <a:defRPr sz="18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AC116-Hide Tower </a:t>
            </a:r>
          </a:p>
        </p:txBody>
      </p:sp>
    </p:spTree>
    <p:extLst>
      <p:ext uri="{BB962C8B-B14F-4D97-AF65-F5344CB8AC3E}">
        <p14:creationId xmlns:p14="http://schemas.microsoft.com/office/powerpoint/2010/main" val="211054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7F1FB-CB41-404D-91A3-1267A7B8D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927" y="3283975"/>
            <a:ext cx="8387862" cy="4095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>
                <a:solidFill>
                  <a:schemeClr val="tx2"/>
                </a:solidFill>
              </a:rPr>
              <a:t>Q &amp; A’s </a:t>
            </a:r>
            <a:endParaRPr lang="en-GB" sz="60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3482BD-00E3-425B-8F81-90B8B128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 dirty="0"/>
              <a:t>AC116-Hide Tower </a:t>
            </a:r>
          </a:p>
        </p:txBody>
      </p:sp>
    </p:spTree>
    <p:extLst>
      <p:ext uri="{BB962C8B-B14F-4D97-AF65-F5344CB8AC3E}">
        <p14:creationId xmlns:p14="http://schemas.microsoft.com/office/powerpoint/2010/main" val="243904582"/>
      </p:ext>
    </p:extLst>
  </p:cSld>
  <p:clrMapOvr>
    <a:masterClrMapping/>
  </p:clrMapOvr>
</p:sld>
</file>

<file path=ppt/theme/theme1.xml><?xml version="1.0" encoding="utf-8"?>
<a:theme xmlns:a="http://schemas.openxmlformats.org/drawingml/2006/main" name="6_183_WCC_Presentation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907CD771-5D66-4DAD-8E93-5E9DE1435BC1}"/>
    </a:ext>
  </a:extLst>
</a:theme>
</file>

<file path=ppt/theme/theme2.xml><?xml version="1.0" encoding="utf-8"?>
<a:theme xmlns:a="http://schemas.openxmlformats.org/drawingml/2006/main" name="WCC Presentation Title 2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6630FD58-2107-4CE5-98A3-A34BC4CA373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754FE060CA84AB579150035B34D74" ma:contentTypeVersion="8" ma:contentTypeDescription="Create a new document." ma:contentTypeScope="" ma:versionID="928262a5a746930c4c5ef383537d0950">
  <xsd:schema xmlns:xsd="http://www.w3.org/2001/XMLSchema" xmlns:xs="http://www.w3.org/2001/XMLSchema" xmlns:p="http://schemas.microsoft.com/office/2006/metadata/properties" xmlns:ns2="57d92e77-b8f0-48a3-8348-0112c6939564" xmlns:ns3="8feb4866-397f-4e80-b8ad-7b214c9c70ba" targetNamespace="http://schemas.microsoft.com/office/2006/metadata/properties" ma:root="true" ma:fieldsID="c1b8f10ed36c329d218a895c94443322" ns2:_="" ns3:_="">
    <xsd:import namespace="57d92e77-b8f0-48a3-8348-0112c6939564"/>
    <xsd:import namespace="8feb4866-397f-4e80-b8ad-7b214c9c70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92e77-b8f0-48a3-8348-0112c69395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b4866-397f-4e80-b8ad-7b214c9c70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feb4866-397f-4e80-b8ad-7b214c9c70ba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B949D3B-1489-4000-8250-1F15B06C65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d92e77-b8f0-48a3-8348-0112c6939564"/>
    <ds:schemaRef ds:uri="8feb4866-397f-4e80-b8ad-7b214c9c70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0E987D-423B-4939-9715-CF2A036383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745F7-568B-4466-9601-E5E7F6BB6314}">
  <ds:schemaRefs>
    <ds:schemaRef ds:uri="7003d30e-2933-4634-8b07-8c1129dff91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8feb4866-397f-4e80-b8ad-7b214c9c70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6_183_WCC_Presentation.potx</Template>
  <TotalTime>2317</TotalTime>
  <Words>592</Words>
  <Application>Microsoft Office PowerPoint</Application>
  <PresentationFormat>Custom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Segoe UI</vt:lpstr>
      <vt:lpstr>6_183_WCC_Presentation</vt:lpstr>
      <vt:lpstr>WCC Presentation Title 2</vt:lpstr>
      <vt:lpstr>AC116: Hide Tower – Cladding Removal &amp; Replacement  Resident Meeting</vt:lpstr>
      <vt:lpstr>Contents </vt:lpstr>
      <vt:lpstr>1. Asset Team Introduction</vt:lpstr>
      <vt:lpstr>2. Works Programme Summary</vt:lpstr>
      <vt:lpstr>3. Proposed Scope of Works </vt:lpstr>
      <vt:lpstr>4. Estimated Current Costs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AE108 – Foss House  Roof Renewal Works  Resident Meeting</dc:title>
  <dc:creator>David Price</dc:creator>
  <cp:lastModifiedBy>Khan, Repa: WCC</cp:lastModifiedBy>
  <cp:revision>119</cp:revision>
  <cp:lastPrinted>2019-07-18T15:39:07Z</cp:lastPrinted>
  <dcterms:created xsi:type="dcterms:W3CDTF">2017-05-26T15:26:48Z</dcterms:created>
  <dcterms:modified xsi:type="dcterms:W3CDTF">2024-09-30T14:48:29Z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0x010100DD1754FE060CA84AB579150035B34D74</vt:lpwstr>
  </property>
  <property fmtid="{D5CDD505-2E9C-101B-9397-08002B2CF9AE}" pid="3" name="Order">
    <vt:r8>630100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</Properties>
</file>